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10"/>
  </p:notesMasterIdLst>
  <p:handoutMasterIdLst>
    <p:handoutMasterId r:id="rId11"/>
  </p:handoutMasterIdLst>
  <p:sldIdLst>
    <p:sldId id="258" r:id="rId2"/>
    <p:sldId id="260" r:id="rId3"/>
    <p:sldId id="261" r:id="rId4"/>
    <p:sldId id="268" r:id="rId5"/>
    <p:sldId id="269" r:id="rId6"/>
    <p:sldId id="270" r:id="rId7"/>
    <p:sldId id="266" r:id="rId8"/>
    <p:sldId id="267" r:id="rId9"/>
  </p:sldIdLst>
  <p:sldSz cx="9906000" cy="6858000" type="A4"/>
  <p:notesSz cx="6858000" cy="9144000"/>
  <p:custShowLst>
    <p:custShow name="재구성한 쇼 1" id="0">
      <p:sldLst>
        <p:sld r:id="rId4"/>
      </p:sldLst>
    </p:custShow>
    <p:custShow name="재구성한 쇼 2" id="1">
      <p:sldLst>
        <p:sld r:id="rId6"/>
      </p:sldLst>
    </p:custShow>
    <p:custShow name="재구성한 쇼 3" id="2">
      <p:sldLst/>
    </p:custShow>
  </p:custShow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5A35"/>
    <a:srgbClr val="208235"/>
    <a:srgbClr val="4F81BD"/>
    <a:srgbClr val="F08300"/>
    <a:srgbClr val="3C4BA0"/>
    <a:srgbClr val="228A38"/>
    <a:srgbClr val="C4C9E3"/>
    <a:srgbClr val="636FB3"/>
    <a:srgbClr val="F5A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59" autoAdjust="0"/>
    <p:restoredTop sz="94699" autoAdjust="0"/>
  </p:normalViewPr>
  <p:slideViewPr>
    <p:cSldViewPr snapToGrid="0" showGuides="1">
      <p:cViewPr>
        <p:scale>
          <a:sx n="70" d="100"/>
          <a:sy n="70" d="100"/>
        </p:scale>
        <p:origin x="-1470" y="-582"/>
      </p:cViewPr>
      <p:guideLst>
        <p:guide orient="horz" pos="2471"/>
        <p:guide orient="horz" pos="3714"/>
        <p:guide orient="horz" pos="900"/>
        <p:guide pos="5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67" d="100"/>
          <a:sy n="67" d="100"/>
        </p:scale>
        <p:origin x="-3228" y="-108"/>
      </p:cViewPr>
      <p:guideLst>
        <p:guide orient="horz" pos="2880"/>
        <p:guide pos="2160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73B02C-C072-46B4-932F-08111D00B115}" type="datetimeFigureOut">
              <a:rPr lang="ko-KR" altLang="en-US" smtClean="0"/>
              <a:t>2019-01-03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D22D4-81F0-4F51-8538-4921DB43B0E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462595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DA6F197C-98F7-492F-ACB3-02B91FECCE64}" type="datetimeFigureOut">
              <a:rPr lang="ko-KR" altLang="en-US" smtClean="0"/>
              <a:pPr/>
              <a:t>2019-01-03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1016B1A2-1B8D-45E3-A7C6-F043A8B2878E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77690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480525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16B1A2-1B8D-45E3-A7C6-F043A8B2878E}" type="slidenum">
              <a:rPr lang="ko-KR" altLang="en-US" smtClean="0"/>
              <a:pPr/>
              <a:t>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87125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모서리가 둥근 직사각형 1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/>
          <p:cNvSpPr/>
          <p:nvPr userDrawn="1"/>
        </p:nvSpPr>
        <p:spPr>
          <a:xfrm>
            <a:off x="595423" y="413354"/>
            <a:ext cx="1881963" cy="5673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6" name="그림 1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3" r="1213" b="24687"/>
          <a:stretch/>
        </p:blipFill>
        <p:spPr>
          <a:xfrm>
            <a:off x="-7370" y="6005592"/>
            <a:ext cx="9913370" cy="852408"/>
          </a:xfrm>
          <a:prstGeom prst="rect">
            <a:avLst/>
          </a:prstGeom>
        </p:spPr>
      </p:pic>
      <p:sp>
        <p:nvSpPr>
          <p:cNvPr id="17" name="모서리가 둥근 직사각형 10"/>
          <p:cNvSpPr/>
          <p:nvPr userDrawn="1"/>
        </p:nvSpPr>
        <p:spPr>
          <a:xfrm>
            <a:off x="2915" y="-7936"/>
            <a:ext cx="917637" cy="857250"/>
          </a:xfrm>
          <a:custGeom>
            <a:avLst/>
            <a:gdLst/>
            <a:ahLst/>
            <a:cxnLst/>
            <a:rect l="l" t="t" r="r" b="b"/>
            <a:pathLst>
              <a:path w="1044116" h="1008000">
                <a:moveTo>
                  <a:pt x="0" y="0"/>
                </a:moveTo>
                <a:lnTo>
                  <a:pt x="339444" y="0"/>
                </a:lnTo>
                <a:lnTo>
                  <a:pt x="522058" y="0"/>
                </a:lnTo>
                <a:lnTo>
                  <a:pt x="704672" y="0"/>
                </a:lnTo>
                <a:lnTo>
                  <a:pt x="1044116" y="0"/>
                </a:lnTo>
                <a:lnTo>
                  <a:pt x="1044116" y="339444"/>
                </a:lnTo>
                <a:lnTo>
                  <a:pt x="1044116" y="504000"/>
                </a:lnTo>
                <a:lnTo>
                  <a:pt x="1044116" y="668556"/>
                </a:lnTo>
                <a:cubicBezTo>
                  <a:pt x="1044116" y="856026"/>
                  <a:pt x="892142" y="1008000"/>
                  <a:pt x="704672" y="1008000"/>
                </a:cubicBezTo>
                <a:lnTo>
                  <a:pt x="522058" y="1008000"/>
                </a:lnTo>
                <a:lnTo>
                  <a:pt x="339444" y="1008000"/>
                </a:lnTo>
                <a:lnTo>
                  <a:pt x="0" y="1008000"/>
                </a:lnTo>
                <a:lnTo>
                  <a:pt x="0" y="668556"/>
                </a:lnTo>
                <a:lnTo>
                  <a:pt x="0" y="339444"/>
                </a:lnTo>
                <a:close/>
              </a:path>
            </a:pathLst>
          </a:custGeom>
          <a:solidFill>
            <a:srgbClr val="3C4B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9" name="그림 1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0" y="2653200"/>
            <a:ext cx="2422089" cy="1748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703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모서리가 둥근 직사각형 15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7" name="그룹 16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8" name="모서리가 둥근 직사각형 17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9" name="모서리가 둥근 직사각형 18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1" name="TextBox 20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0094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모서리가 둥근 직사각형 14"/>
          <p:cNvSpPr/>
          <p:nvPr userDrawn="1"/>
        </p:nvSpPr>
        <p:spPr>
          <a:xfrm>
            <a:off x="1496616" y="2456892"/>
            <a:ext cx="1872208" cy="1872208"/>
          </a:xfrm>
          <a:prstGeom prst="roundRect">
            <a:avLst/>
          </a:prstGeom>
          <a:solidFill>
            <a:srgbClr val="F08300"/>
          </a:solidFill>
          <a:ln w="76200">
            <a:solidFill>
              <a:srgbClr val="F5A2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0" y="-7937"/>
            <a:ext cx="9906000" cy="85725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모서리가 둥근 직사각형 16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8" name="그룹 17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19" name="모서리가 둥근 직사각형 18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0" name="모서리가 둥근 직사각형 19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2" name="그림 2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3" name="TextBox 22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6569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직사각형 22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모서리가 둥근 직사각형 23"/>
          <p:cNvSpPr/>
          <p:nvPr userDrawn="1"/>
        </p:nvSpPr>
        <p:spPr>
          <a:xfrm>
            <a:off x="704528" y="413354"/>
            <a:ext cx="4245007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5" name="직사각형 24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TextBox 27"/>
          <p:cNvSpPr txBox="1"/>
          <p:nvPr userDrawn="1"/>
        </p:nvSpPr>
        <p:spPr>
          <a:xfrm>
            <a:off x="1346808" y="104316"/>
            <a:ext cx="36724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탐구</a:t>
            </a:r>
            <a:r>
              <a:rPr lang="en-US" altLang="ko-KR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sz="1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수학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668523" y="73223"/>
            <a:ext cx="1041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2000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 </a:t>
            </a:r>
            <a:endParaRPr lang="ko-KR" alt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5052318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모서리가 둥근 직사각형 14"/>
          <p:cNvSpPr/>
          <p:nvPr userDrawn="1"/>
        </p:nvSpPr>
        <p:spPr>
          <a:xfrm>
            <a:off x="-7370" y="2456892"/>
            <a:ext cx="3715370" cy="1872208"/>
          </a:xfrm>
          <a:custGeom>
            <a:avLst/>
            <a:gdLst/>
            <a:ahLst/>
            <a:cxnLst/>
            <a:rect l="l" t="t" r="r" b="b"/>
            <a:pathLst>
              <a:path w="3715370" h="1980000">
                <a:moveTo>
                  <a:pt x="0" y="0"/>
                </a:moveTo>
                <a:lnTo>
                  <a:pt x="337377" y="0"/>
                </a:lnTo>
                <a:lnTo>
                  <a:pt x="2368082" y="0"/>
                </a:lnTo>
                <a:lnTo>
                  <a:pt x="3385363" y="0"/>
                </a:lnTo>
                <a:cubicBezTo>
                  <a:pt x="3567621" y="0"/>
                  <a:pt x="3715370" y="147749"/>
                  <a:pt x="3715370" y="330007"/>
                </a:cubicBezTo>
                <a:lnTo>
                  <a:pt x="3715370" y="1649993"/>
                </a:lnTo>
                <a:cubicBezTo>
                  <a:pt x="3715370" y="1832251"/>
                  <a:pt x="3567621" y="1980000"/>
                  <a:pt x="3385363" y="1980000"/>
                </a:cubicBezTo>
                <a:lnTo>
                  <a:pt x="2368082" y="1980000"/>
                </a:lnTo>
                <a:lnTo>
                  <a:pt x="337377" y="1980000"/>
                </a:lnTo>
                <a:lnTo>
                  <a:pt x="0" y="1980000"/>
                </a:lnTo>
                <a:close/>
              </a:path>
            </a:pathLst>
          </a:cu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13" name="그림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56" r="68115" b="39073"/>
          <a:stretch/>
        </p:blipFill>
        <p:spPr>
          <a:xfrm>
            <a:off x="-7371" y="2653200"/>
            <a:ext cx="2422090" cy="1748956"/>
          </a:xfrm>
          <a:prstGeom prst="rect">
            <a:avLst/>
          </a:prstGeom>
        </p:spPr>
      </p:pic>
      <p:sp>
        <p:nvSpPr>
          <p:cNvPr id="14" name="모서리가 둥근 직사각형 13"/>
          <p:cNvSpPr/>
          <p:nvPr userDrawn="1"/>
        </p:nvSpPr>
        <p:spPr>
          <a:xfrm>
            <a:off x="596514" y="413354"/>
            <a:ext cx="4353021" cy="567373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15" name="그룹 14"/>
          <p:cNvGrpSpPr/>
          <p:nvPr userDrawn="1"/>
        </p:nvGrpSpPr>
        <p:grpSpPr>
          <a:xfrm>
            <a:off x="380999" y="411807"/>
            <a:ext cx="935595" cy="434287"/>
            <a:chOff x="988232" y="1711097"/>
            <a:chExt cx="724408" cy="315308"/>
          </a:xfrm>
        </p:grpSpPr>
        <p:sp>
          <p:nvSpPr>
            <p:cNvPr id="20" name="모서리가 둥근 직사각형 19"/>
            <p:cNvSpPr/>
            <p:nvPr/>
          </p:nvSpPr>
          <p:spPr>
            <a:xfrm>
              <a:off x="988233" y="1711097"/>
              <a:ext cx="616396" cy="315308"/>
            </a:xfrm>
            <a:prstGeom prst="roundRect">
              <a:avLst>
                <a:gd name="adj" fmla="val 39193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1286855" y="1711097"/>
              <a:ext cx="425785" cy="315308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3" name="모서리가 둥근 직사각형 22"/>
            <p:cNvSpPr/>
            <p:nvPr/>
          </p:nvSpPr>
          <p:spPr>
            <a:xfrm>
              <a:off x="988232" y="1873410"/>
              <a:ext cx="540060" cy="152995"/>
            </a:xfrm>
            <a:prstGeom prst="roundRect">
              <a:avLst>
                <a:gd name="adj" fmla="val 0"/>
              </a:avLst>
            </a:prstGeom>
            <a:solidFill>
              <a:srgbClr val="F083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5" name="그림 24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4" r="973"/>
          <a:stretch/>
        </p:blipFill>
        <p:spPr>
          <a:xfrm>
            <a:off x="-7371" y="5726179"/>
            <a:ext cx="9913371" cy="1131821"/>
          </a:xfrm>
          <a:prstGeom prst="rect">
            <a:avLst/>
          </a:prstGeom>
        </p:spPr>
      </p:pic>
      <p:sp>
        <p:nvSpPr>
          <p:cNvPr id="26" name="TextBox 25"/>
          <p:cNvSpPr txBox="1"/>
          <p:nvPr userDrawn="1"/>
        </p:nvSpPr>
        <p:spPr>
          <a:xfrm>
            <a:off x="406617" y="450128"/>
            <a:ext cx="9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spc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r>
              <a:rPr lang="en-US" altLang="ko-KR" b="1" spc="-3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27" name="TextBox 26"/>
          <p:cNvSpPr txBox="1"/>
          <p:nvPr userDrawn="1"/>
        </p:nvSpPr>
        <p:spPr>
          <a:xfrm>
            <a:off x="1328379" y="480906"/>
            <a:ext cx="36211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14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ko-KR" altLang="en-US" sz="14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40185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0" y="-7937"/>
            <a:ext cx="9906000" cy="853340"/>
          </a:xfrm>
          <a:prstGeom prst="rect">
            <a:avLst/>
          </a:prstGeom>
          <a:solidFill>
            <a:srgbClr val="F5A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모서리가 둥근 직사각형 14"/>
          <p:cNvSpPr/>
          <p:nvPr userDrawn="1"/>
        </p:nvSpPr>
        <p:spPr>
          <a:xfrm>
            <a:off x="704528" y="413354"/>
            <a:ext cx="1620180" cy="603377"/>
          </a:xfrm>
          <a:prstGeom prst="roundRect">
            <a:avLst>
              <a:gd name="adj" fmla="val 2941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/>
          <p:cNvSpPr/>
          <p:nvPr userDrawn="1"/>
        </p:nvSpPr>
        <p:spPr>
          <a:xfrm>
            <a:off x="-15553" y="715042"/>
            <a:ext cx="720081" cy="130361"/>
          </a:xfrm>
          <a:prstGeom prst="rect">
            <a:avLst/>
          </a:prstGeom>
          <a:solidFill>
            <a:srgbClr val="F08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56456" y="-25243"/>
            <a:ext cx="51488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tabLst>
                <a:tab pos="361950" algn="l"/>
              </a:tabLst>
            </a:pPr>
            <a:r>
              <a:rPr lang="en-US" altLang="ko-KR" sz="5400" b="1" spc="-700" baseline="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8</a:t>
            </a:r>
            <a:endParaRPr lang="ko-KR" altLang="en-US" sz="5400" spc="-700" baseline="0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668524" y="73223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en-US" altLang="ko-KR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9" name="내용 개체 틀 5"/>
          <p:cNvSpPr txBox="1">
            <a:spLocks/>
          </p:cNvSpPr>
          <p:nvPr userDrawn="1"/>
        </p:nvSpPr>
        <p:spPr>
          <a:xfrm>
            <a:off x="694689" y="412069"/>
            <a:ext cx="1630019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 smtClean="0">
                <a:solidFill>
                  <a:schemeClr val="tx1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형성평가</a:t>
            </a:r>
            <a:endParaRPr lang="ko-KR" altLang="en-US" sz="2300" dirty="0">
              <a:solidFill>
                <a:schemeClr val="tx1"/>
              </a:solidFill>
              <a:latin typeface="나눔고딕 ExtraBold" panose="020D0904000000000000" pitchFamily="50" charset="-127"/>
              <a:ea typeface="나눔고딕 ExtraBold" panose="020D0904000000000000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4730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91075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7" r:id="rId5"/>
    <p:sldLayoutId id="2147483668" r:id="rId6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200" b="1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image" Target="../media/image4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slide" Target="slide6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5" Type="http://schemas.openxmlformats.org/officeDocument/2006/relationships/image" Target="../media/image9.png"/><Relationship Id="rId10" Type="http://schemas.openxmlformats.org/officeDocument/2006/relationships/slide" Target="slide4.xml"/><Relationship Id="rId4" Type="http://schemas.openxmlformats.org/officeDocument/2006/relationships/image" Target="../media/image8.png"/><Relationship Id="rId9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3" Type="http://schemas.openxmlformats.org/officeDocument/2006/relationships/image" Target="../media/image4.png"/><Relationship Id="rId7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.xml"/><Relationship Id="rId5" Type="http://schemas.openxmlformats.org/officeDocument/2006/relationships/image" Target="../media/image13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slide" Target="slide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4.png"/><Relationship Id="rId7" Type="http://schemas.openxmlformats.org/officeDocument/2006/relationships/slide" Target="slide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11" Type="http://schemas.openxmlformats.org/officeDocument/2006/relationships/image" Target="../media/image8.png"/><Relationship Id="rId5" Type="http://schemas.openxmlformats.org/officeDocument/2006/relationships/image" Target="../media/image13.png"/><Relationship Id="rId10" Type="http://schemas.openxmlformats.org/officeDocument/2006/relationships/slide" Target="slide6.xml"/><Relationship Id="rId4" Type="http://schemas.openxmlformats.org/officeDocument/2006/relationships/image" Target="../media/image11.png"/><Relationship Id="rId9" Type="http://schemas.openxmlformats.org/officeDocument/2006/relationships/slide" Target="slid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64468" y="42595"/>
            <a:ext cx="626899" cy="78483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ko-KR" sz="4500" b="1" dirty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4500" b="1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grpSp>
        <p:nvGrpSpPr>
          <p:cNvPr id="2" name="그룹 1"/>
          <p:cNvGrpSpPr/>
          <p:nvPr/>
        </p:nvGrpSpPr>
        <p:grpSpPr>
          <a:xfrm>
            <a:off x="2047965" y="2636912"/>
            <a:ext cx="1530172" cy="1323439"/>
            <a:chOff x="2036676" y="2636912"/>
            <a:chExt cx="1530172" cy="1323439"/>
          </a:xfrm>
        </p:grpSpPr>
        <p:sp>
          <p:nvSpPr>
            <p:cNvPr id="22" name="TextBox 21"/>
            <p:cNvSpPr txBox="1"/>
            <p:nvPr/>
          </p:nvSpPr>
          <p:spPr>
            <a:xfrm>
              <a:off x="2036676" y="2636912"/>
              <a:ext cx="936104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8000" b="1" dirty="0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8</a:t>
              </a:r>
              <a:endParaRPr lang="ko-KR" altLang="en-US" sz="80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750416" y="3135452"/>
              <a:ext cx="81643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2400" b="1" dirty="0" err="1" smtClean="0">
                  <a:solidFill>
                    <a:schemeClr val="bg1"/>
                  </a:solidFill>
                  <a:latin typeface="나눔고딕 ExtraBold" pitchFamily="50" charset="-127"/>
                  <a:ea typeface="나눔고딕 ExtraBold" pitchFamily="50" charset="-127"/>
                </a:rPr>
                <a:t>차시</a:t>
              </a:r>
              <a:endParaRPr lang="ko-KR" altLang="en-US" sz="2400" b="1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776288" y="404664"/>
            <a:ext cx="4176712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400" b="1" dirty="0" smtClean="0">
                <a:latin typeface="나눔고딕 ExtraBold" pitchFamily="50" charset="-127"/>
                <a:ea typeface="나눔고딕 ExtraBold" pitchFamily="50" charset="-127"/>
              </a:rPr>
              <a:t>규칙과 대응</a:t>
            </a:r>
            <a:endParaRPr lang="en-US" altLang="ko-KR" sz="24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>
                <a:latin typeface="나눔고딕 ExtraBold" pitchFamily="50" charset="-127"/>
                <a:ea typeface="나눔고딕 ExtraBold" pitchFamily="50" charset="-127"/>
              </a:rPr>
              <a:t>』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62~63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4300" y="2811102"/>
            <a:ext cx="53685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탐구 수학</a:t>
            </a:r>
            <a:endParaRPr lang="en-US" altLang="ko-KR" sz="3600" b="1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en-US" altLang="ko-KR" sz="3600" b="1" spc="-150" dirty="0" smtClean="0">
                <a:latin typeface="나눔고딕 ExtraBold" pitchFamily="50" charset="-127"/>
                <a:ea typeface="나눔고딕 ExtraBold" pitchFamily="50" charset="-127"/>
              </a:rPr>
              <a:t>- </a:t>
            </a:r>
            <a:r>
              <a:rPr lang="ko-KR" altLang="en-US" sz="3600" b="1" spc="-150" dirty="0" smtClean="0">
                <a:latin typeface="나눔고딕 ExtraBold" pitchFamily="50" charset="-127"/>
                <a:ea typeface="나눔고딕 ExtraBold" pitchFamily="50" charset="-127"/>
              </a:rPr>
              <a:t>로봇의 규칙을 찾아볼까요</a:t>
            </a:r>
            <a:endParaRPr lang="ko-KR" altLang="en-US" sz="3600" b="1" spc="-15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4" name="그림 1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45"/>
          <a:stretch/>
        </p:blipFill>
        <p:spPr>
          <a:xfrm>
            <a:off x="8092340" y="8620"/>
            <a:ext cx="1813660" cy="923407"/>
          </a:xfrm>
          <a:prstGeom prst="rect">
            <a:avLst/>
          </a:prstGeom>
        </p:spPr>
      </p:pic>
      <p:sp>
        <p:nvSpPr>
          <p:cNvPr id="11" name="직사각형 10">
            <a:hlinkClick r:id="rId5" action="ppaction://hlinksldjump"/>
          </p:cNvPr>
          <p:cNvSpPr/>
          <p:nvPr/>
        </p:nvSpPr>
        <p:spPr>
          <a:xfrm>
            <a:off x="8272910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직사각형 11">
            <a:hlinkClick r:id="rId6" action="ppaction://hlinksldjump"/>
          </p:cNvPr>
          <p:cNvSpPr/>
          <p:nvPr/>
        </p:nvSpPr>
        <p:spPr>
          <a:xfrm>
            <a:off x="8646154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직사각형 14">
            <a:hlinkClick r:id="rId7" action="ppaction://hlinksldjump"/>
          </p:cNvPr>
          <p:cNvSpPr/>
          <p:nvPr/>
        </p:nvSpPr>
        <p:spPr>
          <a:xfrm>
            <a:off x="902423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직사각형 15">
            <a:hlinkClick r:id="rId8" action="ppaction://hlinksldjump"/>
          </p:cNvPr>
          <p:cNvSpPr/>
          <p:nvPr/>
        </p:nvSpPr>
        <p:spPr>
          <a:xfrm>
            <a:off x="940759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1728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/>
          <p:cNvSpPr txBox="1"/>
          <p:nvPr/>
        </p:nvSpPr>
        <p:spPr>
          <a:xfrm>
            <a:off x="1884944" y="2731277"/>
            <a:ext cx="116328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b="1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r>
              <a:rPr lang="ko-KR" altLang="en-US" sz="40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 </a:t>
            </a:r>
            <a:endParaRPr lang="ko-KR" altLang="en-US" sz="40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5" name="그림 14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17" name="그림 16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685630" y="3069830"/>
            <a:ext cx="58816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로봇의 </a:t>
            </a:r>
            <a:r>
              <a:rPr lang="ko-KR" altLang="en-US" sz="3600" b="1" dirty="0">
                <a:latin typeface="나눔고딕 ExtraBold" pitchFamily="50" charset="-127"/>
                <a:ea typeface="나눔고딕 ExtraBold" pitchFamily="50" charset="-127"/>
              </a:rPr>
              <a:t>규칙을 </a:t>
            </a:r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찾아보아요</a:t>
            </a:r>
            <a:r>
              <a:rPr lang="en-US" altLang="ko-KR" sz="3600" b="1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0" name="그림 9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7" name="직사각형 6">
            <a:hlinkClick r:id="rId4" action="ppaction://hlinksldjump"/>
          </p:cNvPr>
          <p:cNvSpPr/>
          <p:nvPr/>
        </p:nvSpPr>
        <p:spPr>
          <a:xfrm>
            <a:off x="8272910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직사각형 7">
            <a:hlinkClick r:id="rId5" action="ppaction://hlinksldjump"/>
          </p:cNvPr>
          <p:cNvSpPr/>
          <p:nvPr/>
        </p:nvSpPr>
        <p:spPr>
          <a:xfrm>
            <a:off x="8646154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직사각형 8">
            <a:hlinkClick r:id="rId6" action="ppaction://hlinksldjump"/>
          </p:cNvPr>
          <p:cNvSpPr/>
          <p:nvPr/>
        </p:nvSpPr>
        <p:spPr>
          <a:xfrm>
            <a:off x="902423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직사각형 10">
            <a:hlinkClick r:id="rId7" action="ppaction://hlinksldjump"/>
          </p:cNvPr>
          <p:cNvSpPr/>
          <p:nvPr/>
        </p:nvSpPr>
        <p:spPr>
          <a:xfrm>
            <a:off x="940759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81402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로봇이 가진 대응 관계 알아보기</a:t>
            </a: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22524" r="12804" b="21626"/>
          <a:stretch/>
        </p:blipFill>
        <p:spPr>
          <a:xfrm>
            <a:off x="2382558" y="1205723"/>
            <a:ext cx="5134171" cy="521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84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로봇이 가진 대응 관계 알아보기</a:t>
            </a:r>
          </a:p>
        </p:txBody>
      </p:sp>
      <p:sp>
        <p:nvSpPr>
          <p:cNvPr id="44" name="모서리가 둥근 직사각형 43"/>
          <p:cNvSpPr/>
          <p:nvPr/>
        </p:nvSpPr>
        <p:spPr bwMode="auto">
          <a:xfrm>
            <a:off x="4330486" y="2480044"/>
            <a:ext cx="4699216" cy="709676"/>
          </a:xfrm>
          <a:prstGeom prst="roundRect">
            <a:avLst>
              <a:gd name="adj" fmla="val 1108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내용 개체 틀 2"/>
          <p:cNvSpPr txBox="1">
            <a:spLocks/>
          </p:cNvSpPr>
          <p:nvPr/>
        </p:nvSpPr>
        <p:spPr>
          <a:xfrm>
            <a:off x="4339068" y="2511717"/>
            <a:ext cx="4682053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dirty="0">
                <a:solidFill>
                  <a:srgbClr val="208235"/>
                </a:solidFill>
              </a:rPr>
              <a:t>넣은 물건의 </a:t>
            </a:r>
            <a:r>
              <a:rPr lang="ko-KR" altLang="en-US" dirty="0" smtClean="0">
                <a:solidFill>
                  <a:srgbClr val="208235"/>
                </a:solidFill>
              </a:rPr>
              <a:t>수보다 더 많은 양이 화면에 보입니다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46" name="그룹 45"/>
          <p:cNvGrpSpPr/>
          <p:nvPr/>
        </p:nvGrpSpPr>
        <p:grpSpPr>
          <a:xfrm>
            <a:off x="4420427" y="2023892"/>
            <a:ext cx="4609273" cy="369332"/>
            <a:chOff x="829684" y="5546885"/>
            <a:chExt cx="4609273" cy="369332"/>
          </a:xfrm>
        </p:grpSpPr>
        <p:sp>
          <p:nvSpPr>
            <p:cNvPr id="47" name="내용 개체 틀 3"/>
            <p:cNvSpPr txBox="1">
              <a:spLocks/>
            </p:cNvSpPr>
            <p:nvPr/>
          </p:nvSpPr>
          <p:spPr>
            <a:xfrm>
              <a:off x="953960" y="5546885"/>
              <a:ext cx="44849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로봇 안에 물건을 넣으면 어떤 일이 생기나요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48" name="모서리가 둥근 직사각형 47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55" name="그림 54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976" y="262612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6" name="모서리가 둥근 직사각형 55"/>
          <p:cNvSpPr/>
          <p:nvPr/>
        </p:nvSpPr>
        <p:spPr bwMode="auto">
          <a:xfrm>
            <a:off x="4330486" y="3784203"/>
            <a:ext cx="4699216" cy="955003"/>
          </a:xfrm>
          <a:prstGeom prst="roundRect">
            <a:avLst>
              <a:gd name="adj" fmla="val 1108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내용 개체 틀 2"/>
          <p:cNvSpPr txBox="1">
            <a:spLocks/>
          </p:cNvSpPr>
          <p:nvPr/>
        </p:nvSpPr>
        <p:spPr>
          <a:xfrm>
            <a:off x="4339068" y="3800039"/>
            <a:ext cx="4682053" cy="9233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en-US" altLang="ko-KR" dirty="0" smtClean="0">
                <a:solidFill>
                  <a:srgbClr val="208235"/>
                </a:solidFill>
              </a:rPr>
              <a:t>2</a:t>
            </a:r>
            <a:r>
              <a:rPr lang="ko-KR" altLang="en-US" dirty="0" smtClean="0">
                <a:solidFill>
                  <a:srgbClr val="208235"/>
                </a:solidFill>
              </a:rPr>
              <a:t>개를 넣으면 </a:t>
            </a:r>
            <a:r>
              <a:rPr lang="en-US" altLang="ko-KR" dirty="0" smtClean="0">
                <a:solidFill>
                  <a:srgbClr val="208235"/>
                </a:solidFill>
              </a:rPr>
              <a:t>6</a:t>
            </a:r>
            <a:r>
              <a:rPr lang="ko-KR" altLang="en-US" dirty="0" smtClean="0">
                <a:solidFill>
                  <a:srgbClr val="208235"/>
                </a:solidFill>
              </a:rPr>
              <a:t>개가 보이고</a:t>
            </a:r>
            <a:r>
              <a:rPr lang="en-US" altLang="ko-KR" dirty="0" smtClean="0">
                <a:solidFill>
                  <a:srgbClr val="208235"/>
                </a:solidFill>
              </a:rPr>
              <a:t>, 3</a:t>
            </a:r>
            <a:r>
              <a:rPr lang="ko-KR" altLang="en-US" dirty="0" smtClean="0">
                <a:solidFill>
                  <a:srgbClr val="208235"/>
                </a:solidFill>
              </a:rPr>
              <a:t>개를 넣으면 </a:t>
            </a:r>
            <a:r>
              <a:rPr lang="en-US" altLang="ko-KR" dirty="0" smtClean="0">
                <a:solidFill>
                  <a:srgbClr val="208235"/>
                </a:solidFill>
              </a:rPr>
              <a:t>9</a:t>
            </a:r>
            <a:r>
              <a:rPr lang="ko-KR" altLang="en-US" dirty="0" smtClean="0">
                <a:solidFill>
                  <a:srgbClr val="208235"/>
                </a:solidFill>
              </a:rPr>
              <a:t>개가 보이므로 </a:t>
            </a:r>
            <a:r>
              <a:rPr lang="en-US" altLang="ko-KR" dirty="0" smtClean="0">
                <a:solidFill>
                  <a:srgbClr val="208235"/>
                </a:solidFill>
              </a:rPr>
              <a:t>21</a:t>
            </a:r>
            <a:r>
              <a:rPr lang="ko-KR" altLang="en-US" dirty="0" smtClean="0">
                <a:solidFill>
                  <a:srgbClr val="208235"/>
                </a:solidFill>
              </a:rPr>
              <a:t>개가 보이려면 </a:t>
            </a:r>
            <a:r>
              <a:rPr lang="en-US" altLang="ko-KR" dirty="0" smtClean="0">
                <a:solidFill>
                  <a:srgbClr val="208235"/>
                </a:solidFill>
              </a:rPr>
              <a:t>7</a:t>
            </a:r>
            <a:r>
              <a:rPr lang="ko-KR" altLang="en-US" dirty="0" smtClean="0">
                <a:solidFill>
                  <a:srgbClr val="208235"/>
                </a:solidFill>
              </a:rPr>
              <a:t>개를 넣었을 것입니다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grpSp>
        <p:nvGrpSpPr>
          <p:cNvPr id="58" name="그룹 57"/>
          <p:cNvGrpSpPr/>
          <p:nvPr/>
        </p:nvGrpSpPr>
        <p:grpSpPr>
          <a:xfrm>
            <a:off x="4420427" y="3330273"/>
            <a:ext cx="4609273" cy="369332"/>
            <a:chOff x="829684" y="5546885"/>
            <a:chExt cx="4609273" cy="369332"/>
          </a:xfrm>
        </p:grpSpPr>
        <p:sp>
          <p:nvSpPr>
            <p:cNvPr id="59" name="내용 개체 틀 3"/>
            <p:cNvSpPr txBox="1">
              <a:spLocks/>
            </p:cNvSpPr>
            <p:nvPr/>
          </p:nvSpPr>
          <p:spPr>
            <a:xfrm>
              <a:off x="953960" y="5546885"/>
              <a:ext cx="4484997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준기는 </a:t>
              </a:r>
              <a:r>
                <a:rPr lang="ko-KR" altLang="en-US" dirty="0"/>
                <a:t>로봇 안에 </a:t>
              </a:r>
              <a:r>
                <a:rPr lang="ko-KR" altLang="en-US" dirty="0" smtClean="0"/>
                <a:t>사</a:t>
              </a:r>
              <a:r>
                <a:rPr lang="ko-KR" altLang="en-US" dirty="0"/>
                <a:t>탕</a:t>
              </a:r>
              <a:r>
                <a:rPr lang="ko-KR" altLang="en-US" dirty="0" smtClean="0"/>
                <a:t>을 </a:t>
              </a:r>
              <a:r>
                <a:rPr lang="ko-KR" altLang="en-US" dirty="0"/>
                <a:t>몇 개 넣었을까요</a:t>
              </a:r>
              <a:r>
                <a:rPr lang="en-US" altLang="ko-KR" dirty="0"/>
                <a:t>?</a:t>
              </a:r>
              <a:endParaRPr lang="ko-KR" altLang="en-US" dirty="0"/>
            </a:p>
          </p:txBody>
        </p:sp>
        <p:sp>
          <p:nvSpPr>
            <p:cNvPr id="60" name="모서리가 둥근 직사각형 59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1" name="그림 6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91976" y="405294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" name="모서리가 둥근 직사각형 61"/>
          <p:cNvSpPr/>
          <p:nvPr/>
        </p:nvSpPr>
        <p:spPr bwMode="auto">
          <a:xfrm>
            <a:off x="872632" y="5350016"/>
            <a:ext cx="8157070" cy="405876"/>
          </a:xfrm>
          <a:prstGeom prst="roundRect">
            <a:avLst>
              <a:gd name="adj" fmla="val 1108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3" name="내용 개체 틀 2"/>
          <p:cNvSpPr txBox="1">
            <a:spLocks/>
          </p:cNvSpPr>
          <p:nvPr/>
        </p:nvSpPr>
        <p:spPr>
          <a:xfrm>
            <a:off x="881214" y="5368288"/>
            <a:ext cx="8139907" cy="36933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en-US" altLang="ko-KR" spc="-80" dirty="0" smtClean="0">
                <a:solidFill>
                  <a:srgbClr val="208235"/>
                </a:solidFill>
              </a:rPr>
              <a:t>(</a:t>
            </a:r>
            <a:r>
              <a:rPr lang="ko-KR" altLang="en-US" spc="-80" dirty="0" smtClean="0">
                <a:solidFill>
                  <a:srgbClr val="208235"/>
                </a:solidFill>
              </a:rPr>
              <a:t>넣은 양</a:t>
            </a:r>
            <a:r>
              <a:rPr lang="en-US" altLang="ko-KR" spc="-80" dirty="0" smtClean="0">
                <a:solidFill>
                  <a:srgbClr val="208235"/>
                </a:solidFill>
              </a:rPr>
              <a:t>)×3</a:t>
            </a:r>
            <a:r>
              <a:rPr lang="ko-KR" altLang="en-US" spc="-80" dirty="0" smtClean="0">
                <a:solidFill>
                  <a:srgbClr val="208235"/>
                </a:solidFill>
              </a:rPr>
              <a:t>＝</a:t>
            </a:r>
            <a:r>
              <a:rPr lang="en-US" altLang="ko-KR" spc="-80" dirty="0" smtClean="0">
                <a:solidFill>
                  <a:srgbClr val="208235"/>
                </a:solidFill>
              </a:rPr>
              <a:t>(</a:t>
            </a:r>
            <a:r>
              <a:rPr lang="ko-KR" altLang="en-US" spc="-80" dirty="0" smtClean="0">
                <a:solidFill>
                  <a:srgbClr val="208235"/>
                </a:solidFill>
              </a:rPr>
              <a:t>보이는 양</a:t>
            </a:r>
            <a:r>
              <a:rPr lang="en-US" altLang="ko-KR" spc="-80" dirty="0" smtClean="0">
                <a:solidFill>
                  <a:srgbClr val="208235"/>
                </a:solidFill>
              </a:rPr>
              <a:t>) </a:t>
            </a:r>
            <a:r>
              <a:rPr lang="ko-KR" altLang="en-US" spc="-80" dirty="0" smtClean="0">
                <a:solidFill>
                  <a:srgbClr val="208235"/>
                </a:solidFill>
              </a:rPr>
              <a:t>또는 </a:t>
            </a:r>
            <a:r>
              <a:rPr lang="en-US" altLang="ko-KR" spc="-80" dirty="0" smtClean="0">
                <a:solidFill>
                  <a:srgbClr val="208235"/>
                </a:solidFill>
              </a:rPr>
              <a:t>(</a:t>
            </a:r>
            <a:r>
              <a:rPr lang="ko-KR" altLang="en-US" spc="-80" dirty="0" smtClean="0">
                <a:solidFill>
                  <a:srgbClr val="208235"/>
                </a:solidFill>
              </a:rPr>
              <a:t>보이는 양</a:t>
            </a:r>
            <a:r>
              <a:rPr lang="en-US" altLang="ko-KR" spc="-80" dirty="0" smtClean="0">
                <a:solidFill>
                  <a:srgbClr val="208235"/>
                </a:solidFill>
              </a:rPr>
              <a:t>)÷3=(</a:t>
            </a:r>
            <a:r>
              <a:rPr lang="ko-KR" altLang="en-US" spc="-80" dirty="0" smtClean="0">
                <a:solidFill>
                  <a:srgbClr val="208235"/>
                </a:solidFill>
              </a:rPr>
              <a:t>넣은 양</a:t>
            </a:r>
            <a:r>
              <a:rPr lang="en-US" altLang="ko-KR" spc="-80" dirty="0" smtClean="0">
                <a:solidFill>
                  <a:srgbClr val="208235"/>
                </a:solidFill>
              </a:rPr>
              <a:t>)</a:t>
            </a:r>
            <a:endParaRPr lang="en-US" altLang="ko-KR" spc="-80" dirty="0">
              <a:solidFill>
                <a:srgbClr val="208235"/>
              </a:solidFill>
            </a:endParaRPr>
          </a:p>
        </p:txBody>
      </p:sp>
      <p:grpSp>
        <p:nvGrpSpPr>
          <p:cNvPr id="64" name="그룹 63"/>
          <p:cNvGrpSpPr/>
          <p:nvPr/>
        </p:nvGrpSpPr>
        <p:grpSpPr>
          <a:xfrm>
            <a:off x="969221" y="4901318"/>
            <a:ext cx="8051900" cy="369332"/>
            <a:chOff x="829684" y="5546885"/>
            <a:chExt cx="8051900" cy="369332"/>
          </a:xfrm>
        </p:grpSpPr>
        <p:sp>
          <p:nvSpPr>
            <p:cNvPr id="65" name="내용 개체 틀 3"/>
            <p:cNvSpPr txBox="1">
              <a:spLocks/>
            </p:cNvSpPr>
            <p:nvPr/>
          </p:nvSpPr>
          <p:spPr>
            <a:xfrm>
              <a:off x="953960" y="5546885"/>
              <a:ext cx="792762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 smtClean="0"/>
                <a:t>로봇의 규칙을 식으로 나타내어 보세요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  <p:sp>
          <p:nvSpPr>
            <p:cNvPr id="66" name="모서리가 둥근 직사각형 65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67" name="그림 6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049" y="534419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그림 30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25" name="그림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71" t="22524" r="12804" b="21626"/>
          <a:stretch/>
        </p:blipFill>
        <p:spPr>
          <a:xfrm>
            <a:off x="927254" y="1957915"/>
            <a:ext cx="2742509" cy="2786955"/>
          </a:xfrm>
          <a:prstGeom prst="rect">
            <a:avLst/>
          </a:prstGeom>
        </p:spPr>
      </p:pic>
      <p:pic>
        <p:nvPicPr>
          <p:cNvPr id="26" name="그림 25">
            <a:hlinkClick r:id="" action="ppaction://customshow?id=0&amp;return=true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3531" y="2047668"/>
            <a:ext cx="276515" cy="273955"/>
          </a:xfrm>
          <a:prstGeom prst="rect">
            <a:avLst/>
          </a:prstGeom>
        </p:spPr>
      </p:pic>
      <p:sp>
        <p:nvSpPr>
          <p:cNvPr id="28" name="직사각형 27">
            <a:hlinkClick r:id="rId8" action="ppaction://hlinksldjump"/>
          </p:cNvPr>
          <p:cNvSpPr/>
          <p:nvPr/>
        </p:nvSpPr>
        <p:spPr>
          <a:xfrm>
            <a:off x="8272910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직사각형 29">
            <a:hlinkClick r:id="rId9" action="ppaction://hlinksldjump"/>
          </p:cNvPr>
          <p:cNvSpPr/>
          <p:nvPr/>
        </p:nvSpPr>
        <p:spPr>
          <a:xfrm>
            <a:off x="8646154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10" action="ppaction://hlinksldjump"/>
          </p:cNvPr>
          <p:cNvSpPr/>
          <p:nvPr/>
        </p:nvSpPr>
        <p:spPr>
          <a:xfrm>
            <a:off x="902423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11" action="ppaction://hlinksldjump"/>
          </p:cNvPr>
          <p:cNvSpPr/>
          <p:nvPr/>
        </p:nvSpPr>
        <p:spPr>
          <a:xfrm>
            <a:off x="940759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180"/>
            <a:ext cx="6896515" cy="417992"/>
            <a:chOff x="909401" y="1390180"/>
            <a:chExt cx="6896515" cy="417992"/>
          </a:xfrm>
        </p:grpSpPr>
        <p:grpSp>
          <p:nvGrpSpPr>
            <p:cNvPr id="36" name="그룹 35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37" name="그룹 36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39" name="모서리가 둥근 직사각형 38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0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38" name="모서리가 둥근 직사각형 37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2" name="내용 개체 틀 3"/>
            <p:cNvSpPr txBox="1">
              <a:spLocks/>
            </p:cNvSpPr>
            <p:nvPr/>
          </p:nvSpPr>
          <p:spPr>
            <a:xfrm>
              <a:off x="1171819" y="1390180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로봇의 규칙을 추측해 </a:t>
              </a:r>
              <a:r>
                <a:rPr lang="ko-KR" altLang="en-US" dirty="0" smtClean="0"/>
                <a:t>봅시다</a:t>
              </a:r>
              <a:r>
                <a:rPr lang="en-US" altLang="ko-KR" dirty="0" smtClean="0"/>
                <a:t>.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538843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25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75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/>
      <p:bldP spid="56" grpId="0" animBg="1"/>
      <p:bldP spid="57" grpId="0"/>
      <p:bldP spid="62" grpId="0" animBg="1"/>
      <p:bldP spid="6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32474" r="7855" b="28780"/>
          <a:stretch/>
        </p:blipFill>
        <p:spPr>
          <a:xfrm>
            <a:off x="1540247" y="1304395"/>
            <a:ext cx="6944798" cy="4701356"/>
          </a:xfrm>
          <a:prstGeom prst="rect">
            <a:avLst/>
          </a:prstGeom>
        </p:spPr>
      </p:pic>
      <p:sp>
        <p:nvSpPr>
          <p:cNvPr id="41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로봇이 가진 대응 관계 알아보기</a:t>
            </a:r>
          </a:p>
        </p:txBody>
      </p:sp>
      <p:sp>
        <p:nvSpPr>
          <p:cNvPr id="4" name="내용 개체 틀 2"/>
          <p:cNvSpPr txBox="1">
            <a:spLocks/>
          </p:cNvSpPr>
          <p:nvPr/>
        </p:nvSpPr>
        <p:spPr>
          <a:xfrm>
            <a:off x="3469208" y="1518648"/>
            <a:ext cx="482771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미세 먼지 제거 로봇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3469208" y="1958885"/>
            <a:ext cx="4827711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넣은 양</a:t>
            </a:r>
            <a:r>
              <a:rPr lang="en-US" altLang="ko-KR" dirty="0" smtClean="0">
                <a:solidFill>
                  <a:srgbClr val="208235"/>
                </a:solidFill>
              </a:rPr>
              <a:t>)÷100=(</a:t>
            </a:r>
            <a:r>
              <a:rPr lang="ko-KR" altLang="en-US" dirty="0" smtClean="0">
                <a:solidFill>
                  <a:srgbClr val="208235"/>
                </a:solidFill>
              </a:rPr>
              <a:t>나오는 양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6" name="내용 개체 틀 2"/>
          <p:cNvSpPr txBox="1">
            <a:spLocks/>
          </p:cNvSpPr>
          <p:nvPr/>
        </p:nvSpPr>
        <p:spPr>
          <a:xfrm>
            <a:off x="3469208" y="2332626"/>
            <a:ext cx="4827711" cy="352561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우리나라에 점점 많아지는 미세 먼지를 줄이기 위해서 </a:t>
            </a:r>
            <a:r>
              <a:rPr lang="en-US" altLang="ko-KR" dirty="0" smtClean="0">
                <a:solidFill>
                  <a:srgbClr val="208235"/>
                </a:solidFill>
              </a:rPr>
              <a:t>(</a:t>
            </a:r>
            <a:r>
              <a:rPr lang="ko-KR" altLang="en-US" dirty="0" smtClean="0">
                <a:solidFill>
                  <a:srgbClr val="208235"/>
                </a:solidFill>
              </a:rPr>
              <a:t>넣은 양</a:t>
            </a:r>
            <a:r>
              <a:rPr lang="en-US" altLang="ko-KR" dirty="0" smtClean="0">
                <a:solidFill>
                  <a:srgbClr val="208235"/>
                </a:solidFill>
              </a:rPr>
              <a:t>)÷100=(</a:t>
            </a:r>
            <a:r>
              <a:rPr lang="ko-KR" altLang="en-US" dirty="0" smtClean="0">
                <a:solidFill>
                  <a:srgbClr val="208235"/>
                </a:solidFill>
              </a:rPr>
              <a:t>나오는 양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r>
              <a:rPr lang="ko-KR" altLang="en-US" dirty="0" smtClean="0">
                <a:solidFill>
                  <a:srgbClr val="208235"/>
                </a:solidFill>
              </a:rPr>
              <a:t>이 되는 로봇을 만들고 싶습니다</a:t>
            </a:r>
            <a:r>
              <a:rPr lang="en-US" altLang="ko-KR" dirty="0" smtClean="0">
                <a:solidFill>
                  <a:srgbClr val="208235"/>
                </a:solidFill>
              </a:rPr>
              <a:t>. </a:t>
            </a:r>
            <a:r>
              <a:rPr lang="ko-KR" altLang="en-US" dirty="0" smtClean="0">
                <a:solidFill>
                  <a:srgbClr val="208235"/>
                </a:solidFill>
              </a:rPr>
              <a:t>그래서 우리나라 곳곳에 로봇을 설치해서 미세 먼지를 줄이고 싶습니다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  <a:endParaRPr lang="en-US" altLang="ko-KR" dirty="0">
              <a:solidFill>
                <a:srgbClr val="208235"/>
              </a:solidFill>
            </a:endParaRPr>
          </a:p>
        </p:txBody>
      </p:sp>
      <p:sp>
        <p:nvSpPr>
          <p:cNvPr id="7" name="내용 개체 틀 2"/>
          <p:cNvSpPr txBox="1">
            <a:spLocks/>
          </p:cNvSpPr>
          <p:nvPr/>
        </p:nvSpPr>
        <p:spPr>
          <a:xfrm>
            <a:off x="1206201" y="1451328"/>
            <a:ext cx="430689" cy="369332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ctr">
              <a:buNone/>
            </a:pPr>
            <a:r>
              <a:rPr lang="ko-KR" altLang="en-US" dirty="0" smtClean="0">
                <a:solidFill>
                  <a:srgbClr val="208235"/>
                </a:solidFill>
              </a:rPr>
              <a:t>예</a:t>
            </a:r>
            <a:r>
              <a:rPr lang="en-US" altLang="ko-KR" dirty="0" smtClean="0">
                <a:solidFill>
                  <a:srgbClr val="208235"/>
                </a:solidFill>
              </a:rPr>
              <a:t>)</a:t>
            </a:r>
            <a:endParaRPr lang="en-US" altLang="ko-KR" dirty="0">
              <a:solidFill>
                <a:srgbClr val="20823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319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75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그룹 40"/>
          <p:cNvGrpSpPr/>
          <p:nvPr/>
        </p:nvGrpSpPr>
        <p:grpSpPr>
          <a:xfrm>
            <a:off x="961827" y="3319341"/>
            <a:ext cx="8088511" cy="369332"/>
            <a:chOff x="829684" y="5546885"/>
            <a:chExt cx="8088511" cy="369332"/>
          </a:xfrm>
        </p:grpSpPr>
        <p:sp>
          <p:nvSpPr>
            <p:cNvPr id="43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 smtClean="0"/>
                <a:t>미래 </a:t>
              </a:r>
              <a:r>
                <a:rPr lang="ko-KR" altLang="en-US" dirty="0"/>
                <a:t>생활에 필요한 여러 가지 로봇을 생각해 보세요</a:t>
              </a:r>
              <a:r>
                <a:rPr lang="en-US" altLang="ko-KR" dirty="0"/>
                <a:t>.</a:t>
              </a:r>
            </a:p>
          </p:txBody>
        </p:sp>
        <p:sp>
          <p:nvSpPr>
            <p:cNvPr id="44" name="모서리가 둥근 직사각형 43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35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 로봇의 규칙 설계하기</a:t>
            </a:r>
          </a:p>
        </p:txBody>
      </p:sp>
      <p:sp>
        <p:nvSpPr>
          <p:cNvPr id="25" name="모서리가 둥근 직사각형 24"/>
          <p:cNvSpPr/>
          <p:nvPr/>
        </p:nvSpPr>
        <p:spPr bwMode="auto">
          <a:xfrm>
            <a:off x="871885" y="2277605"/>
            <a:ext cx="8049473" cy="1001253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내용 개체 틀 2"/>
          <p:cNvSpPr txBox="1">
            <a:spLocks/>
          </p:cNvSpPr>
          <p:nvPr/>
        </p:nvSpPr>
        <p:spPr>
          <a:xfrm>
            <a:off x="889048" y="2255526"/>
            <a:ext cx="8032310" cy="103412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dirty="0" smtClean="0">
                <a:solidFill>
                  <a:srgbClr val="208235"/>
                </a:solidFill>
              </a:rPr>
              <a:t>사람들이 직접 하기 힘든 일을 로봇이 대신해 줄 것 같습니다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  <a:p>
            <a:pPr algn="just"/>
            <a:r>
              <a:rPr lang="ko-KR" altLang="en-US" dirty="0" smtClean="0">
                <a:solidFill>
                  <a:srgbClr val="208235"/>
                </a:solidFill>
              </a:rPr>
              <a:t>지구 </a:t>
            </a:r>
            <a:r>
              <a:rPr lang="ko-KR" altLang="en-US" dirty="0">
                <a:solidFill>
                  <a:srgbClr val="208235"/>
                </a:solidFill>
              </a:rPr>
              <a:t>온난화가 심해져서 식물이 말라 사막화가 되는 곳이 </a:t>
            </a:r>
            <a:r>
              <a:rPr lang="ko-KR" altLang="en-US" dirty="0" smtClean="0">
                <a:solidFill>
                  <a:srgbClr val="208235"/>
                </a:solidFill>
              </a:rPr>
              <a:t>많아져서 지치지 않고                               </a:t>
            </a:r>
            <a:r>
              <a:rPr lang="en-US" altLang="ko-KR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                         </a:t>
            </a:r>
          </a:p>
          <a:p>
            <a:pPr indent="0" algn="just">
              <a:buNone/>
            </a:pPr>
            <a:r>
              <a:rPr lang="en-US" altLang="ko-KR" dirty="0">
                <a:solidFill>
                  <a:srgbClr val="208235"/>
                </a:solidFill>
              </a:rPr>
              <a:t> </a:t>
            </a:r>
            <a:r>
              <a:rPr lang="en-US" altLang="ko-KR" dirty="0" smtClean="0">
                <a:solidFill>
                  <a:srgbClr val="208235"/>
                </a:solidFill>
              </a:rPr>
              <a:t> </a:t>
            </a:r>
            <a:r>
              <a:rPr lang="en-US" altLang="ko-KR" spc="-150" dirty="0" smtClean="0">
                <a:solidFill>
                  <a:srgbClr val="208235"/>
                </a:solidFill>
              </a:rPr>
              <a:t> </a:t>
            </a:r>
            <a:r>
              <a:rPr lang="ko-KR" altLang="en-US" dirty="0" smtClean="0">
                <a:solidFill>
                  <a:srgbClr val="208235"/>
                </a:solidFill>
              </a:rPr>
              <a:t>식물을 키우고 돌볼 로봇이 필요할 것 같습니다</a:t>
            </a:r>
            <a:r>
              <a:rPr lang="en-US" altLang="ko-KR" dirty="0" smtClean="0">
                <a:solidFill>
                  <a:srgbClr val="208235"/>
                </a:solidFill>
              </a:rPr>
              <a:t>.</a:t>
            </a:r>
          </a:p>
        </p:txBody>
      </p:sp>
      <p:grpSp>
        <p:nvGrpSpPr>
          <p:cNvPr id="37" name="그룹 36"/>
          <p:cNvGrpSpPr/>
          <p:nvPr/>
        </p:nvGrpSpPr>
        <p:grpSpPr>
          <a:xfrm>
            <a:off x="961827" y="1866058"/>
            <a:ext cx="8088511" cy="369332"/>
            <a:chOff x="829684" y="5546885"/>
            <a:chExt cx="8088511" cy="369332"/>
          </a:xfrm>
        </p:grpSpPr>
        <p:sp>
          <p:nvSpPr>
            <p:cNvPr id="38" name="내용 개체 틀 3"/>
            <p:cNvSpPr txBox="1">
              <a:spLocks/>
            </p:cNvSpPr>
            <p:nvPr/>
          </p:nvSpPr>
          <p:spPr>
            <a:xfrm>
              <a:off x="953961" y="5546885"/>
              <a:ext cx="7964234" cy="369332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미래에 </a:t>
              </a:r>
              <a:r>
                <a:rPr lang="ko-KR" altLang="en-US" dirty="0" smtClean="0"/>
                <a:t>로봇은 어떤 상황에서 필요할까요</a:t>
              </a:r>
              <a:r>
                <a:rPr lang="en-US" altLang="ko-KR" dirty="0" smtClean="0"/>
                <a:t>?</a:t>
              </a:r>
              <a:endParaRPr lang="ko-KR" altLang="en-US" dirty="0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705" y="26292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그림 2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sp>
        <p:nvSpPr>
          <p:cNvPr id="30" name="직사각형 29">
            <a:hlinkClick r:id="rId6" action="ppaction://hlinksldjump"/>
          </p:cNvPr>
          <p:cNvSpPr/>
          <p:nvPr/>
        </p:nvSpPr>
        <p:spPr>
          <a:xfrm>
            <a:off x="8272910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1" name="직사각형 30">
            <a:hlinkClick r:id="rId7" action="ppaction://hlinksldjump"/>
          </p:cNvPr>
          <p:cNvSpPr/>
          <p:nvPr/>
        </p:nvSpPr>
        <p:spPr>
          <a:xfrm>
            <a:off x="8646154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직사각형 31">
            <a:hlinkClick r:id="rId8" action="ppaction://hlinksldjump"/>
          </p:cNvPr>
          <p:cNvSpPr/>
          <p:nvPr/>
        </p:nvSpPr>
        <p:spPr>
          <a:xfrm>
            <a:off x="902423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직사각형 32">
            <a:hlinkClick r:id="rId9" action="ppaction://hlinksldjump"/>
          </p:cNvPr>
          <p:cNvSpPr/>
          <p:nvPr/>
        </p:nvSpPr>
        <p:spPr>
          <a:xfrm>
            <a:off x="940759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09401" y="1390180"/>
            <a:ext cx="6896515" cy="417992"/>
            <a:chOff x="909401" y="1390180"/>
            <a:chExt cx="6896515" cy="417992"/>
          </a:xfrm>
        </p:grpSpPr>
        <p:grpSp>
          <p:nvGrpSpPr>
            <p:cNvPr id="34" name="그룹 33"/>
            <p:cNvGrpSpPr/>
            <p:nvPr/>
          </p:nvGrpSpPr>
          <p:grpSpPr>
            <a:xfrm>
              <a:off x="909401" y="1463271"/>
              <a:ext cx="217025" cy="217025"/>
              <a:chOff x="4520952" y="3717032"/>
              <a:chExt cx="217025" cy="217025"/>
            </a:xfrm>
          </p:grpSpPr>
          <p:grpSp>
            <p:nvGrpSpPr>
              <p:cNvPr id="42" name="그룹 41"/>
              <p:cNvGrpSpPr/>
              <p:nvPr/>
            </p:nvGrpSpPr>
            <p:grpSpPr>
              <a:xfrm>
                <a:off x="4520952" y="3717032"/>
                <a:ext cx="217025" cy="217025"/>
                <a:chOff x="1496616" y="995289"/>
                <a:chExt cx="216024" cy="216024"/>
              </a:xfrm>
            </p:grpSpPr>
            <p:sp>
              <p:nvSpPr>
                <p:cNvPr id="48" name="모서리가 둥근 직사각형 47"/>
                <p:cNvSpPr/>
                <p:nvPr/>
              </p:nvSpPr>
              <p:spPr>
                <a:xfrm>
                  <a:off x="1496616" y="995289"/>
                  <a:ext cx="216024" cy="216024"/>
                </a:xfrm>
                <a:prstGeom prst="roundRect">
                  <a:avLst>
                    <a:gd name="adj" fmla="val 28425"/>
                  </a:avLst>
                </a:prstGeom>
                <a:solidFill>
                  <a:srgbClr val="FFC85B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49" name="모서리가 둥근 직사각형 5"/>
                <p:cNvSpPr/>
                <p:nvPr/>
              </p:nvSpPr>
              <p:spPr>
                <a:xfrm>
                  <a:off x="1496616" y="1103301"/>
                  <a:ext cx="216024" cy="1080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6024" h="108012">
                      <a:moveTo>
                        <a:pt x="0" y="0"/>
                      </a:moveTo>
                      <a:lnTo>
                        <a:pt x="216024" y="0"/>
                      </a:lnTo>
                      <a:lnTo>
                        <a:pt x="216024" y="46607"/>
                      </a:lnTo>
                      <a:cubicBezTo>
                        <a:pt x="216024" y="80520"/>
                        <a:pt x="188532" y="108012"/>
                        <a:pt x="154619" y="108012"/>
                      </a:cubicBezTo>
                      <a:lnTo>
                        <a:pt x="61405" y="108012"/>
                      </a:lnTo>
                      <a:cubicBezTo>
                        <a:pt x="27492" y="108012"/>
                        <a:pt x="0" y="80520"/>
                        <a:pt x="0" y="46607"/>
                      </a:cubicBezTo>
                      <a:close/>
                    </a:path>
                  </a:pathLst>
                </a:custGeom>
                <a:solidFill>
                  <a:srgbClr val="F5A2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</p:grpSp>
          <p:sp>
            <p:nvSpPr>
              <p:cNvPr id="47" name="모서리가 둥근 직사각형 46"/>
              <p:cNvSpPr/>
              <p:nvPr/>
            </p:nvSpPr>
            <p:spPr>
              <a:xfrm>
                <a:off x="4577706" y="3784937"/>
                <a:ext cx="81214" cy="81214"/>
              </a:xfrm>
              <a:prstGeom prst="roundRect">
                <a:avLst>
                  <a:gd name="adj" fmla="val 26589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0" name="내용 개체 틀 3"/>
            <p:cNvSpPr txBox="1">
              <a:spLocks/>
            </p:cNvSpPr>
            <p:nvPr/>
          </p:nvSpPr>
          <p:spPr>
            <a:xfrm>
              <a:off x="1171819" y="1390180"/>
              <a:ext cx="6634097" cy="41799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미래 로봇의 규칙을 만들고 상상해 봅시다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</p:grpSp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67" t="46342" r="40984" b="40813"/>
          <a:stretch/>
        </p:blipFill>
        <p:spPr>
          <a:xfrm>
            <a:off x="3575319" y="4262861"/>
            <a:ext cx="2366769" cy="1640129"/>
          </a:xfrm>
          <a:prstGeom prst="rect">
            <a:avLst/>
          </a:prstGeom>
        </p:spPr>
      </p:pic>
      <p:pic>
        <p:nvPicPr>
          <p:cNvPr id="51" name="그림 50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41" t="33973" r="61684" b="53912"/>
          <a:stretch/>
        </p:blipFill>
        <p:spPr>
          <a:xfrm>
            <a:off x="1397055" y="3694150"/>
            <a:ext cx="2450116" cy="1546924"/>
          </a:xfrm>
          <a:prstGeom prst="rect">
            <a:avLst/>
          </a:prstGeom>
        </p:spPr>
      </p:pic>
      <p:pic>
        <p:nvPicPr>
          <p:cNvPr id="52" name="그림 5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15" t="35137" r="17546" b="52748"/>
          <a:stretch/>
        </p:blipFill>
        <p:spPr>
          <a:xfrm>
            <a:off x="5651739" y="3683602"/>
            <a:ext cx="2587718" cy="1546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571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모서리가 둥근 직사각형 36"/>
          <p:cNvSpPr/>
          <p:nvPr/>
        </p:nvSpPr>
        <p:spPr bwMode="auto">
          <a:xfrm>
            <a:off x="871885" y="3764396"/>
            <a:ext cx="8149877" cy="2086725"/>
          </a:xfrm>
          <a:prstGeom prst="roundRect">
            <a:avLst>
              <a:gd name="adj" fmla="val 9215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27" name="그림 26">
            <a:hlinkClick r:id="" action="ppaction://hlinkshowjump?jump=next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0923" y="6309320"/>
            <a:ext cx="420589" cy="420589"/>
          </a:xfrm>
          <a:prstGeom prst="rect">
            <a:avLst/>
          </a:prstGeom>
        </p:spPr>
      </p:pic>
      <p:pic>
        <p:nvPicPr>
          <p:cNvPr id="29" name="그림 28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  <p:sp>
        <p:nvSpPr>
          <p:cNvPr id="25" name="내용 개체 틀 5"/>
          <p:cNvSpPr txBox="1">
            <a:spLocks/>
          </p:cNvSpPr>
          <p:nvPr/>
        </p:nvSpPr>
        <p:spPr>
          <a:xfrm>
            <a:off x="694688" y="412069"/>
            <a:ext cx="4333013" cy="44627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ko-KR" altLang="en-US" sz="2300" dirty="0">
                <a:solidFill>
                  <a:srgbClr val="695A35"/>
                </a:solidFill>
                <a:latin typeface="나눔고딕 ExtraBold" panose="020D0904000000000000" pitchFamily="50" charset="-127"/>
                <a:ea typeface="나눔고딕 ExtraBold" panose="020D0904000000000000" pitchFamily="50" charset="-127"/>
              </a:rPr>
              <a:t>미래 로봇의 규칙 설계하기</a:t>
            </a:r>
          </a:p>
        </p:txBody>
      </p:sp>
      <p:grpSp>
        <p:nvGrpSpPr>
          <p:cNvPr id="39" name="그룹 38"/>
          <p:cNvGrpSpPr/>
          <p:nvPr/>
        </p:nvGrpSpPr>
        <p:grpSpPr>
          <a:xfrm>
            <a:off x="961827" y="3051828"/>
            <a:ext cx="8088511" cy="646331"/>
            <a:chOff x="829684" y="5569463"/>
            <a:chExt cx="8088511" cy="646331"/>
          </a:xfrm>
        </p:grpSpPr>
        <p:sp>
          <p:nvSpPr>
            <p:cNvPr id="40" name="내용 개체 틀 3"/>
            <p:cNvSpPr txBox="1">
              <a:spLocks/>
            </p:cNvSpPr>
            <p:nvPr/>
          </p:nvSpPr>
          <p:spPr>
            <a:xfrm>
              <a:off x="953961" y="5569463"/>
              <a:ext cx="7964234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/>
              <a:r>
                <a:rPr lang="ko-KR" altLang="en-US" dirty="0"/>
                <a:t>설계한 로봇이 어떤 대응 관계를 </a:t>
              </a:r>
              <a:r>
                <a:rPr lang="ko-KR" altLang="en-US" dirty="0" smtClean="0"/>
                <a:t>규칙으로 가지고 </a:t>
              </a:r>
              <a:r>
                <a:rPr lang="ko-KR" altLang="en-US" dirty="0"/>
                <a:t>있는지</a:t>
              </a:r>
              <a:r>
                <a:rPr lang="en-US" altLang="ko-KR" dirty="0"/>
                <a:t>, </a:t>
              </a:r>
              <a:r>
                <a:rPr lang="ko-KR" altLang="en-US" dirty="0"/>
                <a:t>왜 그러한 로봇을 만들었는지 설명해 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45" name="모서리가 둥근 직사각형 44"/>
            <p:cNvSpPr/>
            <p:nvPr/>
          </p:nvSpPr>
          <p:spPr>
            <a:xfrm>
              <a:off x="829684" y="5678994"/>
              <a:ext cx="117815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9" name="그룹 18"/>
          <p:cNvGrpSpPr/>
          <p:nvPr/>
        </p:nvGrpSpPr>
        <p:grpSpPr>
          <a:xfrm>
            <a:off x="961827" y="1394773"/>
            <a:ext cx="5283045" cy="646331"/>
            <a:chOff x="829684" y="5546885"/>
            <a:chExt cx="4298359" cy="646331"/>
          </a:xfrm>
        </p:grpSpPr>
        <p:sp>
          <p:nvSpPr>
            <p:cNvPr id="20" name="내용 개체 틀 3"/>
            <p:cNvSpPr txBox="1">
              <a:spLocks/>
            </p:cNvSpPr>
            <p:nvPr/>
          </p:nvSpPr>
          <p:spPr>
            <a:xfrm>
              <a:off x="950485" y="5546885"/>
              <a:ext cx="4177558" cy="646331"/>
            </a:xfrm>
            <a:prstGeom prst="rect">
              <a:avLst/>
            </a:prstGeom>
          </p:spPr>
          <p:txBody>
            <a:bodyPr vert="horz" wrap="square" lIns="91440" tIns="45720" rIns="91440" bIns="45720" rtlCol="0">
              <a:spAutoFit/>
            </a:bodyPr>
            <a:lstStyle>
              <a:lvl1pPr marL="0" indent="0" algn="l" defTabSz="914400" rtl="0" eaLnBrk="1" latinLnBrk="1" hangingPunct="1">
                <a:spcBef>
                  <a:spcPct val="20000"/>
                </a:spcBef>
                <a:buFont typeface="Arial" pitchFamily="34" charset="0"/>
                <a:buNone/>
                <a:defRPr sz="18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200" b="1" kern="1200">
                  <a:solidFill>
                    <a:schemeClr val="tx1"/>
                  </a:solidFill>
                  <a:latin typeface="나눔고딕" pitchFamily="50" charset="-127"/>
                  <a:ea typeface="나눔고딕" pitchFamily="50" charset="-127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ko-KR" altLang="en-US" dirty="0"/>
                <a:t>내가 만들고 싶은 </a:t>
              </a:r>
              <a:r>
                <a:rPr lang="ko-KR" altLang="en-US"/>
                <a:t>로봇을 </a:t>
              </a:r>
              <a:r>
                <a:rPr lang="ko-KR" altLang="en-US" smtClean="0"/>
                <a:t>상상하며 </a:t>
              </a:r>
              <a:r>
                <a:rPr lang="ko-KR" altLang="en-US" dirty="0"/>
                <a:t>간단한 계획서를 써</a:t>
              </a:r>
              <a:r>
                <a:rPr lang="ko-KR" altLang="en-US" dirty="0" smtClean="0"/>
                <a:t> </a:t>
              </a:r>
              <a:r>
                <a:rPr lang="ko-KR" altLang="en-US" dirty="0"/>
                <a:t>보세요</a:t>
              </a:r>
              <a:r>
                <a:rPr lang="en-US" altLang="ko-KR" dirty="0"/>
                <a:t>.</a:t>
              </a:r>
              <a:endParaRPr lang="ko-KR" altLang="en-US" dirty="0"/>
            </a:p>
          </p:txBody>
        </p:sp>
        <p:sp>
          <p:nvSpPr>
            <p:cNvPr id="21" name="모서리가 둥근 직사각형 20"/>
            <p:cNvSpPr/>
            <p:nvPr/>
          </p:nvSpPr>
          <p:spPr>
            <a:xfrm>
              <a:off x="829684" y="5678994"/>
              <a:ext cx="95856" cy="117815"/>
            </a:xfrm>
            <a:prstGeom prst="roundRect">
              <a:avLst>
                <a:gd name="adj" fmla="val 26589"/>
              </a:avLst>
            </a:prstGeom>
            <a:solidFill>
              <a:srgbClr val="F5A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b="1"/>
            </a:p>
          </p:txBody>
        </p:sp>
      </p:grpSp>
      <p:pic>
        <p:nvPicPr>
          <p:cNvPr id="23" name="그림 22">
            <a:hlinkClick r:id="" action="ppaction://customshow?id=1&amp;return=true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4032" y="1458744"/>
            <a:ext cx="276515" cy="273955"/>
          </a:xfrm>
          <a:prstGeom prst="rect">
            <a:avLst/>
          </a:prstGeom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356"/>
          <a:stretch/>
        </p:blipFill>
        <p:spPr>
          <a:xfrm>
            <a:off x="8092800" y="7200"/>
            <a:ext cx="1813200" cy="92340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41" t="32474" r="7855" b="28780"/>
          <a:stretch/>
        </p:blipFill>
        <p:spPr>
          <a:xfrm>
            <a:off x="6389649" y="1428750"/>
            <a:ext cx="2302345" cy="1558598"/>
          </a:xfrm>
          <a:prstGeom prst="rect">
            <a:avLst/>
          </a:prstGeom>
        </p:spPr>
      </p:pic>
      <p:sp>
        <p:nvSpPr>
          <p:cNvPr id="18" name="직사각형 17">
            <a:hlinkClick r:id="rId7" action="ppaction://hlinksldjump"/>
          </p:cNvPr>
          <p:cNvSpPr/>
          <p:nvPr/>
        </p:nvSpPr>
        <p:spPr>
          <a:xfrm>
            <a:off x="8272910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2" name="직사각형 21">
            <a:hlinkClick r:id="rId8" action="ppaction://hlinksldjump"/>
          </p:cNvPr>
          <p:cNvSpPr/>
          <p:nvPr/>
        </p:nvSpPr>
        <p:spPr>
          <a:xfrm>
            <a:off x="8646154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6" name="직사각형 25">
            <a:hlinkClick r:id="rId9" action="ppaction://hlinksldjump"/>
          </p:cNvPr>
          <p:cNvSpPr/>
          <p:nvPr/>
        </p:nvSpPr>
        <p:spPr>
          <a:xfrm>
            <a:off x="902423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직사각형 27">
            <a:hlinkClick r:id="rId10" action="ppaction://hlinksldjump"/>
          </p:cNvPr>
          <p:cNvSpPr/>
          <p:nvPr/>
        </p:nvSpPr>
        <p:spPr>
          <a:xfrm>
            <a:off x="9407592" y="473013"/>
            <a:ext cx="275204" cy="288032"/>
          </a:xfrm>
          <a:prstGeom prst="rect">
            <a:avLst/>
          </a:prstGeom>
          <a:solidFill>
            <a:srgbClr val="4F81BD">
              <a:alpha val="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내용 개체 틀 2"/>
          <p:cNvSpPr txBox="1">
            <a:spLocks/>
          </p:cNvSpPr>
          <p:nvPr/>
        </p:nvSpPr>
        <p:spPr>
          <a:xfrm>
            <a:off x="876870" y="3764397"/>
            <a:ext cx="8122530" cy="208672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-1800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800" b="1" kern="1200">
                <a:solidFill>
                  <a:srgbClr val="228A38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200" b="1" kern="1200">
                <a:solidFill>
                  <a:schemeClr val="tx1"/>
                </a:solidFill>
                <a:latin typeface="나눔고딕" pitchFamily="50" charset="-127"/>
                <a:ea typeface="나눔고딕" pitchFamily="50" charset="-127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9388" indent="-179388" algn="just">
              <a:defRPr/>
            </a:pPr>
            <a:r>
              <a:rPr lang="ko-KR" altLang="en-US" spc="-80" dirty="0">
                <a:solidFill>
                  <a:srgbClr val="208235"/>
                </a:solidFill>
              </a:rPr>
              <a:t>우리나라에 점점 많아지는 미세 먼지를 줄이기 위해 </a:t>
            </a:r>
            <a:r>
              <a:rPr lang="en-US" altLang="ko-KR" spc="-80" dirty="0">
                <a:solidFill>
                  <a:srgbClr val="208235"/>
                </a:solidFill>
              </a:rPr>
              <a:t>(</a:t>
            </a:r>
            <a:r>
              <a:rPr lang="ko-KR" altLang="en-US" spc="-80" dirty="0">
                <a:solidFill>
                  <a:srgbClr val="208235"/>
                </a:solidFill>
              </a:rPr>
              <a:t>넣은 양</a:t>
            </a:r>
            <a:r>
              <a:rPr lang="en-US" altLang="ko-KR" spc="-80" dirty="0">
                <a:solidFill>
                  <a:srgbClr val="208235"/>
                </a:solidFill>
              </a:rPr>
              <a:t>)÷100</a:t>
            </a:r>
            <a:r>
              <a:rPr lang="ko-KR" altLang="en-US" spc="-80" dirty="0">
                <a:solidFill>
                  <a:srgbClr val="208235"/>
                </a:solidFill>
              </a:rPr>
              <a:t>＝</a:t>
            </a:r>
            <a:r>
              <a:rPr lang="en-US" altLang="ko-KR" spc="-80" dirty="0">
                <a:solidFill>
                  <a:srgbClr val="208235"/>
                </a:solidFill>
              </a:rPr>
              <a:t>(</a:t>
            </a:r>
            <a:r>
              <a:rPr lang="ko-KR" altLang="en-US" spc="-80" dirty="0">
                <a:solidFill>
                  <a:srgbClr val="208235"/>
                </a:solidFill>
              </a:rPr>
              <a:t>나오는 양</a:t>
            </a:r>
            <a:r>
              <a:rPr lang="en-US" altLang="ko-KR" spc="-80" dirty="0">
                <a:solidFill>
                  <a:srgbClr val="208235"/>
                </a:solidFill>
              </a:rPr>
              <a:t>)</a:t>
            </a:r>
            <a:r>
              <a:rPr lang="ko-KR" altLang="en-US" spc="-80" dirty="0">
                <a:solidFill>
                  <a:srgbClr val="208235"/>
                </a:solidFill>
              </a:rPr>
              <a:t>이 되 는 로봇을 만들고 싶습니다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  <a:r>
              <a:rPr lang="ko-KR" altLang="en-US" dirty="0"/>
              <a:t>그래서 우리나라 곳곳에 로봇을 설치해서 미세 먼지를 </a:t>
            </a:r>
            <a:r>
              <a:rPr lang="ko-KR" altLang="en-US" dirty="0" smtClean="0"/>
              <a:t>빨아들이도록 하고 싶습니다</a:t>
            </a:r>
            <a:r>
              <a:rPr lang="en-US" altLang="ko-KR" dirty="0" smtClean="0"/>
              <a:t>.</a:t>
            </a:r>
            <a:endParaRPr lang="en-US" altLang="ko-KR" spc="-80" dirty="0" smtClean="0">
              <a:solidFill>
                <a:srgbClr val="208235"/>
              </a:solidFill>
            </a:endParaRPr>
          </a:p>
          <a:p>
            <a:pPr marL="179388" indent="-179388" algn="just">
              <a:defRPr/>
            </a:pPr>
            <a:r>
              <a:rPr lang="ko-KR" altLang="en-US" spc="-80" dirty="0" smtClean="0">
                <a:solidFill>
                  <a:srgbClr val="208235"/>
                </a:solidFill>
              </a:rPr>
              <a:t>사막화가 </a:t>
            </a:r>
            <a:r>
              <a:rPr lang="ko-KR" altLang="en-US" spc="-80" dirty="0">
                <a:solidFill>
                  <a:srgbClr val="208235"/>
                </a:solidFill>
              </a:rPr>
              <a:t>되는 곳에는 식물을 많이 길러야 </a:t>
            </a:r>
            <a:r>
              <a:rPr lang="ko-KR" altLang="en-US" spc="-80" dirty="0" smtClean="0">
                <a:solidFill>
                  <a:srgbClr val="208235"/>
                </a:solidFill>
              </a:rPr>
              <a:t>할 것 같습니다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  <a:r>
              <a:rPr lang="ko-KR" altLang="en-US" spc="-80" dirty="0">
                <a:solidFill>
                  <a:srgbClr val="208235"/>
                </a:solidFill>
              </a:rPr>
              <a:t>식물을 많이 심으려면 빨리 크게 </a:t>
            </a:r>
            <a:r>
              <a:rPr lang="ko-KR" altLang="en-US" spc="-80" dirty="0" smtClean="0">
                <a:solidFill>
                  <a:srgbClr val="208235"/>
                </a:solidFill>
              </a:rPr>
              <a:t>하는 그런데도 </a:t>
            </a:r>
            <a:r>
              <a:rPr lang="ko-KR" altLang="en-US" spc="-80" dirty="0">
                <a:solidFill>
                  <a:srgbClr val="208235"/>
                </a:solidFill>
              </a:rPr>
              <a:t>필요하므로 </a:t>
            </a:r>
            <a:r>
              <a:rPr lang="en-US" altLang="ko-KR" spc="-80" dirty="0">
                <a:solidFill>
                  <a:srgbClr val="208235"/>
                </a:solidFill>
              </a:rPr>
              <a:t>(</a:t>
            </a:r>
            <a:r>
              <a:rPr lang="ko-KR" altLang="en-US" spc="-80" dirty="0">
                <a:solidFill>
                  <a:srgbClr val="208235"/>
                </a:solidFill>
              </a:rPr>
              <a:t>넣은 양</a:t>
            </a:r>
            <a:r>
              <a:rPr lang="en-US" altLang="ko-KR" spc="-80" dirty="0" smtClean="0">
                <a:solidFill>
                  <a:srgbClr val="208235"/>
                </a:solidFill>
              </a:rPr>
              <a:t>) ×3</a:t>
            </a:r>
            <a:r>
              <a:rPr lang="ko-KR" altLang="en-US" spc="-80" dirty="0" smtClean="0">
                <a:solidFill>
                  <a:srgbClr val="208235"/>
                </a:solidFill>
              </a:rPr>
              <a:t>＝</a:t>
            </a:r>
            <a:r>
              <a:rPr lang="en-US" altLang="ko-KR" spc="-80" dirty="0" smtClean="0">
                <a:solidFill>
                  <a:srgbClr val="208235"/>
                </a:solidFill>
              </a:rPr>
              <a:t>(</a:t>
            </a:r>
            <a:r>
              <a:rPr lang="ko-KR" altLang="en-US" spc="-80" dirty="0">
                <a:solidFill>
                  <a:srgbClr val="208235"/>
                </a:solidFill>
              </a:rPr>
              <a:t>나오는 양</a:t>
            </a:r>
            <a:r>
              <a:rPr lang="en-US" altLang="ko-KR" spc="-80" dirty="0">
                <a:solidFill>
                  <a:srgbClr val="208235"/>
                </a:solidFill>
              </a:rPr>
              <a:t>)</a:t>
            </a:r>
            <a:r>
              <a:rPr lang="ko-KR" altLang="en-US" spc="-80" dirty="0">
                <a:solidFill>
                  <a:srgbClr val="208235"/>
                </a:solidFill>
              </a:rPr>
              <a:t>의 규칙을 가진 로봇을 만들고 싶습니다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  <a:r>
              <a:rPr lang="ko-KR" altLang="en-US" spc="-80" smtClean="0">
                <a:solidFill>
                  <a:srgbClr val="208235"/>
                </a:solidFill>
              </a:rPr>
              <a:t>이때 </a:t>
            </a:r>
            <a:r>
              <a:rPr lang="en-US" altLang="ko-KR" spc="-80" dirty="0">
                <a:solidFill>
                  <a:srgbClr val="208235"/>
                </a:solidFill>
              </a:rPr>
              <a:t>3</a:t>
            </a:r>
            <a:r>
              <a:rPr lang="ko-KR" altLang="en-US" spc="-80" dirty="0">
                <a:solidFill>
                  <a:srgbClr val="208235"/>
                </a:solidFill>
              </a:rPr>
              <a:t>배가 되는 것은 식물의 수인 것도 있고</a:t>
            </a:r>
            <a:r>
              <a:rPr lang="en-US" altLang="ko-KR" spc="-80" dirty="0">
                <a:solidFill>
                  <a:srgbClr val="208235"/>
                </a:solidFill>
              </a:rPr>
              <a:t>, </a:t>
            </a:r>
            <a:r>
              <a:rPr lang="ko-KR" altLang="en-US" spc="-80" dirty="0">
                <a:solidFill>
                  <a:srgbClr val="208235"/>
                </a:solidFill>
              </a:rPr>
              <a:t>식물의 크기인 것도 있습니다</a:t>
            </a:r>
            <a:r>
              <a:rPr lang="en-US" altLang="ko-KR" spc="-80" dirty="0">
                <a:solidFill>
                  <a:srgbClr val="208235"/>
                </a:solidFill>
              </a:rPr>
              <a:t>. </a:t>
            </a:r>
          </a:p>
        </p:txBody>
      </p:sp>
      <p:pic>
        <p:nvPicPr>
          <p:cNvPr id="46" name="그림 45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758705" y="459900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2806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4"/>
          <p:cNvSpPr txBox="1"/>
          <p:nvPr/>
        </p:nvSpPr>
        <p:spPr>
          <a:xfrm>
            <a:off x="272480" y="2024844"/>
            <a:ext cx="37568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 smtClean="0">
                <a:solidFill>
                  <a:srgbClr val="695A35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b="1" dirty="0">
              <a:solidFill>
                <a:srgbClr val="695A35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784648" y="2958439"/>
            <a:ext cx="1782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4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4</a:t>
            </a:r>
            <a:r>
              <a:rPr lang="ko-KR" altLang="en-US" sz="4400" b="1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단원</a:t>
            </a:r>
            <a:endParaRPr lang="ko-KR" altLang="en-US" sz="4400" b="1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99540" y="3025345"/>
            <a:ext cx="53685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600" b="1" dirty="0" smtClean="0">
                <a:latin typeface="나눔고딕 ExtraBold" pitchFamily="50" charset="-127"/>
                <a:ea typeface="나눔고딕 ExtraBold" pitchFamily="50" charset="-127"/>
              </a:rPr>
              <a:t>약분과 통분</a:t>
            </a:r>
            <a:endParaRPr lang="ko-KR" altLang="en-US" sz="3600" b="1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18" name="그림 17">
            <a:hlinkClick r:id="" action="ppaction://hlinkshowjump?jump=previousslide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51" y="6309320"/>
            <a:ext cx="420589" cy="420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333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14" grpId="0"/>
    </p:bld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3763</TotalTime>
  <Words>350</Words>
  <Application>Microsoft Office PowerPoint</Application>
  <PresentationFormat>A4 용지(210x297mm)</PresentationFormat>
  <Paragraphs>45</Paragraphs>
  <Slides>8</Slides>
  <Notes>6</Notes>
  <HiddenSlides>2</HiddenSlides>
  <MMClips>0</MMClips>
  <ScaleCrop>false</ScaleCrop>
  <HeadingPairs>
    <vt:vector size="6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8</vt:i4>
      </vt:variant>
      <vt:variant>
        <vt:lpstr>재구성한 쇼</vt:lpstr>
      </vt:variant>
      <vt:variant>
        <vt:i4>3</vt:i4>
      </vt:variant>
    </vt:vector>
  </HeadingPairs>
  <TitlesOfParts>
    <vt:vector size="12" baseType="lpstr">
      <vt:lpstr>디자인 사용자 지정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재구성한 쇼 1</vt:lpstr>
      <vt:lpstr>재구성한 쇼 2</vt:lpstr>
      <vt:lpstr>재구성한 쇼 3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사용자</dc:creator>
  <cp:lastModifiedBy>chunjae</cp:lastModifiedBy>
  <cp:revision>237</cp:revision>
  <cp:lastPrinted>2018-11-30T02:20:40Z</cp:lastPrinted>
  <dcterms:created xsi:type="dcterms:W3CDTF">2017-09-24T23:31:15Z</dcterms:created>
  <dcterms:modified xsi:type="dcterms:W3CDTF">2019-01-03T01:37:18Z</dcterms:modified>
</cp:coreProperties>
</file>