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8" r:id="rId2"/>
    <p:sldId id="296" r:id="rId3"/>
    <p:sldId id="317" r:id="rId4"/>
    <p:sldId id="318" r:id="rId5"/>
    <p:sldId id="319" r:id="rId6"/>
    <p:sldId id="321" r:id="rId7"/>
    <p:sldId id="322" r:id="rId8"/>
    <p:sldId id="320" r:id="rId9"/>
    <p:sldId id="307" r:id="rId10"/>
  </p:sldIdLst>
  <p:sldSz cx="9906000" cy="6858000" type="A4"/>
  <p:notesSz cx="6858000" cy="9144000"/>
  <p:custShowLst>
    <p:custShow name="재구성한 쇼 1" id="0">
      <p:sldLst>
        <p:sld r:id="rId7"/>
      </p:sldLst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37">
          <p15:clr>
            <a:srgbClr val="A4A3A4"/>
          </p15:clr>
        </p15:guide>
        <p15:guide id="2" orient="horz" pos="3604">
          <p15:clr>
            <a:srgbClr val="A4A3A4"/>
          </p15:clr>
        </p15:guide>
        <p15:guide id="3" orient="horz" pos="893">
          <p15:clr>
            <a:srgbClr val="A4A3A4"/>
          </p15:clr>
        </p15:guide>
        <p15:guide id="4" pos="5681">
          <p15:clr>
            <a:srgbClr val="A4A3A4"/>
          </p15:clr>
        </p15:guide>
        <p15:guide id="5" pos="55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8235"/>
    <a:srgbClr val="695A35"/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06" autoAdjust="0"/>
    <p:restoredTop sz="94699" autoAdjust="0"/>
  </p:normalViewPr>
  <p:slideViewPr>
    <p:cSldViewPr snapToGrid="0" showGuides="1">
      <p:cViewPr varScale="1">
        <p:scale>
          <a:sx n="76" d="100"/>
          <a:sy n="76" d="100"/>
        </p:scale>
        <p:origin x="120" y="900"/>
      </p:cViewPr>
      <p:guideLst>
        <p:guide orient="horz" pos="537"/>
        <p:guide orient="horz" pos="3604"/>
        <p:guide orient="horz" pos="893"/>
        <p:guide pos="5681"/>
        <p:guide pos="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76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2FC00-8857-41AC-972E-66019C428BBA}" type="datetimeFigureOut">
              <a:rPr lang="ko-KR" altLang="en-US" smtClean="0"/>
              <a:t>2020-10-16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90B-D787-4CE8-8845-BD6DF0088F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6993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2020-10-16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87135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595423" y="413354"/>
            <a:ext cx="1881963" cy="567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r="1213" b="24687"/>
          <a:stretch/>
        </p:blipFill>
        <p:spPr>
          <a:xfrm>
            <a:off x="-1843" y="6005592"/>
            <a:ext cx="9913370" cy="852408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5" r="68116" b="39073"/>
          <a:stretch/>
        </p:blipFill>
        <p:spPr>
          <a:xfrm>
            <a:off x="-19175" y="2653200"/>
            <a:ext cx="2425774" cy="17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en-US" altLang="ko-KR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28379" y="480906"/>
            <a:ext cx="362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spc="-100" baseline="0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모서리가 둥근 직사각형 24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모서리가 둥근 직사각형 26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8" name="그룹 27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1" name="모서리가 둥근 직사각형 30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2" name="그림 3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33" name="TextBox 32"/>
          <p:cNvSpPr txBox="1"/>
          <p:nvPr userDrawn="1"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en-US" altLang="ko-KR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4" name="TextBox 33"/>
          <p:cNvSpPr txBox="1"/>
          <p:nvPr userDrawn="1"/>
        </p:nvSpPr>
        <p:spPr>
          <a:xfrm>
            <a:off x="1328379" y="480906"/>
            <a:ext cx="362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spc="-100" baseline="0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7"/>
          <p:cNvSpPr/>
          <p:nvPr userDrawn="1"/>
        </p:nvSpPr>
        <p:spPr>
          <a:xfrm>
            <a:off x="704528" y="413354"/>
            <a:ext cx="4245007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/>
          <p:cNvSpPr/>
          <p:nvPr userDrawn="1"/>
        </p:nvSpPr>
        <p:spPr>
          <a:xfrm>
            <a:off x="56456" y="-25243"/>
            <a:ext cx="514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spc="-7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5400" spc="-700" baseline="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-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1208584" y="104316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en-US" altLang="ko-KR" sz="14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5" name="그림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en-US" altLang="ko-KR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328379" y="480906"/>
            <a:ext cx="362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spc="-100" baseline="0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</a:p>
        </p:txBody>
      </p: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6456" y="-25243"/>
            <a:ext cx="514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spc="-7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endParaRPr lang="ko-KR" altLang="en-US" sz="5400" spc="-700" baseline="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en-US" altLang="ko-KR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내용 개체 틀 5"/>
          <p:cNvSpPr txBox="1">
            <a:spLocks/>
          </p:cNvSpPr>
          <p:nvPr userDrawn="1"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  <a:endParaRPr lang="ko-KR" altLang="en-US" sz="2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8.xml"/><Relationship Id="rId5" Type="http://schemas.openxmlformats.org/officeDocument/2006/relationships/slide" Target="slide1.xml"/><Relationship Id="rId10" Type="http://schemas.openxmlformats.org/officeDocument/2006/relationships/slide" Target="slide7.xml"/><Relationship Id="rId4" Type="http://schemas.openxmlformats.org/officeDocument/2006/relationships/image" Target="../media/image5.png"/><Relationship Id="rId9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6.png"/><Relationship Id="rId7" Type="http://schemas.openxmlformats.org/officeDocument/2006/relationships/slide" Target="slide4.xml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slide" Target="slide8.xml"/><Relationship Id="rId4" Type="http://schemas.openxmlformats.org/officeDocument/2006/relationships/slide" Target="slide1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slide" Target="slide4.xml"/><Relationship Id="rId12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image" Target="../media/image10.png"/><Relationship Id="rId5" Type="http://schemas.openxmlformats.org/officeDocument/2006/relationships/slide" Target="slide2.xml"/><Relationship Id="rId10" Type="http://schemas.openxmlformats.org/officeDocument/2006/relationships/slide" Target="slide8.xml"/><Relationship Id="rId4" Type="http://schemas.openxmlformats.org/officeDocument/2006/relationships/slide" Target="slide1.xml"/><Relationship Id="rId9" Type="http://schemas.openxmlformats.org/officeDocument/2006/relationships/slide" Target="slide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8.xml"/><Relationship Id="rId3" Type="http://schemas.openxmlformats.org/officeDocument/2006/relationships/image" Target="../media/image10.png"/><Relationship Id="rId7" Type="http://schemas.openxmlformats.org/officeDocument/2006/relationships/slide" Target="slide1.xml"/><Relationship Id="rId12" Type="http://schemas.openxmlformats.org/officeDocument/2006/relationships/slide" Target="slide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11" Type="http://schemas.openxmlformats.org/officeDocument/2006/relationships/slide" Target="slide5.xml"/><Relationship Id="rId5" Type="http://schemas.openxmlformats.org/officeDocument/2006/relationships/image" Target="../media/image4.png"/><Relationship Id="rId10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png"/><Relationship Id="rId7" Type="http://schemas.openxmlformats.org/officeDocument/2006/relationships/slide" Target="slide2.xml"/><Relationship Id="rId12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11" Type="http://schemas.openxmlformats.org/officeDocument/2006/relationships/slide" Target="slide7.xml"/><Relationship Id="rId5" Type="http://schemas.openxmlformats.org/officeDocument/2006/relationships/image" Target="../media/image13.pn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slide" Target="slide9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13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12" Type="http://schemas.openxmlformats.org/officeDocument/2006/relationships/slide" Target="slide5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openxmlformats.org/officeDocument/2006/relationships/slide" Target="slide4.xml"/><Relationship Id="rId5" Type="http://schemas.openxmlformats.org/officeDocument/2006/relationships/image" Target="../media/image15.png"/><Relationship Id="rId10" Type="http://schemas.openxmlformats.org/officeDocument/2006/relationships/slide" Target="slide3.xml"/><Relationship Id="rId4" Type="http://schemas.openxmlformats.org/officeDocument/2006/relationships/image" Target="../media/image4.png"/><Relationship Id="rId9" Type="http://schemas.openxmlformats.org/officeDocument/2006/relationships/slide" Target="slide2.xml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8.png"/><Relationship Id="rId7" Type="http://schemas.openxmlformats.org/officeDocument/2006/relationships/slide" Target="slide4.xml"/><Relationship Id="rId12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slide" Target="slide3.xml"/><Relationship Id="rId11" Type="http://schemas.openxmlformats.org/officeDocument/2006/relationships/image" Target="../media/image7.png"/><Relationship Id="rId5" Type="http://schemas.openxmlformats.org/officeDocument/2006/relationships/slide" Target="slide2.xml"/><Relationship Id="rId10" Type="http://schemas.openxmlformats.org/officeDocument/2006/relationships/slide" Target="slide8.xml"/><Relationship Id="rId4" Type="http://schemas.openxmlformats.org/officeDocument/2006/relationships/slide" Target="slide1.xml"/><Relationship Id="rId9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024300" y="3081624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얼마나 알고 있나요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036676" y="2718800"/>
            <a:ext cx="1530172" cy="1323439"/>
            <a:chOff x="2036676" y="2636912"/>
            <a:chExt cx="1530172" cy="1323439"/>
          </a:xfrm>
        </p:grpSpPr>
        <p:sp>
          <p:nvSpPr>
            <p:cNvPr id="23" name="TextBox 22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7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776288" y="404664"/>
            <a:ext cx="4176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규칙과 대응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60~61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), 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40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26" name="그림 25"/>
          <p:cNvPicPr preferRelativeResize="0"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71" y="1957"/>
            <a:ext cx="4061460" cy="923407"/>
          </a:xfrm>
          <a:prstGeom prst="rect">
            <a:avLst/>
          </a:prstGeom>
        </p:spPr>
      </p:pic>
      <p:sp>
        <p:nvSpPr>
          <p:cNvPr id="11" name="직사각형 10">
            <a:hlinkClick r:id="rId5" action="ppaction://hlinksldjump"/>
          </p:cNvPr>
          <p:cNvSpPr/>
          <p:nvPr/>
        </p:nvSpPr>
        <p:spPr>
          <a:xfrm>
            <a:off x="713445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>
            <a:hlinkClick r:id="rId6" action="ppaction://hlinksldjump"/>
          </p:cNvPr>
          <p:cNvSpPr/>
          <p:nvPr/>
        </p:nvSpPr>
        <p:spPr>
          <a:xfrm>
            <a:off x="7514845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>
            <a:hlinkClick r:id="rId7" action="ppaction://hlinksldjump"/>
          </p:cNvPr>
          <p:cNvSpPr/>
          <p:nvPr/>
        </p:nvSpPr>
        <p:spPr>
          <a:xfrm>
            <a:off x="789292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직사각형 13">
            <a:hlinkClick r:id="rId8" action="ppaction://hlinksldjump"/>
          </p:cNvPr>
          <p:cNvSpPr/>
          <p:nvPr/>
        </p:nvSpPr>
        <p:spPr>
          <a:xfrm>
            <a:off x="827628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>
            <a:hlinkClick r:id="rId9" action="ppaction://hlinksldjump"/>
          </p:cNvPr>
          <p:cNvSpPr/>
          <p:nvPr/>
        </p:nvSpPr>
        <p:spPr>
          <a:xfrm>
            <a:off x="8652516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>
            <a:hlinkClick r:id="rId9" action="ppaction://hlinksldjump"/>
          </p:cNvPr>
          <p:cNvSpPr/>
          <p:nvPr/>
        </p:nvSpPr>
        <p:spPr>
          <a:xfrm>
            <a:off x="865678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>
            <a:hlinkClick r:id="rId10" action="ppaction://hlinksldjump"/>
          </p:cNvPr>
          <p:cNvSpPr/>
          <p:nvPr/>
        </p:nvSpPr>
        <p:spPr>
          <a:xfrm>
            <a:off x="90401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>
            <a:hlinkClick r:id="rId11" action="ppaction://hlinksldjump"/>
          </p:cNvPr>
          <p:cNvSpPr/>
          <p:nvPr/>
        </p:nvSpPr>
        <p:spPr>
          <a:xfrm>
            <a:off x="9416375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내용 개체 틀 5"/>
          <p:cNvSpPr txBox="1">
            <a:spLocks/>
          </p:cNvSpPr>
          <p:nvPr/>
        </p:nvSpPr>
        <p:spPr>
          <a:xfrm>
            <a:off x="694688" y="412069"/>
            <a:ext cx="433301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두 양 사이의 대응 관계 알아보기</a:t>
            </a:r>
          </a:p>
        </p:txBody>
      </p:sp>
      <p:pic>
        <p:nvPicPr>
          <p:cNvPr id="47" name="그림 4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8" name="그림 4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3" name="그림 22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0" y="3600"/>
            <a:ext cx="4061460" cy="923407"/>
          </a:xfrm>
          <a:prstGeom prst="rect">
            <a:avLst/>
          </a:prstGeom>
        </p:spPr>
      </p:pic>
      <p:sp>
        <p:nvSpPr>
          <p:cNvPr id="16" name="직사각형 15">
            <a:hlinkClick r:id="rId4" action="ppaction://hlinksldjump"/>
          </p:cNvPr>
          <p:cNvSpPr/>
          <p:nvPr/>
        </p:nvSpPr>
        <p:spPr>
          <a:xfrm>
            <a:off x="713445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>
            <a:hlinkClick r:id="rId5" action="ppaction://hlinksldjump"/>
          </p:cNvPr>
          <p:cNvSpPr/>
          <p:nvPr/>
        </p:nvSpPr>
        <p:spPr>
          <a:xfrm>
            <a:off x="7514845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>
            <a:hlinkClick r:id="rId6" action="ppaction://hlinksldjump"/>
          </p:cNvPr>
          <p:cNvSpPr/>
          <p:nvPr/>
        </p:nvSpPr>
        <p:spPr>
          <a:xfrm>
            <a:off x="789292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9" name="직사각형 18">
            <a:hlinkClick r:id="rId7" action="ppaction://hlinksldjump"/>
          </p:cNvPr>
          <p:cNvSpPr/>
          <p:nvPr/>
        </p:nvSpPr>
        <p:spPr>
          <a:xfrm>
            <a:off x="827628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8652516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865678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90401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9416375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3" t="53443" r="24940" b="38211"/>
          <a:stretch/>
        </p:blipFill>
        <p:spPr>
          <a:xfrm>
            <a:off x="1193272" y="2911749"/>
            <a:ext cx="7615453" cy="1142904"/>
          </a:xfrm>
          <a:prstGeom prst="rect">
            <a:avLst/>
          </a:prstGeom>
        </p:spPr>
      </p:pic>
      <p:sp>
        <p:nvSpPr>
          <p:cNvPr id="42" name="내용 개체 틀 2"/>
          <p:cNvSpPr txBox="1">
            <a:spLocks/>
          </p:cNvSpPr>
          <p:nvPr/>
        </p:nvSpPr>
        <p:spPr>
          <a:xfrm>
            <a:off x="6961774" y="3071653"/>
            <a:ext cx="83571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60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43" name="내용 개체 틀 2"/>
          <p:cNvSpPr txBox="1">
            <a:spLocks/>
          </p:cNvSpPr>
          <p:nvPr/>
        </p:nvSpPr>
        <p:spPr>
          <a:xfrm>
            <a:off x="4469413" y="3482819"/>
            <a:ext cx="83571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66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5308393" y="3482819"/>
            <a:ext cx="83571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110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46" name="내용 개체 틀 3"/>
          <p:cNvSpPr txBox="1">
            <a:spLocks/>
          </p:cNvSpPr>
          <p:nvPr/>
        </p:nvSpPr>
        <p:spPr>
          <a:xfrm>
            <a:off x="882649" y="1415935"/>
            <a:ext cx="81534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ko-KR" dirty="0"/>
              <a:t>[1~2</a:t>
            </a:r>
            <a:r>
              <a:rPr lang="en-US" altLang="ko-KR" dirty="0" smtClean="0"/>
              <a:t>]</a:t>
            </a:r>
            <a:r>
              <a:rPr lang="ko-KR" altLang="en-US" dirty="0"/>
              <a:t> </a:t>
            </a:r>
            <a:r>
              <a:rPr lang="ko-KR" altLang="en-US" dirty="0" smtClean="0"/>
              <a:t> 줄넘기한 시간과 </a:t>
            </a:r>
            <a:r>
              <a:rPr lang="ko-KR" altLang="en-US" dirty="0"/>
              <a:t>소모된 </a:t>
            </a:r>
            <a:r>
              <a:rPr lang="ko-KR" altLang="en-US" dirty="0" smtClean="0"/>
              <a:t>열량 사이의 </a:t>
            </a:r>
            <a:r>
              <a:rPr lang="ko-KR" altLang="en-US" dirty="0"/>
              <a:t>대응 관계를 </a:t>
            </a:r>
            <a:r>
              <a:rPr lang="ko-KR" altLang="en-US" dirty="0" smtClean="0"/>
              <a:t>알아보세요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49" name="그룹 48"/>
          <p:cNvGrpSpPr/>
          <p:nvPr/>
        </p:nvGrpSpPr>
        <p:grpSpPr>
          <a:xfrm>
            <a:off x="875948" y="2217504"/>
            <a:ext cx="8166627" cy="646331"/>
            <a:chOff x="875948" y="2287699"/>
            <a:chExt cx="8166627" cy="646331"/>
          </a:xfrm>
        </p:grpSpPr>
        <p:sp>
          <p:nvSpPr>
            <p:cNvPr id="50" name="내용 개체 틀 3"/>
            <p:cNvSpPr txBox="1">
              <a:spLocks/>
            </p:cNvSpPr>
            <p:nvPr/>
          </p:nvSpPr>
          <p:spPr>
            <a:xfrm>
              <a:off x="1093626" y="2287699"/>
              <a:ext cx="7948949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spc="-60" dirty="0" smtClean="0"/>
                <a:t>줄넘기한 시간</a:t>
              </a:r>
              <a:r>
                <a:rPr lang="en-US" altLang="ko-KR" spc="-60" dirty="0" smtClean="0"/>
                <a:t>(</a:t>
              </a:r>
              <a:r>
                <a:rPr lang="ko-KR" altLang="en-US" spc="-60" dirty="0" smtClean="0"/>
                <a:t>분</a:t>
              </a:r>
              <a:r>
                <a:rPr lang="en-US" altLang="ko-KR" spc="-60" dirty="0" smtClean="0"/>
                <a:t>)</a:t>
              </a:r>
              <a:r>
                <a:rPr lang="ko-KR" altLang="en-US" spc="-60" dirty="0" smtClean="0"/>
                <a:t>과 소모된 열량</a:t>
              </a:r>
              <a:r>
                <a:rPr lang="en-US" altLang="ko-KR" spc="-60" dirty="0" smtClean="0"/>
                <a:t>(</a:t>
              </a:r>
              <a:r>
                <a:rPr lang="ko-KR" altLang="en-US" spc="-60" dirty="0" err="1" smtClean="0"/>
                <a:t>킬로칼로리</a:t>
              </a:r>
              <a:r>
                <a:rPr lang="en-US" altLang="ko-KR" spc="-60" dirty="0" smtClean="0"/>
                <a:t>) </a:t>
              </a:r>
              <a:r>
                <a:rPr lang="ko-KR" altLang="en-US" spc="-60" dirty="0" smtClean="0"/>
                <a:t>사이의 대응 관계를 표를 이용하여 알아보세요</a:t>
              </a:r>
              <a:r>
                <a:rPr lang="en-US" altLang="ko-KR" spc="-60" dirty="0" smtClean="0"/>
                <a:t>.</a:t>
              </a:r>
              <a:endParaRPr lang="ko-KR" altLang="en-US" spc="-60" dirty="0"/>
            </a:p>
          </p:txBody>
        </p:sp>
        <p:grpSp>
          <p:nvGrpSpPr>
            <p:cNvPr id="51" name="그룹 50"/>
            <p:cNvGrpSpPr/>
            <p:nvPr/>
          </p:nvGrpSpPr>
          <p:grpSpPr>
            <a:xfrm>
              <a:off x="875948" y="2363845"/>
              <a:ext cx="217025" cy="217025"/>
              <a:chOff x="4520952" y="3717032"/>
              <a:chExt cx="217025" cy="217025"/>
            </a:xfrm>
          </p:grpSpPr>
          <p:grpSp>
            <p:nvGrpSpPr>
              <p:cNvPr id="52" name="그룹 5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4" name="모서리가 둥근 직사각형 53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5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3" name="모서리가 둥근 직사각형 52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pic>
        <p:nvPicPr>
          <p:cNvPr id="34" name="그림 33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48370" y="352358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26878" y="308289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그림 3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549559" y="352892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7301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내용 개체 틀 5"/>
          <p:cNvSpPr txBox="1">
            <a:spLocks/>
          </p:cNvSpPr>
          <p:nvPr/>
        </p:nvSpPr>
        <p:spPr>
          <a:xfrm>
            <a:off x="694688" y="412069"/>
            <a:ext cx="433301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대응 관계를 식으로 나타내기</a:t>
            </a:r>
          </a:p>
        </p:txBody>
      </p:sp>
      <p:pic>
        <p:nvPicPr>
          <p:cNvPr id="25" name="그림 2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8" name="그림 2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2" name="그림 21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0" y="3600"/>
            <a:ext cx="4061460" cy="923407"/>
          </a:xfrm>
          <a:prstGeom prst="rect">
            <a:avLst/>
          </a:prstGeom>
        </p:spPr>
      </p:pic>
      <p:sp>
        <p:nvSpPr>
          <p:cNvPr id="14" name="직사각형 13">
            <a:hlinkClick r:id="rId4" action="ppaction://hlinksldjump"/>
          </p:cNvPr>
          <p:cNvSpPr/>
          <p:nvPr/>
        </p:nvSpPr>
        <p:spPr>
          <a:xfrm>
            <a:off x="713445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>
            <a:hlinkClick r:id="rId5" action="ppaction://hlinksldjump"/>
          </p:cNvPr>
          <p:cNvSpPr/>
          <p:nvPr/>
        </p:nvSpPr>
        <p:spPr>
          <a:xfrm>
            <a:off x="7514845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>
            <a:hlinkClick r:id="rId6" action="ppaction://hlinksldjump"/>
          </p:cNvPr>
          <p:cNvSpPr/>
          <p:nvPr/>
        </p:nvSpPr>
        <p:spPr>
          <a:xfrm>
            <a:off x="789292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>
            <a:hlinkClick r:id="rId7" action="ppaction://hlinksldjump"/>
          </p:cNvPr>
          <p:cNvSpPr/>
          <p:nvPr/>
        </p:nvSpPr>
        <p:spPr>
          <a:xfrm>
            <a:off x="827628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8652516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8" action="ppaction://hlinksldjump"/>
          </p:cNvPr>
          <p:cNvSpPr/>
          <p:nvPr/>
        </p:nvSpPr>
        <p:spPr>
          <a:xfrm>
            <a:off x="865678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9" action="ppaction://hlinksldjump"/>
          </p:cNvPr>
          <p:cNvSpPr/>
          <p:nvPr/>
        </p:nvSpPr>
        <p:spPr>
          <a:xfrm>
            <a:off x="90401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10" action="ppaction://hlinksldjump"/>
          </p:cNvPr>
          <p:cNvSpPr/>
          <p:nvPr/>
        </p:nvSpPr>
        <p:spPr>
          <a:xfrm>
            <a:off x="9416375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7" name="그룹 26"/>
          <p:cNvGrpSpPr/>
          <p:nvPr/>
        </p:nvGrpSpPr>
        <p:grpSpPr>
          <a:xfrm>
            <a:off x="4123693" y="2710426"/>
            <a:ext cx="4850807" cy="1168882"/>
            <a:chOff x="2952148" y="4106698"/>
            <a:chExt cx="4850807" cy="1168882"/>
          </a:xfrm>
        </p:grpSpPr>
        <p:pic>
          <p:nvPicPr>
            <p:cNvPr id="30" name="그림 29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03" t="44424" r="29714" b="51108"/>
            <a:stretch/>
          </p:blipFill>
          <p:spPr>
            <a:xfrm>
              <a:off x="2952148" y="4106698"/>
              <a:ext cx="2568542" cy="613016"/>
            </a:xfrm>
            <a:prstGeom prst="rect">
              <a:avLst/>
            </a:prstGeom>
          </p:spPr>
        </p:pic>
        <p:pic>
          <p:nvPicPr>
            <p:cNvPr id="31" name="그림 30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4" t="48516" r="47575" b="47016"/>
            <a:stretch/>
          </p:blipFill>
          <p:spPr>
            <a:xfrm>
              <a:off x="3573136" y="4662564"/>
              <a:ext cx="591152" cy="613016"/>
            </a:xfrm>
            <a:prstGeom prst="rect">
              <a:avLst/>
            </a:prstGeom>
          </p:spPr>
        </p:pic>
        <p:pic>
          <p:nvPicPr>
            <p:cNvPr id="32" name="그림 31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024" t="38315" r="10633" b="54332"/>
            <a:stretch/>
          </p:blipFill>
          <p:spPr>
            <a:xfrm>
              <a:off x="3868712" y="4216199"/>
              <a:ext cx="3934243" cy="1007029"/>
            </a:xfrm>
            <a:prstGeom prst="rect">
              <a:avLst/>
            </a:prstGeom>
          </p:spPr>
        </p:pic>
      </p:grpSp>
      <p:sp>
        <p:nvSpPr>
          <p:cNvPr id="33" name="내용 개체 틀 2"/>
          <p:cNvSpPr txBox="1">
            <a:spLocks/>
          </p:cNvSpPr>
          <p:nvPr/>
        </p:nvSpPr>
        <p:spPr>
          <a:xfrm>
            <a:off x="6904706" y="2877036"/>
            <a:ext cx="83571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>
                <a:solidFill>
                  <a:srgbClr val="208235"/>
                </a:solidFill>
              </a:rPr>
              <a:t>◇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37" name="내용 개체 틀 2"/>
          <p:cNvSpPr txBox="1">
            <a:spLocks/>
          </p:cNvSpPr>
          <p:nvPr/>
        </p:nvSpPr>
        <p:spPr>
          <a:xfrm>
            <a:off x="5227639" y="3352017"/>
            <a:ext cx="357908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spc="50" dirty="0" smtClean="0"/>
              <a:t>□ </a:t>
            </a:r>
            <a:r>
              <a:rPr lang="en-US" altLang="ko-KR" dirty="0" smtClean="0">
                <a:solidFill>
                  <a:srgbClr val="208235"/>
                </a:solidFill>
              </a:rPr>
              <a:t>×11=</a:t>
            </a:r>
            <a:r>
              <a:rPr lang="ko-KR" altLang="en-US" dirty="0" smtClean="0">
                <a:solidFill>
                  <a:srgbClr val="208235"/>
                </a:solidFill>
              </a:rPr>
              <a:t>◇</a:t>
            </a:r>
            <a:r>
              <a:rPr lang="en-US" altLang="ko-KR" dirty="0" smtClean="0">
                <a:solidFill>
                  <a:srgbClr val="208235"/>
                </a:solidFill>
              </a:rPr>
              <a:t>(</a:t>
            </a:r>
            <a:r>
              <a:rPr lang="ko-KR" altLang="en-US" dirty="0" smtClean="0">
                <a:solidFill>
                  <a:srgbClr val="208235"/>
                </a:solidFill>
              </a:rPr>
              <a:t>또는 ◇</a:t>
            </a:r>
            <a:r>
              <a:rPr lang="en-US" altLang="ko-KR" dirty="0" smtClean="0">
                <a:solidFill>
                  <a:srgbClr val="208235"/>
                </a:solidFill>
              </a:rPr>
              <a:t>÷11=</a:t>
            </a:r>
            <a:r>
              <a:rPr lang="ko-KR" altLang="en-US" spc="50" dirty="0" smtClean="0"/>
              <a:t>□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50399" y="285294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94363" y="336404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그룹 44"/>
          <p:cNvGrpSpPr/>
          <p:nvPr/>
        </p:nvGrpSpPr>
        <p:grpSpPr>
          <a:xfrm>
            <a:off x="863681" y="1507129"/>
            <a:ext cx="8201754" cy="923330"/>
            <a:chOff x="863681" y="1507129"/>
            <a:chExt cx="8201754" cy="923330"/>
          </a:xfrm>
        </p:grpSpPr>
        <p:sp>
          <p:nvSpPr>
            <p:cNvPr id="46" name="내용 개체 틀 3"/>
            <p:cNvSpPr txBox="1">
              <a:spLocks/>
            </p:cNvSpPr>
            <p:nvPr/>
          </p:nvSpPr>
          <p:spPr>
            <a:xfrm>
              <a:off x="1116486" y="1507129"/>
              <a:ext cx="7948949" cy="923330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spc="50" dirty="0" smtClean="0"/>
                <a:t>줄넘기한 시간이 □</a:t>
              </a:r>
              <a:r>
                <a:rPr lang="en-US" altLang="ko-KR" spc="50" dirty="0" smtClean="0"/>
                <a:t>(</a:t>
              </a:r>
              <a:r>
                <a:rPr lang="ko-KR" altLang="en-US" spc="50" dirty="0" smtClean="0"/>
                <a:t>분</a:t>
              </a:r>
              <a:r>
                <a:rPr lang="en-US" altLang="ko-KR" spc="50" dirty="0" smtClean="0"/>
                <a:t>)</a:t>
              </a:r>
              <a:r>
                <a:rPr lang="ko-KR" altLang="en-US" spc="50" dirty="0" smtClean="0"/>
                <a:t>일 때 소모된 열량</a:t>
              </a:r>
              <a:r>
                <a:rPr lang="en-US" altLang="ko-KR" spc="50" dirty="0" smtClean="0"/>
                <a:t>(</a:t>
              </a:r>
              <a:r>
                <a:rPr lang="ko-KR" altLang="en-US" spc="50" dirty="0" err="1" smtClean="0"/>
                <a:t>킬로칼로리</a:t>
              </a:r>
              <a:r>
                <a:rPr lang="en-US" altLang="ko-KR" spc="50" dirty="0"/>
                <a:t>)</a:t>
              </a:r>
              <a:r>
                <a:rPr lang="ko-KR" altLang="en-US" spc="50" dirty="0" smtClean="0"/>
                <a:t>을 자신만의 기호로 나타내어 보세요</a:t>
              </a:r>
              <a:r>
                <a:rPr lang="en-US" altLang="ko-KR" spc="50" dirty="0" smtClean="0"/>
                <a:t>. </a:t>
              </a:r>
              <a:r>
                <a:rPr lang="ko-KR" altLang="en-US" spc="50" dirty="0" smtClean="0"/>
                <a:t>그 기호를 </a:t>
              </a:r>
              <a:r>
                <a:rPr lang="ko-KR" altLang="en-US" spc="50" smtClean="0"/>
                <a:t>사용하여 </a:t>
              </a:r>
              <a:r>
                <a:rPr lang="ko-KR" altLang="en-US" smtClean="0"/>
                <a:t>줄넘기한 </a:t>
              </a:r>
              <a:r>
                <a:rPr lang="ko-KR" altLang="en-US" dirty="0" smtClean="0"/>
                <a:t>시간과 소모된 열량 사이의 대응 관계를 식으로 나타내어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grpSp>
          <p:nvGrpSpPr>
            <p:cNvPr id="47" name="그룹 46"/>
            <p:cNvGrpSpPr/>
            <p:nvPr/>
          </p:nvGrpSpPr>
          <p:grpSpPr>
            <a:xfrm>
              <a:off x="863681" y="1589001"/>
              <a:ext cx="217025" cy="217025"/>
              <a:chOff x="4520952" y="3717032"/>
              <a:chExt cx="217025" cy="217025"/>
            </a:xfrm>
          </p:grpSpPr>
          <p:grpSp>
            <p:nvGrpSpPr>
              <p:cNvPr id="48" name="그룹 47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0" name="모서리가 둥근 직사각형 49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9" name="모서리가 둥근 직사각형 48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2357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40" t="63713" r="29894" b="12726"/>
          <a:stretch/>
        </p:blipFill>
        <p:spPr>
          <a:xfrm>
            <a:off x="3043526" y="2691559"/>
            <a:ext cx="3954780" cy="3232780"/>
          </a:xfrm>
          <a:prstGeom prst="rect">
            <a:avLst/>
          </a:prstGeom>
        </p:spPr>
      </p:pic>
      <p:sp>
        <p:nvSpPr>
          <p:cNvPr id="15" name="내용 개체 틀 5"/>
          <p:cNvSpPr txBox="1">
            <a:spLocks/>
          </p:cNvSpPr>
          <p:nvPr/>
        </p:nvSpPr>
        <p:spPr>
          <a:xfrm>
            <a:off x="694688" y="412069"/>
            <a:ext cx="433301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대응 관계를 표로 알아보기</a:t>
            </a:r>
          </a:p>
        </p:txBody>
      </p:sp>
      <p:sp>
        <p:nvSpPr>
          <p:cNvPr id="18" name="내용 개체 틀 2"/>
          <p:cNvSpPr txBox="1">
            <a:spLocks/>
          </p:cNvSpPr>
          <p:nvPr/>
        </p:nvSpPr>
        <p:spPr>
          <a:xfrm>
            <a:off x="5077779" y="3285975"/>
            <a:ext cx="17895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2018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5077779" y="4978681"/>
            <a:ext cx="17895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2029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20" name="내용 개체 틀 2"/>
          <p:cNvSpPr txBox="1">
            <a:spLocks/>
          </p:cNvSpPr>
          <p:nvPr/>
        </p:nvSpPr>
        <p:spPr>
          <a:xfrm>
            <a:off x="3204708" y="4123284"/>
            <a:ext cx="1789540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13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26255" y="415016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그림 2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431" y="329321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4431" y="49786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8" name="그림 3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3" name="그림 22"/>
          <p:cNvPicPr preferRelativeResize="0"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0" y="3600"/>
            <a:ext cx="4061460" cy="923407"/>
          </a:xfrm>
          <a:prstGeom prst="rect">
            <a:avLst/>
          </a:prstGeom>
        </p:spPr>
      </p:pic>
      <p:sp>
        <p:nvSpPr>
          <p:cNvPr id="16" name="직사각형 15">
            <a:hlinkClick r:id="rId7" action="ppaction://hlinksldjump"/>
          </p:cNvPr>
          <p:cNvSpPr/>
          <p:nvPr/>
        </p:nvSpPr>
        <p:spPr>
          <a:xfrm>
            <a:off x="713445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hlinkClick r:id="rId8" action="ppaction://hlinksldjump"/>
          </p:cNvPr>
          <p:cNvSpPr/>
          <p:nvPr/>
        </p:nvSpPr>
        <p:spPr>
          <a:xfrm>
            <a:off x="7514845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9" action="ppaction://hlinksldjump"/>
          </p:cNvPr>
          <p:cNvSpPr/>
          <p:nvPr/>
        </p:nvSpPr>
        <p:spPr>
          <a:xfrm>
            <a:off x="789292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10" action="ppaction://hlinksldjump"/>
          </p:cNvPr>
          <p:cNvSpPr/>
          <p:nvPr/>
        </p:nvSpPr>
        <p:spPr>
          <a:xfrm>
            <a:off x="827628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11" action="ppaction://hlinksldjump"/>
          </p:cNvPr>
          <p:cNvSpPr/>
          <p:nvPr/>
        </p:nvSpPr>
        <p:spPr>
          <a:xfrm>
            <a:off x="8652516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11" action="ppaction://hlinksldjump"/>
          </p:cNvPr>
          <p:cNvSpPr/>
          <p:nvPr/>
        </p:nvSpPr>
        <p:spPr>
          <a:xfrm>
            <a:off x="865678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>
            <a:hlinkClick r:id="rId12" action="ppaction://hlinksldjump"/>
          </p:cNvPr>
          <p:cNvSpPr/>
          <p:nvPr/>
        </p:nvSpPr>
        <p:spPr>
          <a:xfrm>
            <a:off x="90401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>
            <a:hlinkClick r:id="rId13" action="ppaction://hlinksldjump"/>
          </p:cNvPr>
          <p:cNvSpPr/>
          <p:nvPr/>
        </p:nvSpPr>
        <p:spPr>
          <a:xfrm>
            <a:off x="9416375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내용 개체 틀 3"/>
          <p:cNvSpPr txBox="1">
            <a:spLocks/>
          </p:cNvSpPr>
          <p:nvPr/>
        </p:nvSpPr>
        <p:spPr>
          <a:xfrm>
            <a:off x="882649" y="1415935"/>
            <a:ext cx="815340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 smtClean="0"/>
              <a:t>[3~4]</a:t>
            </a:r>
            <a:r>
              <a:rPr lang="ko-KR" altLang="en-US" dirty="0" smtClean="0"/>
              <a:t> </a:t>
            </a:r>
            <a:r>
              <a:rPr lang="ko-KR" altLang="en-US" dirty="0"/>
              <a:t>슬기의 나이와 연도 사이의 대응 관계를 알아보세요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2" name="그룹 1"/>
          <p:cNvGrpSpPr/>
          <p:nvPr/>
        </p:nvGrpSpPr>
        <p:grpSpPr>
          <a:xfrm>
            <a:off x="909401" y="2215789"/>
            <a:ext cx="8190324" cy="369332"/>
            <a:chOff x="909401" y="2215789"/>
            <a:chExt cx="8190324" cy="369332"/>
          </a:xfrm>
        </p:grpSpPr>
        <p:sp>
          <p:nvSpPr>
            <p:cNvPr id="36" name="내용 개체 틀 3"/>
            <p:cNvSpPr txBox="1">
              <a:spLocks/>
            </p:cNvSpPr>
            <p:nvPr/>
          </p:nvSpPr>
          <p:spPr>
            <a:xfrm>
              <a:off x="1150776" y="2215789"/>
              <a:ext cx="794894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 smtClean="0"/>
                <a:t>슬기의 나이와</a:t>
              </a:r>
              <a:r>
                <a:rPr lang="en-US" altLang="ko-KR" dirty="0" smtClean="0"/>
                <a:t> </a:t>
              </a:r>
              <a:r>
                <a:rPr lang="ko-KR" altLang="en-US" dirty="0" smtClean="0"/>
                <a:t>연도 사이의 대응 관계를 표를 이용하여 알아보세요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grpSp>
          <p:nvGrpSpPr>
            <p:cNvPr id="34" name="그룹 33"/>
            <p:cNvGrpSpPr/>
            <p:nvPr/>
          </p:nvGrpSpPr>
          <p:grpSpPr>
            <a:xfrm>
              <a:off x="909401" y="2291942"/>
              <a:ext cx="217025" cy="217025"/>
              <a:chOff x="4520952" y="3717032"/>
              <a:chExt cx="217025" cy="217025"/>
            </a:xfrm>
          </p:grpSpPr>
          <p:grpSp>
            <p:nvGrpSpPr>
              <p:cNvPr id="39" name="그룹 3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1" name="모서리가 둥근 직사각형 4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0" name="모서리가 둥근 직사각형 39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62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3" t="15772" r="11363" b="72033"/>
          <a:stretch/>
        </p:blipFill>
        <p:spPr>
          <a:xfrm>
            <a:off x="1026310" y="1793065"/>
            <a:ext cx="7911148" cy="1695247"/>
          </a:xfrm>
          <a:prstGeom prst="rect">
            <a:avLst/>
          </a:prstGeom>
        </p:spPr>
      </p:pic>
      <p:sp>
        <p:nvSpPr>
          <p:cNvPr id="16" name="내용 개체 틀 5"/>
          <p:cNvSpPr txBox="1">
            <a:spLocks/>
          </p:cNvSpPr>
          <p:nvPr/>
        </p:nvSpPr>
        <p:spPr>
          <a:xfrm>
            <a:off x="694688" y="412069"/>
            <a:ext cx="433301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대응 관계를 식으로 나타내기</a:t>
            </a:r>
          </a:p>
        </p:txBody>
      </p:sp>
      <p:sp>
        <p:nvSpPr>
          <p:cNvPr id="19" name="내용 개체 틀 2"/>
          <p:cNvSpPr txBox="1">
            <a:spLocks/>
          </p:cNvSpPr>
          <p:nvPr/>
        </p:nvSpPr>
        <p:spPr>
          <a:xfrm>
            <a:off x="2777498" y="2182916"/>
            <a:ext cx="64195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☆</a:t>
            </a:r>
            <a:endParaRPr lang="en-US" altLang="ko-KR" dirty="0"/>
          </a:p>
        </p:txBody>
      </p:sp>
      <p:sp>
        <p:nvSpPr>
          <p:cNvPr id="25" name="내용 개체 틀 2"/>
          <p:cNvSpPr txBox="1">
            <a:spLocks/>
          </p:cNvSpPr>
          <p:nvPr/>
        </p:nvSpPr>
        <p:spPr>
          <a:xfrm>
            <a:off x="4266333" y="2210272"/>
            <a:ext cx="641958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□</a:t>
            </a:r>
            <a:endParaRPr lang="en-US" altLang="ko-KR" dirty="0"/>
          </a:p>
        </p:txBody>
      </p:sp>
      <p:sp>
        <p:nvSpPr>
          <p:cNvPr id="27" name="내용 개체 틀 2"/>
          <p:cNvSpPr txBox="1">
            <a:spLocks/>
          </p:cNvSpPr>
          <p:nvPr/>
        </p:nvSpPr>
        <p:spPr>
          <a:xfrm>
            <a:off x="3012970" y="2719471"/>
            <a:ext cx="1968011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/>
              <a:t>☆＋</a:t>
            </a:r>
            <a:r>
              <a:rPr lang="en-US" altLang="ko-KR" dirty="0" smtClean="0"/>
              <a:t>2007=</a:t>
            </a:r>
            <a:r>
              <a:rPr lang="ko-KR" altLang="en-US" dirty="0" smtClean="0"/>
              <a:t>□</a:t>
            </a:r>
            <a:endParaRPr lang="en-US" altLang="ko-KR" dirty="0"/>
          </a:p>
        </p:txBody>
      </p:sp>
      <p:sp>
        <p:nvSpPr>
          <p:cNvPr id="29" name="내용 개체 틀 2"/>
          <p:cNvSpPr txBox="1">
            <a:spLocks/>
          </p:cNvSpPr>
          <p:nvPr/>
        </p:nvSpPr>
        <p:spPr>
          <a:xfrm>
            <a:off x="2462393" y="3312552"/>
            <a:ext cx="3069164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/>
              <a:t>(</a:t>
            </a:r>
            <a:r>
              <a:rPr lang="ko-KR" altLang="en-US" dirty="0" smtClean="0"/>
              <a:t>또는 □</a:t>
            </a:r>
            <a:r>
              <a:rPr lang="ko-KR" altLang="en-US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－</a:t>
            </a:r>
            <a:r>
              <a:rPr lang="en-US" altLang="ko-KR" dirty="0" smtClean="0"/>
              <a:t>2007</a:t>
            </a:r>
            <a:r>
              <a:rPr lang="ko-KR" altLang="en-US" dirty="0" smtClean="0"/>
              <a:t>＝☆</a:t>
            </a:r>
            <a:r>
              <a:rPr lang="en-US" altLang="ko-KR" dirty="0" smtClean="0"/>
              <a:t>)</a:t>
            </a:r>
            <a:endParaRPr lang="en-US" altLang="ko-KR" dirty="0"/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2597" y="218123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4840" y="21861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그림 3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3314" y="273965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그림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1" name="그림 4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0" y="3600"/>
            <a:ext cx="4061460" cy="923407"/>
          </a:xfrm>
          <a:prstGeom prst="rect">
            <a:avLst/>
          </a:prstGeom>
        </p:spPr>
      </p:pic>
      <p:sp>
        <p:nvSpPr>
          <p:cNvPr id="17" name="직사각형 16">
            <a:hlinkClick r:id="rId6" action="ppaction://hlinksldjump"/>
          </p:cNvPr>
          <p:cNvSpPr/>
          <p:nvPr/>
        </p:nvSpPr>
        <p:spPr>
          <a:xfrm>
            <a:off x="713445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7514845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>
            <a:hlinkClick r:id="rId8" action="ppaction://hlinksldjump"/>
          </p:cNvPr>
          <p:cNvSpPr/>
          <p:nvPr/>
        </p:nvSpPr>
        <p:spPr>
          <a:xfrm>
            <a:off x="789292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hlinkClick r:id="rId9" action="ppaction://hlinksldjump"/>
          </p:cNvPr>
          <p:cNvSpPr/>
          <p:nvPr/>
        </p:nvSpPr>
        <p:spPr>
          <a:xfrm>
            <a:off x="827628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10" action="ppaction://hlinksldjump"/>
          </p:cNvPr>
          <p:cNvSpPr/>
          <p:nvPr/>
        </p:nvSpPr>
        <p:spPr>
          <a:xfrm>
            <a:off x="8652516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10" action="ppaction://hlinksldjump"/>
          </p:cNvPr>
          <p:cNvSpPr/>
          <p:nvPr/>
        </p:nvSpPr>
        <p:spPr>
          <a:xfrm>
            <a:off x="865678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11" action="ppaction://hlinksldjump"/>
          </p:cNvPr>
          <p:cNvSpPr/>
          <p:nvPr/>
        </p:nvSpPr>
        <p:spPr>
          <a:xfrm>
            <a:off x="90401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12" action="ppaction://hlinksldjump"/>
          </p:cNvPr>
          <p:cNvSpPr/>
          <p:nvPr/>
        </p:nvSpPr>
        <p:spPr>
          <a:xfrm>
            <a:off x="9416375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909401" y="1400859"/>
            <a:ext cx="8167464" cy="369332"/>
            <a:chOff x="909401" y="1400859"/>
            <a:chExt cx="8167464" cy="369332"/>
          </a:xfrm>
        </p:grpSpPr>
        <p:sp>
          <p:nvSpPr>
            <p:cNvPr id="39" name="내용 개체 틀 3"/>
            <p:cNvSpPr txBox="1">
              <a:spLocks/>
            </p:cNvSpPr>
            <p:nvPr/>
          </p:nvSpPr>
          <p:spPr>
            <a:xfrm>
              <a:off x="1127916" y="1400859"/>
              <a:ext cx="7948949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 smtClean="0"/>
                <a:t>슬기의 나이와 연도 사이의 대응 관계를 기호를 사용하여 식으로 나타내어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909401" y="1474701"/>
              <a:ext cx="217025" cy="217025"/>
              <a:chOff x="4520952" y="3717032"/>
              <a:chExt cx="217025" cy="217025"/>
            </a:xfrm>
          </p:grpSpPr>
          <p:grpSp>
            <p:nvGrpSpPr>
              <p:cNvPr id="44" name="그룹 43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6" name="모서리가 둥근 직사각형 45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7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5" name="모서리가 둥근 직사각형 44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999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3742" r="11667" b="44021"/>
          <a:stretch/>
        </p:blipFill>
        <p:spPr>
          <a:xfrm>
            <a:off x="1050508" y="1969239"/>
            <a:ext cx="7911148" cy="3091250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6505277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3" action="ppaction://hlinksldjump"/>
          </p:cNvPr>
          <p:cNvSpPr/>
          <p:nvPr/>
        </p:nvSpPr>
        <p:spPr>
          <a:xfrm>
            <a:off x="517536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4" action="ppaction://hlinksldjump"/>
          </p:cNvPr>
          <p:cNvSpPr/>
          <p:nvPr/>
        </p:nvSpPr>
        <p:spPr>
          <a:xfrm>
            <a:off x="5601072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4" action="ppaction://hlinksldjump"/>
          </p:cNvPr>
          <p:cNvSpPr/>
          <p:nvPr/>
        </p:nvSpPr>
        <p:spPr>
          <a:xfrm>
            <a:off x="60691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4" action="ppaction://hlinksldjump"/>
          </p:cNvPr>
          <p:cNvSpPr/>
          <p:nvPr/>
        </p:nvSpPr>
        <p:spPr>
          <a:xfrm>
            <a:off x="69692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5" action="ppaction://hlinksldjump"/>
          </p:cNvPr>
          <p:cNvSpPr/>
          <p:nvPr/>
        </p:nvSpPr>
        <p:spPr>
          <a:xfrm>
            <a:off x="739987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/>
          <p:cNvSpPr/>
          <p:nvPr/>
        </p:nvSpPr>
        <p:spPr>
          <a:xfrm>
            <a:off x="786932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8312831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/>
          <p:cNvSpPr/>
          <p:nvPr/>
        </p:nvSpPr>
        <p:spPr>
          <a:xfrm>
            <a:off x="8771984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>
            <a:hlinkClick r:id="" action="ppaction://noaction"/>
          </p:cNvPr>
          <p:cNvSpPr/>
          <p:nvPr/>
        </p:nvSpPr>
        <p:spPr>
          <a:xfrm>
            <a:off x="9201473" y="387880"/>
            <a:ext cx="360040" cy="376823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내용 개체 틀 5"/>
          <p:cNvSpPr txBox="1">
            <a:spLocks/>
          </p:cNvSpPr>
          <p:nvPr/>
        </p:nvSpPr>
        <p:spPr>
          <a:xfrm>
            <a:off x="694688" y="412069"/>
            <a:ext cx="433301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대응 관계를 나타낸 식의 의미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01733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3" t="81138" r="24323" b="6342"/>
          <a:stretch/>
        </p:blipFill>
        <p:spPr>
          <a:xfrm>
            <a:off x="1006762" y="3993828"/>
            <a:ext cx="8122194" cy="1846343"/>
          </a:xfrm>
          <a:prstGeom prst="rect">
            <a:avLst/>
          </a:prstGeom>
        </p:spPr>
      </p:pic>
      <p:sp>
        <p:nvSpPr>
          <p:cNvPr id="39" name="내용 개체 틀 2"/>
          <p:cNvSpPr txBox="1">
            <a:spLocks/>
          </p:cNvSpPr>
          <p:nvPr/>
        </p:nvSpPr>
        <p:spPr>
          <a:xfrm>
            <a:off x="1031964" y="4693289"/>
            <a:ext cx="2535431" cy="953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준기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43" name="그림 4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1571" y="49614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내용 개체 틀 5"/>
          <p:cNvSpPr txBox="1">
            <a:spLocks/>
          </p:cNvSpPr>
          <p:nvPr/>
        </p:nvSpPr>
        <p:spPr>
          <a:xfrm>
            <a:off x="694688" y="412069"/>
            <a:ext cx="4333013" cy="87100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대응 관계를 나타낸 식의 의미 </a:t>
            </a:r>
            <a:endParaRPr lang="en-US" altLang="ko-KR" sz="2300" dirty="0" smtClean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marL="0" indent="0" algn="ctr">
              <a:buNone/>
            </a:pPr>
            <a:r>
              <a:rPr lang="ko-KR" altLang="en-US" sz="2300" dirty="0" smtClean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알아보기</a:t>
            </a:r>
            <a:endParaRPr lang="ko-KR" altLang="en-US" sz="2300" dirty="0">
              <a:solidFill>
                <a:srgbClr val="695A35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0" name="내용 개체 틀 2"/>
          <p:cNvSpPr txBox="1">
            <a:spLocks/>
          </p:cNvSpPr>
          <p:nvPr/>
        </p:nvSpPr>
        <p:spPr>
          <a:xfrm>
            <a:off x="3658836" y="4693289"/>
            <a:ext cx="5044309" cy="953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8775" indent="-358775" algn="just">
              <a:buNone/>
              <a:tabLst>
                <a:tab pos="444500" algn="l"/>
              </a:tabLst>
            </a:pPr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r>
              <a:rPr lang="en-US" altLang="ko-KR" spc="-150" dirty="0">
                <a:solidFill>
                  <a:srgbClr val="208235"/>
                </a:solidFill>
              </a:rPr>
              <a:t> </a:t>
            </a:r>
            <a:r>
              <a:rPr lang="ko-KR" altLang="en-US" dirty="0" smtClean="0">
                <a:solidFill>
                  <a:srgbClr val="208235"/>
                </a:solidFill>
              </a:rPr>
              <a:t>공책의 수가 사람의 수의 </a:t>
            </a: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r>
              <a:rPr lang="ko-KR" altLang="en-US" dirty="0" smtClean="0">
                <a:solidFill>
                  <a:srgbClr val="208235"/>
                </a:solidFill>
              </a:rPr>
              <a:t>배이므로 ☆</a:t>
            </a:r>
            <a:r>
              <a:rPr lang="en-US" altLang="ko-KR" dirty="0" smtClean="0">
                <a:solidFill>
                  <a:srgbClr val="208235"/>
                </a:solidFill>
              </a:rPr>
              <a:t>×2=</a:t>
            </a:r>
            <a:r>
              <a:rPr lang="ko-KR" altLang="en-US" dirty="0" smtClean="0">
                <a:solidFill>
                  <a:srgbClr val="208235"/>
                </a:solidFill>
              </a:rPr>
              <a:t>◇  </a:t>
            </a:r>
            <a:endParaRPr lang="en-US" altLang="ko-KR" dirty="0" smtClean="0">
              <a:solidFill>
                <a:srgbClr val="208235"/>
              </a:solidFill>
            </a:endParaRPr>
          </a:p>
          <a:p>
            <a:pPr marL="358775" indent="-358775" algn="just">
              <a:buNone/>
              <a:tabLst>
                <a:tab pos="444500" algn="l"/>
              </a:tabLst>
            </a:pPr>
            <a:r>
              <a:rPr lang="en-US" altLang="ko-KR" dirty="0">
                <a:solidFill>
                  <a:srgbClr val="208235"/>
                </a:solidFill>
              </a:rPr>
              <a:t> </a:t>
            </a:r>
            <a:r>
              <a:rPr lang="en-US" altLang="ko-KR" dirty="0" smtClean="0">
                <a:solidFill>
                  <a:srgbClr val="208235"/>
                </a:solidFill>
              </a:rPr>
              <a:t>     </a:t>
            </a:r>
            <a:r>
              <a:rPr lang="ko-KR" altLang="en-US" dirty="0" smtClean="0">
                <a:solidFill>
                  <a:srgbClr val="208235"/>
                </a:solidFill>
              </a:rPr>
              <a:t>에서 ☆은 사람의 수</a:t>
            </a:r>
            <a:r>
              <a:rPr lang="en-US" altLang="ko-KR" dirty="0" smtClean="0">
                <a:solidFill>
                  <a:srgbClr val="208235"/>
                </a:solidFill>
              </a:rPr>
              <a:t>, </a:t>
            </a:r>
            <a:r>
              <a:rPr lang="ko-KR" altLang="en-US" dirty="0" smtClean="0">
                <a:solidFill>
                  <a:srgbClr val="208235"/>
                </a:solidFill>
              </a:rPr>
              <a:t>◇는 공책의 수입니다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44" name="그림 4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65867" y="496147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" name="그림 4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47" name="그림 4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2" name="그림 21"/>
          <p:cNvPicPr preferRelativeResize="0"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0" y="3600"/>
            <a:ext cx="4061460" cy="923407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9" t="33742" r="11667" b="44021"/>
          <a:stretch/>
        </p:blipFill>
        <p:spPr>
          <a:xfrm>
            <a:off x="2299678" y="2053795"/>
            <a:ext cx="5143517" cy="2009810"/>
          </a:xfrm>
          <a:prstGeom prst="rect">
            <a:avLst/>
          </a:prstGeom>
        </p:spPr>
      </p:pic>
      <p:pic>
        <p:nvPicPr>
          <p:cNvPr id="18" name="그림 17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17" y="2273490"/>
            <a:ext cx="276515" cy="273955"/>
          </a:xfrm>
          <a:prstGeom prst="rect">
            <a:avLst/>
          </a:prstGeom>
        </p:spPr>
      </p:pic>
      <p:sp>
        <p:nvSpPr>
          <p:cNvPr id="19" name="직사각형 18">
            <a:hlinkClick r:id="rId8" action="ppaction://hlinksldjump"/>
          </p:cNvPr>
          <p:cNvSpPr/>
          <p:nvPr/>
        </p:nvSpPr>
        <p:spPr>
          <a:xfrm>
            <a:off x="713445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0" name="직사각형 19">
            <a:hlinkClick r:id="rId9" action="ppaction://hlinksldjump"/>
          </p:cNvPr>
          <p:cNvSpPr/>
          <p:nvPr/>
        </p:nvSpPr>
        <p:spPr>
          <a:xfrm>
            <a:off x="7514845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1" name="직사각형 20">
            <a:hlinkClick r:id="rId10" action="ppaction://hlinksldjump"/>
          </p:cNvPr>
          <p:cNvSpPr/>
          <p:nvPr/>
        </p:nvSpPr>
        <p:spPr>
          <a:xfrm>
            <a:off x="789292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11" action="ppaction://hlinksldjump"/>
          </p:cNvPr>
          <p:cNvSpPr/>
          <p:nvPr/>
        </p:nvSpPr>
        <p:spPr>
          <a:xfrm>
            <a:off x="827628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12" action="ppaction://hlinksldjump"/>
          </p:cNvPr>
          <p:cNvSpPr/>
          <p:nvPr/>
        </p:nvSpPr>
        <p:spPr>
          <a:xfrm>
            <a:off x="8652516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>
            <a:hlinkClick r:id="rId12" action="ppaction://hlinksldjump"/>
          </p:cNvPr>
          <p:cNvSpPr/>
          <p:nvPr/>
        </p:nvSpPr>
        <p:spPr>
          <a:xfrm>
            <a:off x="865678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13" action="ppaction://hlinksldjump"/>
          </p:cNvPr>
          <p:cNvSpPr/>
          <p:nvPr/>
        </p:nvSpPr>
        <p:spPr>
          <a:xfrm>
            <a:off x="90401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7" name="직사각형 26">
            <a:hlinkClick r:id="rId14" action="ppaction://hlinksldjump"/>
          </p:cNvPr>
          <p:cNvSpPr/>
          <p:nvPr/>
        </p:nvSpPr>
        <p:spPr>
          <a:xfrm>
            <a:off x="9416375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377999"/>
            <a:ext cx="8178894" cy="646331"/>
            <a:chOff x="909401" y="1377999"/>
            <a:chExt cx="8178894" cy="646331"/>
          </a:xfrm>
        </p:grpSpPr>
        <p:sp>
          <p:nvSpPr>
            <p:cNvPr id="36" name="내용 개체 틀 3"/>
            <p:cNvSpPr txBox="1">
              <a:spLocks/>
            </p:cNvSpPr>
            <p:nvPr/>
          </p:nvSpPr>
          <p:spPr>
            <a:xfrm>
              <a:off x="1139346" y="1377999"/>
              <a:ext cx="7948949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 smtClean="0"/>
                <a:t>한 사람에게 공</a:t>
              </a:r>
              <a:r>
                <a:rPr lang="ko-KR" altLang="en-US" dirty="0"/>
                <a:t>책</a:t>
              </a:r>
              <a:r>
                <a:rPr lang="ko-KR" altLang="en-US" dirty="0" smtClean="0"/>
                <a:t>을 </a:t>
              </a:r>
              <a:r>
                <a:rPr lang="en-US" altLang="ko-KR" dirty="0" smtClean="0"/>
                <a:t>2</a:t>
              </a:r>
              <a:r>
                <a:rPr lang="ko-KR" altLang="en-US" dirty="0"/>
                <a:t>권</a:t>
              </a:r>
              <a:r>
                <a:rPr lang="ko-KR" altLang="en-US" dirty="0" smtClean="0"/>
                <a:t>씩 나누어 주려고 합니다</a:t>
              </a:r>
              <a:r>
                <a:rPr lang="en-US" altLang="ko-KR" dirty="0" smtClean="0"/>
                <a:t>. </a:t>
              </a:r>
              <a:r>
                <a:rPr lang="ko-KR" altLang="en-US" dirty="0" smtClean="0"/>
                <a:t>사람의 수와 공</a:t>
              </a:r>
              <a:r>
                <a:rPr lang="ko-KR" altLang="en-US" dirty="0"/>
                <a:t>책</a:t>
              </a:r>
              <a:r>
                <a:rPr lang="ko-KR" altLang="en-US" dirty="0" smtClean="0"/>
                <a:t>의 수 사이의 대응 관계를 잘못 이야기한 친구를 찾아 옳게 고쳐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909401" y="1463271"/>
              <a:ext cx="217025" cy="217025"/>
              <a:chOff x="4520952" y="3717032"/>
              <a:chExt cx="217025" cy="217025"/>
            </a:xfrm>
          </p:grpSpPr>
          <p:grpSp>
            <p:nvGrpSpPr>
              <p:cNvPr id="29" name="그룹 28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1" name="모서리가 둥근 직사각형 30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32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0" name="모서리가 둥근 직사각형 29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7438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내용 개체 틀 5"/>
          <p:cNvSpPr txBox="1">
            <a:spLocks/>
          </p:cNvSpPr>
          <p:nvPr/>
        </p:nvSpPr>
        <p:spPr>
          <a:xfrm>
            <a:off x="694688" y="412069"/>
            <a:ext cx="433301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spc="-15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대응 관계를 나타내는 상황 만들기</a:t>
            </a:r>
          </a:p>
        </p:txBody>
      </p:sp>
      <p:pic>
        <p:nvPicPr>
          <p:cNvPr id="28" name="그림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36" name="그림 35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pic>
        <p:nvPicPr>
          <p:cNvPr id="22" name="그림 21"/>
          <p:cNvPicPr preferRelativeResize="0"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0" y="3600"/>
            <a:ext cx="4061460" cy="923407"/>
          </a:xfrm>
          <a:prstGeom prst="rect">
            <a:avLst/>
          </a:prstGeom>
        </p:spPr>
      </p:pic>
      <p:sp>
        <p:nvSpPr>
          <p:cNvPr id="20" name="직사각형 19">
            <a:hlinkClick r:id="rId4" action="ppaction://hlinksldjump"/>
          </p:cNvPr>
          <p:cNvSpPr/>
          <p:nvPr/>
        </p:nvSpPr>
        <p:spPr>
          <a:xfrm>
            <a:off x="7134458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3" name="직사각형 22">
            <a:hlinkClick r:id="rId5" action="ppaction://hlinksldjump"/>
          </p:cNvPr>
          <p:cNvSpPr/>
          <p:nvPr/>
        </p:nvSpPr>
        <p:spPr>
          <a:xfrm>
            <a:off x="7514845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직사각형 23">
            <a:hlinkClick r:id="rId6" action="ppaction://hlinksldjump"/>
          </p:cNvPr>
          <p:cNvSpPr/>
          <p:nvPr/>
        </p:nvSpPr>
        <p:spPr>
          <a:xfrm>
            <a:off x="789292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7" action="ppaction://hlinksldjump"/>
          </p:cNvPr>
          <p:cNvSpPr/>
          <p:nvPr/>
        </p:nvSpPr>
        <p:spPr>
          <a:xfrm>
            <a:off x="8276283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8" action="ppaction://hlinksldjump"/>
          </p:cNvPr>
          <p:cNvSpPr/>
          <p:nvPr/>
        </p:nvSpPr>
        <p:spPr>
          <a:xfrm>
            <a:off x="8652516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>
            <a:hlinkClick r:id="rId8" action="ppaction://hlinksldjump"/>
          </p:cNvPr>
          <p:cNvSpPr/>
          <p:nvPr/>
        </p:nvSpPr>
        <p:spPr>
          <a:xfrm>
            <a:off x="865678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>
            <a:hlinkClick r:id="rId9" action="ppaction://hlinksldjump"/>
          </p:cNvPr>
          <p:cNvSpPr/>
          <p:nvPr/>
        </p:nvSpPr>
        <p:spPr>
          <a:xfrm>
            <a:off x="9040142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>
            <a:hlinkClick r:id="rId10" action="ppaction://hlinksldjump"/>
          </p:cNvPr>
          <p:cNvSpPr/>
          <p:nvPr/>
        </p:nvSpPr>
        <p:spPr>
          <a:xfrm>
            <a:off x="9416375" y="468251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4" name="그림 3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3" t="69552" r="24800" b="19051"/>
          <a:stretch/>
        </p:blipFill>
        <p:spPr>
          <a:xfrm>
            <a:off x="1156414" y="2133015"/>
            <a:ext cx="7913716" cy="1621752"/>
          </a:xfrm>
          <a:prstGeom prst="rect">
            <a:avLst/>
          </a:prstGeom>
        </p:spPr>
      </p:pic>
      <p:sp>
        <p:nvSpPr>
          <p:cNvPr id="37" name="내용 개체 틀 2"/>
          <p:cNvSpPr txBox="1">
            <a:spLocks/>
          </p:cNvSpPr>
          <p:nvPr/>
        </p:nvSpPr>
        <p:spPr>
          <a:xfrm>
            <a:off x="6412610" y="2703681"/>
            <a:ext cx="2535431" cy="953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□</a:t>
            </a:r>
            <a:r>
              <a:rPr lang="en-US" altLang="ko-KR" dirty="0" smtClean="0">
                <a:solidFill>
                  <a:srgbClr val="208235"/>
                </a:solidFill>
              </a:rPr>
              <a:t>=</a:t>
            </a:r>
            <a:r>
              <a:rPr lang="ko-KR" altLang="en-US" dirty="0">
                <a:solidFill>
                  <a:srgbClr val="208235"/>
                </a:solidFill>
              </a:rPr>
              <a:t> </a:t>
            </a:r>
            <a:r>
              <a:rPr lang="ko-KR" altLang="en-US" dirty="0" smtClean="0">
                <a:solidFill>
                  <a:srgbClr val="208235"/>
                </a:solidFill>
              </a:rPr>
              <a:t>△</a:t>
            </a:r>
            <a:r>
              <a:rPr lang="en-US" altLang="ko-KR" dirty="0" smtClean="0">
                <a:solidFill>
                  <a:srgbClr val="208235"/>
                </a:solidFill>
              </a:rPr>
              <a:t>+1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38" name="내용 개체 틀 2"/>
          <p:cNvSpPr txBox="1">
            <a:spLocks/>
          </p:cNvSpPr>
          <p:nvPr/>
        </p:nvSpPr>
        <p:spPr>
          <a:xfrm>
            <a:off x="1424262" y="2703681"/>
            <a:ext cx="4943744" cy="95388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언니의 나이</a:t>
            </a:r>
            <a:r>
              <a:rPr lang="en-US" altLang="ko-KR" dirty="0" smtClean="0">
                <a:solidFill>
                  <a:srgbClr val="208235"/>
                </a:solidFill>
              </a:rPr>
              <a:t>(</a:t>
            </a:r>
            <a:r>
              <a:rPr lang="ko-KR" altLang="en-US" dirty="0">
                <a:solidFill>
                  <a:srgbClr val="208235"/>
                </a:solidFill>
              </a:rPr>
              <a:t>□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r>
              <a:rPr lang="ko-KR" altLang="en-US" dirty="0" smtClean="0">
                <a:solidFill>
                  <a:srgbClr val="208235"/>
                </a:solidFill>
              </a:rPr>
              <a:t>는 </a:t>
            </a:r>
            <a:r>
              <a:rPr lang="ko-KR" altLang="en-US" dirty="0" smtClean="0">
                <a:solidFill>
                  <a:srgbClr val="208235"/>
                </a:solidFill>
              </a:rPr>
              <a:t>내 나이</a:t>
            </a:r>
            <a:r>
              <a:rPr lang="en-US" altLang="ko-KR" dirty="0" smtClean="0">
                <a:solidFill>
                  <a:srgbClr val="208235"/>
                </a:solidFill>
              </a:rPr>
              <a:t>(</a:t>
            </a:r>
            <a:r>
              <a:rPr lang="ko-KR" altLang="en-US" dirty="0">
                <a:solidFill>
                  <a:srgbClr val="208235"/>
                </a:solidFill>
              </a:rPr>
              <a:t>△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r>
              <a:rPr lang="ko-KR" altLang="en-US" dirty="0" smtClean="0">
                <a:solidFill>
                  <a:srgbClr val="208235"/>
                </a:solidFill>
              </a:rPr>
              <a:t>보다 항상 </a:t>
            </a:r>
            <a:r>
              <a:rPr lang="en-US" altLang="ko-KR" dirty="0" smtClean="0">
                <a:solidFill>
                  <a:srgbClr val="208235"/>
                </a:solidFill>
              </a:rPr>
              <a:t>1</a:t>
            </a:r>
            <a:r>
              <a:rPr lang="ko-KR" altLang="en-US" dirty="0" smtClean="0">
                <a:solidFill>
                  <a:srgbClr val="208235"/>
                </a:solidFill>
              </a:rPr>
              <a:t>살 더 많습니다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endParaRPr lang="en-US" altLang="ko-KR" dirty="0">
              <a:solidFill>
                <a:srgbClr val="208235"/>
              </a:solidFill>
            </a:endParaRPr>
          </a:p>
        </p:txBody>
      </p:sp>
      <p:pic>
        <p:nvPicPr>
          <p:cNvPr id="39" name="그림 38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92207" y="297186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08015" y="291736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내용 개체 틀 2"/>
          <p:cNvSpPr txBox="1">
            <a:spLocks/>
          </p:cNvSpPr>
          <p:nvPr/>
        </p:nvSpPr>
        <p:spPr>
          <a:xfrm>
            <a:off x="857130" y="2180696"/>
            <a:ext cx="564634" cy="41681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pSp>
        <p:nvGrpSpPr>
          <p:cNvPr id="47" name="그룹 46"/>
          <p:cNvGrpSpPr/>
          <p:nvPr/>
        </p:nvGrpSpPr>
        <p:grpSpPr>
          <a:xfrm>
            <a:off x="909401" y="1406674"/>
            <a:ext cx="8167464" cy="646331"/>
            <a:chOff x="909401" y="1509544"/>
            <a:chExt cx="8167464" cy="646331"/>
          </a:xfrm>
        </p:grpSpPr>
        <p:sp>
          <p:nvSpPr>
            <p:cNvPr id="48" name="내용 개체 틀 3"/>
            <p:cNvSpPr txBox="1">
              <a:spLocks/>
            </p:cNvSpPr>
            <p:nvPr/>
          </p:nvSpPr>
          <p:spPr>
            <a:xfrm>
              <a:off x="1127916" y="1509544"/>
              <a:ext cx="7948949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spc="-120" dirty="0" smtClean="0"/>
                <a:t>대응 관계를 나타내는 상황을 하나 쓰고</a:t>
              </a:r>
              <a:r>
                <a:rPr lang="en-US" altLang="ko-KR" spc="-120" dirty="0" smtClean="0"/>
                <a:t>, </a:t>
              </a:r>
              <a:r>
                <a:rPr lang="ko-KR" altLang="en-US" spc="-120" dirty="0" smtClean="0"/>
                <a:t>그 상황에 알맞은 </a:t>
              </a:r>
              <a:r>
                <a:rPr lang="ko-KR" altLang="en-US" spc="-120" dirty="0"/>
                <a:t>식</a:t>
              </a:r>
              <a:r>
                <a:rPr lang="ko-KR" altLang="en-US" spc="-120" dirty="0" smtClean="0"/>
                <a:t>을 </a:t>
              </a:r>
              <a:r>
                <a:rPr lang="ko-KR" altLang="en-US" spc="-120" dirty="0"/>
                <a:t>△와 □를 사용하여 써 </a:t>
              </a:r>
              <a:r>
                <a:rPr lang="ko-KR" altLang="en-US" spc="-120" dirty="0" smtClean="0"/>
                <a:t>보세요</a:t>
              </a:r>
              <a:r>
                <a:rPr lang="en-US" altLang="ko-KR" spc="-120" dirty="0" smtClean="0"/>
                <a:t>.</a:t>
              </a:r>
              <a:endParaRPr lang="ko-KR" altLang="en-US" spc="-120" dirty="0"/>
            </a:p>
          </p:txBody>
        </p:sp>
        <p:grpSp>
          <p:nvGrpSpPr>
            <p:cNvPr id="49" name="그룹 48"/>
            <p:cNvGrpSpPr/>
            <p:nvPr/>
          </p:nvGrpSpPr>
          <p:grpSpPr>
            <a:xfrm>
              <a:off x="909401" y="1566141"/>
              <a:ext cx="217025" cy="217025"/>
              <a:chOff x="4520952" y="3717032"/>
              <a:chExt cx="217025" cy="217025"/>
            </a:xfrm>
          </p:grpSpPr>
          <p:grpSp>
            <p:nvGrpSpPr>
              <p:cNvPr id="50" name="그룹 49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52" name="모서리가 둥근 직사각형 51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3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51" name="모서리가 둥근 직사각형 50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52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24300" y="3043118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2036676" y="2636912"/>
            <a:ext cx="1530172" cy="1323439"/>
            <a:chOff x="2036676" y="2636912"/>
            <a:chExt cx="1530172" cy="1323439"/>
          </a:xfrm>
        </p:grpSpPr>
        <p:sp>
          <p:nvSpPr>
            <p:cNvPr id="11" name="TextBox 10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104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3859</TotalTime>
  <Words>290</Words>
  <Application>Microsoft Office PowerPoint</Application>
  <PresentationFormat>A4 용지(210x297mm)</PresentationFormat>
  <Paragraphs>47</Paragraphs>
  <Slides>9</Slides>
  <Notes>2</Notes>
  <HiddenSlides>1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  <vt:variant>
        <vt:lpstr>재구성한 쇼</vt:lpstr>
      </vt:variant>
      <vt:variant>
        <vt:i4>1</vt:i4>
      </vt:variant>
    </vt:vector>
  </HeadingPairs>
  <TitlesOfParts>
    <vt:vector size="16" baseType="lpstr">
      <vt:lpstr>나눔고딕</vt:lpstr>
      <vt:lpstr>나눔고딕 ExtraBold</vt:lpstr>
      <vt:lpstr>나눔바른고딕</vt:lpstr>
      <vt:lpstr>맑은 고딕</vt:lpstr>
      <vt:lpstr>Arial</vt:lpstr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user</cp:lastModifiedBy>
  <cp:revision>261</cp:revision>
  <cp:lastPrinted>2018-12-03T08:32:55Z</cp:lastPrinted>
  <dcterms:created xsi:type="dcterms:W3CDTF">2017-09-24T23:31:15Z</dcterms:created>
  <dcterms:modified xsi:type="dcterms:W3CDTF">2020-10-16T05:12:53Z</dcterms:modified>
</cp:coreProperties>
</file>