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2"/>
  </p:notesMasterIdLst>
  <p:sldIdLst>
    <p:sldId id="258" r:id="rId2"/>
    <p:sldId id="260" r:id="rId3"/>
    <p:sldId id="298" r:id="rId4"/>
    <p:sldId id="305" r:id="rId5"/>
    <p:sldId id="302" r:id="rId6"/>
    <p:sldId id="303" r:id="rId7"/>
    <p:sldId id="304" r:id="rId8"/>
    <p:sldId id="300" r:id="rId9"/>
    <p:sldId id="306" r:id="rId10"/>
    <p:sldId id="263" r:id="rId11"/>
  </p:sldIdLst>
  <p:sldSz cx="9906000" cy="6858000" type="A4"/>
  <p:notesSz cx="6858000" cy="9144000"/>
  <p:custShowLst>
    <p:custShow name="재구성한 쇼 1" id="0">
      <p:sldLst>
        <p:sld r:id="rId4"/>
      </p:sldLst>
    </p:custShow>
  </p:custShow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5A35"/>
    <a:srgbClr val="208235"/>
    <a:srgbClr val="4F81BD"/>
    <a:srgbClr val="F08300"/>
    <a:srgbClr val="3C4BA0"/>
    <a:srgbClr val="228A38"/>
    <a:srgbClr val="C4C9E3"/>
    <a:srgbClr val="636FB3"/>
    <a:srgbClr val="F5A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61" autoAdjust="0"/>
    <p:restoredTop sz="94699" autoAdjust="0"/>
  </p:normalViewPr>
  <p:slideViewPr>
    <p:cSldViewPr snapToGrid="0" showGuides="1">
      <p:cViewPr>
        <p:scale>
          <a:sx n="70" d="100"/>
          <a:sy n="70" d="100"/>
        </p:scale>
        <p:origin x="-1362" y="-582"/>
      </p:cViewPr>
      <p:guideLst>
        <p:guide orient="horz" pos="2319"/>
        <p:guide orient="horz" pos="3725"/>
        <p:guide orient="horz" pos="890"/>
        <p:guide pos="5683"/>
        <p:guide pos="55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7" d="100"/>
          <a:sy n="67" d="100"/>
        </p:scale>
        <p:origin x="-3228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DA6F197C-98F7-492F-ACB3-02B91FECCE64}" type="datetimeFigureOut">
              <a:rPr lang="ko-KR" altLang="en-US" smtClean="0"/>
              <a:pPr/>
              <a:t>2019-01-03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1016B1A2-1B8D-45E3-A7C6-F043A8B2878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67769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6B1A2-1B8D-45E3-A7C6-F043A8B2878E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8052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6B1A2-1B8D-45E3-A7C6-F043A8B2878E}" type="slidenum">
              <a:rPr lang="ko-KR" altLang="en-US" smtClean="0"/>
              <a:pPr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110216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6B1A2-1B8D-45E3-A7C6-F043A8B2878E}" type="slidenum">
              <a:rPr lang="ko-KR" altLang="en-US" smtClean="0"/>
              <a:pPr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87125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6B1A2-1B8D-45E3-A7C6-F043A8B2878E}" type="slidenum">
              <a:rPr lang="ko-KR" altLang="en-US" smtClean="0"/>
              <a:pPr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871251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6B1A2-1B8D-45E3-A7C6-F043A8B2878E}" type="slidenum">
              <a:rPr lang="ko-KR" altLang="en-US" smtClean="0"/>
              <a:pPr/>
              <a:t>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871251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6B1A2-1B8D-45E3-A7C6-F043A8B2878E}" type="slidenum">
              <a:rPr lang="ko-KR" altLang="en-US" smtClean="0"/>
              <a:pPr/>
              <a:t>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871251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6B1A2-1B8D-45E3-A7C6-F043A8B2878E}" type="slidenum">
              <a:rPr lang="ko-KR" altLang="en-US" smtClean="0"/>
              <a:pPr/>
              <a:t>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871251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6B1A2-1B8D-45E3-A7C6-F043A8B2878E}" type="slidenum">
              <a:rPr lang="ko-KR" altLang="en-US" smtClean="0"/>
              <a:pPr/>
              <a:t>8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871251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16B1A2-1B8D-45E3-A7C6-F043A8B2878E}" type="slidenum">
              <a:rPr lang="ko-KR" altLang="en-US" smtClean="0"/>
              <a:pPr/>
              <a:t>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87125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직사각형 12"/>
          <p:cNvSpPr/>
          <p:nvPr userDrawn="1"/>
        </p:nvSpPr>
        <p:spPr>
          <a:xfrm>
            <a:off x="0" y="-7937"/>
            <a:ext cx="9906000" cy="853340"/>
          </a:xfrm>
          <a:prstGeom prst="rect">
            <a:avLst/>
          </a:prstGeom>
          <a:solidFill>
            <a:srgbClr val="F0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모서리가 둥근 직사각형 13"/>
          <p:cNvSpPr/>
          <p:nvPr userDrawn="1"/>
        </p:nvSpPr>
        <p:spPr>
          <a:xfrm>
            <a:off x="596514" y="413354"/>
            <a:ext cx="4353021" cy="567373"/>
          </a:xfrm>
          <a:prstGeom prst="roundRect">
            <a:avLst>
              <a:gd name="adj" fmla="val 2941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5" name="직사각형 14"/>
          <p:cNvSpPr/>
          <p:nvPr userDrawn="1"/>
        </p:nvSpPr>
        <p:spPr>
          <a:xfrm>
            <a:off x="595423" y="413354"/>
            <a:ext cx="1881963" cy="567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모서리가 둥근 직사각형 10"/>
          <p:cNvSpPr/>
          <p:nvPr userDrawn="1"/>
        </p:nvSpPr>
        <p:spPr>
          <a:xfrm>
            <a:off x="2915" y="-7936"/>
            <a:ext cx="917637" cy="857250"/>
          </a:xfrm>
          <a:custGeom>
            <a:avLst/>
            <a:gdLst/>
            <a:ahLst/>
            <a:cxnLst/>
            <a:rect l="l" t="t" r="r" b="b"/>
            <a:pathLst>
              <a:path w="1044116" h="1008000">
                <a:moveTo>
                  <a:pt x="0" y="0"/>
                </a:moveTo>
                <a:lnTo>
                  <a:pt x="339444" y="0"/>
                </a:lnTo>
                <a:lnTo>
                  <a:pt x="522058" y="0"/>
                </a:lnTo>
                <a:lnTo>
                  <a:pt x="704672" y="0"/>
                </a:lnTo>
                <a:lnTo>
                  <a:pt x="1044116" y="0"/>
                </a:lnTo>
                <a:lnTo>
                  <a:pt x="1044116" y="339444"/>
                </a:lnTo>
                <a:lnTo>
                  <a:pt x="1044116" y="504000"/>
                </a:lnTo>
                <a:lnTo>
                  <a:pt x="1044116" y="668556"/>
                </a:lnTo>
                <a:cubicBezTo>
                  <a:pt x="1044116" y="856026"/>
                  <a:pt x="892142" y="1008000"/>
                  <a:pt x="704672" y="1008000"/>
                </a:cubicBezTo>
                <a:lnTo>
                  <a:pt x="522058" y="1008000"/>
                </a:lnTo>
                <a:lnTo>
                  <a:pt x="339444" y="1008000"/>
                </a:lnTo>
                <a:lnTo>
                  <a:pt x="0" y="1008000"/>
                </a:lnTo>
                <a:lnTo>
                  <a:pt x="0" y="668556"/>
                </a:lnTo>
                <a:lnTo>
                  <a:pt x="0" y="339444"/>
                </a:lnTo>
                <a:close/>
              </a:path>
            </a:pathLst>
          </a:custGeom>
          <a:solidFill>
            <a:srgbClr val="3C4B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8" name="모서리가 둥근 직사각형 14"/>
          <p:cNvSpPr/>
          <p:nvPr userDrawn="1"/>
        </p:nvSpPr>
        <p:spPr>
          <a:xfrm>
            <a:off x="-7370" y="2456892"/>
            <a:ext cx="3715370" cy="1872208"/>
          </a:xfrm>
          <a:custGeom>
            <a:avLst/>
            <a:gdLst/>
            <a:ahLst/>
            <a:cxnLst/>
            <a:rect l="l" t="t" r="r" b="b"/>
            <a:pathLst>
              <a:path w="3715370" h="1980000">
                <a:moveTo>
                  <a:pt x="0" y="0"/>
                </a:moveTo>
                <a:lnTo>
                  <a:pt x="337377" y="0"/>
                </a:lnTo>
                <a:lnTo>
                  <a:pt x="2368082" y="0"/>
                </a:lnTo>
                <a:lnTo>
                  <a:pt x="3385363" y="0"/>
                </a:lnTo>
                <a:cubicBezTo>
                  <a:pt x="3567621" y="0"/>
                  <a:pt x="3715370" y="147749"/>
                  <a:pt x="3715370" y="330007"/>
                </a:cubicBezTo>
                <a:lnTo>
                  <a:pt x="3715370" y="1649993"/>
                </a:lnTo>
                <a:cubicBezTo>
                  <a:pt x="3715370" y="1832251"/>
                  <a:pt x="3567621" y="1980000"/>
                  <a:pt x="3385363" y="1980000"/>
                </a:cubicBezTo>
                <a:lnTo>
                  <a:pt x="2368082" y="1980000"/>
                </a:lnTo>
                <a:lnTo>
                  <a:pt x="337377" y="1980000"/>
                </a:lnTo>
                <a:lnTo>
                  <a:pt x="0" y="1980000"/>
                </a:lnTo>
                <a:close/>
              </a:path>
            </a:pathLst>
          </a:custGeom>
          <a:solidFill>
            <a:srgbClr val="F0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1" name="그림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3" r="1213" b="24687"/>
          <a:stretch/>
        </p:blipFill>
        <p:spPr>
          <a:xfrm>
            <a:off x="-3685" y="6005592"/>
            <a:ext cx="9913370" cy="852408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5" r="68116" b="39073"/>
          <a:stretch/>
        </p:blipFill>
        <p:spPr>
          <a:xfrm>
            <a:off x="-7369" y="2653200"/>
            <a:ext cx="2425774" cy="1748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703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/>
          <p:cNvSpPr/>
          <p:nvPr userDrawn="1"/>
        </p:nvSpPr>
        <p:spPr>
          <a:xfrm>
            <a:off x="0" y="-7937"/>
            <a:ext cx="9906000" cy="857250"/>
          </a:xfrm>
          <a:prstGeom prst="rect">
            <a:avLst/>
          </a:prstGeom>
          <a:solidFill>
            <a:srgbClr val="F5A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모서리가 둥근 직사각형 15"/>
          <p:cNvSpPr/>
          <p:nvPr userDrawn="1"/>
        </p:nvSpPr>
        <p:spPr>
          <a:xfrm>
            <a:off x="596514" y="413354"/>
            <a:ext cx="4353021" cy="567373"/>
          </a:xfrm>
          <a:prstGeom prst="roundRect">
            <a:avLst>
              <a:gd name="adj" fmla="val 2941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17" name="그룹 16"/>
          <p:cNvGrpSpPr/>
          <p:nvPr userDrawn="1"/>
        </p:nvGrpSpPr>
        <p:grpSpPr>
          <a:xfrm>
            <a:off x="380999" y="411807"/>
            <a:ext cx="935595" cy="434287"/>
            <a:chOff x="988232" y="1711097"/>
            <a:chExt cx="724408" cy="315308"/>
          </a:xfrm>
        </p:grpSpPr>
        <p:sp>
          <p:nvSpPr>
            <p:cNvPr id="18" name="모서리가 둥근 직사각형 17"/>
            <p:cNvSpPr/>
            <p:nvPr/>
          </p:nvSpPr>
          <p:spPr>
            <a:xfrm>
              <a:off x="988233" y="1711097"/>
              <a:ext cx="616396" cy="315308"/>
            </a:xfrm>
            <a:prstGeom prst="roundRect">
              <a:avLst>
                <a:gd name="adj" fmla="val 39193"/>
              </a:avLst>
            </a:prstGeom>
            <a:solidFill>
              <a:srgbClr val="F08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나눔고딕" pitchFamily="50" charset="-127"/>
                <a:ea typeface="나눔고딕" pitchFamily="50" charset="-127"/>
              </a:endParaRPr>
            </a:p>
          </p:txBody>
        </p:sp>
        <p:sp>
          <p:nvSpPr>
            <p:cNvPr id="19" name="모서리가 둥근 직사각형 18"/>
            <p:cNvSpPr/>
            <p:nvPr/>
          </p:nvSpPr>
          <p:spPr>
            <a:xfrm>
              <a:off x="1286855" y="1711097"/>
              <a:ext cx="425785" cy="315308"/>
            </a:xfrm>
            <a:prstGeom prst="roundRect">
              <a:avLst>
                <a:gd name="adj" fmla="val 0"/>
              </a:avLst>
            </a:prstGeom>
            <a:solidFill>
              <a:srgbClr val="F08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나눔고딕" pitchFamily="50" charset="-127"/>
                <a:ea typeface="나눔고딕" pitchFamily="50" charset="-127"/>
              </a:endParaRPr>
            </a:p>
          </p:txBody>
        </p:sp>
        <p:sp>
          <p:nvSpPr>
            <p:cNvPr id="20" name="모서리가 둥근 직사각형 19"/>
            <p:cNvSpPr/>
            <p:nvPr/>
          </p:nvSpPr>
          <p:spPr>
            <a:xfrm>
              <a:off x="988232" y="1873410"/>
              <a:ext cx="540060" cy="152995"/>
            </a:xfrm>
            <a:prstGeom prst="roundRect">
              <a:avLst>
                <a:gd name="adj" fmla="val 0"/>
              </a:avLst>
            </a:prstGeom>
            <a:solidFill>
              <a:srgbClr val="F08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나눔고딕" pitchFamily="50" charset="-127"/>
                <a:ea typeface="나눔고딕" pitchFamily="50" charset="-127"/>
              </a:endParaRPr>
            </a:p>
          </p:txBody>
        </p:sp>
      </p:grpSp>
      <p:sp>
        <p:nvSpPr>
          <p:cNvPr id="21" name="TextBox 20"/>
          <p:cNvSpPr txBox="1"/>
          <p:nvPr userDrawn="1"/>
        </p:nvSpPr>
        <p:spPr>
          <a:xfrm>
            <a:off x="406617" y="450128"/>
            <a:ext cx="9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6</a:t>
            </a:r>
            <a:r>
              <a:rPr lang="en-US" altLang="ko-KR" b="1" spc="-3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 </a:t>
            </a:r>
            <a:r>
              <a:rPr lang="ko-KR" altLang="en-US" b="1" dirty="0" err="1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차시</a:t>
            </a:r>
            <a:endParaRPr lang="ko-KR" altLang="en-US" b="1" dirty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1328379" y="480906"/>
            <a:ext cx="3621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1400" b="1" spc="-100" baseline="0" dirty="0" smtClean="0">
                <a:latin typeface="나눔고딕 ExtraBold" pitchFamily="50" charset="-127"/>
                <a:ea typeface="나눔고딕 ExtraBold" pitchFamily="50" charset="-127"/>
              </a:rPr>
              <a:t>도전 수학</a:t>
            </a:r>
          </a:p>
        </p:txBody>
      </p:sp>
    </p:spTree>
    <p:extLst>
      <p:ext uri="{BB962C8B-B14F-4D97-AF65-F5344CB8AC3E}">
        <p14:creationId xmlns:p14="http://schemas.microsoft.com/office/powerpoint/2010/main" val="1800944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모서리가 둥근 직사각형 14"/>
          <p:cNvSpPr/>
          <p:nvPr userDrawn="1"/>
        </p:nvSpPr>
        <p:spPr>
          <a:xfrm>
            <a:off x="1496616" y="2456892"/>
            <a:ext cx="1872208" cy="1872208"/>
          </a:xfrm>
          <a:prstGeom prst="roundRect">
            <a:avLst/>
          </a:prstGeom>
          <a:solidFill>
            <a:srgbClr val="F08300"/>
          </a:solidFill>
          <a:ln w="76200">
            <a:solidFill>
              <a:srgbClr val="F5A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직사각형 15"/>
          <p:cNvSpPr/>
          <p:nvPr userDrawn="1"/>
        </p:nvSpPr>
        <p:spPr>
          <a:xfrm>
            <a:off x="0" y="-7937"/>
            <a:ext cx="9906000" cy="857250"/>
          </a:xfrm>
          <a:prstGeom prst="rect">
            <a:avLst/>
          </a:prstGeom>
          <a:solidFill>
            <a:srgbClr val="F5A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7" name="모서리가 둥근 직사각형 16"/>
          <p:cNvSpPr/>
          <p:nvPr userDrawn="1"/>
        </p:nvSpPr>
        <p:spPr>
          <a:xfrm>
            <a:off x="596514" y="413354"/>
            <a:ext cx="4353021" cy="567373"/>
          </a:xfrm>
          <a:prstGeom prst="roundRect">
            <a:avLst>
              <a:gd name="adj" fmla="val 2941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18" name="그룹 17"/>
          <p:cNvGrpSpPr/>
          <p:nvPr userDrawn="1"/>
        </p:nvGrpSpPr>
        <p:grpSpPr>
          <a:xfrm>
            <a:off x="380999" y="411807"/>
            <a:ext cx="935595" cy="434287"/>
            <a:chOff x="988232" y="1711097"/>
            <a:chExt cx="724408" cy="315308"/>
          </a:xfrm>
        </p:grpSpPr>
        <p:sp>
          <p:nvSpPr>
            <p:cNvPr id="19" name="모서리가 둥근 직사각형 18"/>
            <p:cNvSpPr/>
            <p:nvPr/>
          </p:nvSpPr>
          <p:spPr>
            <a:xfrm>
              <a:off x="988233" y="1711097"/>
              <a:ext cx="616396" cy="315308"/>
            </a:xfrm>
            <a:prstGeom prst="roundRect">
              <a:avLst>
                <a:gd name="adj" fmla="val 39193"/>
              </a:avLst>
            </a:prstGeom>
            <a:solidFill>
              <a:srgbClr val="F08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나눔고딕" pitchFamily="50" charset="-127"/>
                <a:ea typeface="나눔고딕" pitchFamily="50" charset="-127"/>
              </a:endParaRPr>
            </a:p>
          </p:txBody>
        </p:sp>
        <p:sp>
          <p:nvSpPr>
            <p:cNvPr id="20" name="모서리가 둥근 직사각형 19"/>
            <p:cNvSpPr/>
            <p:nvPr/>
          </p:nvSpPr>
          <p:spPr>
            <a:xfrm>
              <a:off x="1286855" y="1711097"/>
              <a:ext cx="425785" cy="315308"/>
            </a:xfrm>
            <a:prstGeom prst="roundRect">
              <a:avLst>
                <a:gd name="adj" fmla="val 0"/>
              </a:avLst>
            </a:prstGeom>
            <a:solidFill>
              <a:srgbClr val="F08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나눔고딕" pitchFamily="50" charset="-127"/>
                <a:ea typeface="나눔고딕" pitchFamily="50" charset="-127"/>
              </a:endParaRPr>
            </a:p>
          </p:txBody>
        </p:sp>
        <p:sp>
          <p:nvSpPr>
            <p:cNvPr id="21" name="모서리가 둥근 직사각형 20"/>
            <p:cNvSpPr/>
            <p:nvPr/>
          </p:nvSpPr>
          <p:spPr>
            <a:xfrm>
              <a:off x="988232" y="1873410"/>
              <a:ext cx="540060" cy="152995"/>
            </a:xfrm>
            <a:prstGeom prst="roundRect">
              <a:avLst>
                <a:gd name="adj" fmla="val 0"/>
              </a:avLst>
            </a:prstGeom>
            <a:solidFill>
              <a:srgbClr val="F08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나눔고딕" pitchFamily="50" charset="-127"/>
                <a:ea typeface="나눔고딕" pitchFamily="50" charset="-127"/>
              </a:endParaRPr>
            </a:p>
          </p:txBody>
        </p:sp>
      </p:grpSp>
      <p:pic>
        <p:nvPicPr>
          <p:cNvPr id="22" name="그림 2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4" r="973"/>
          <a:stretch/>
        </p:blipFill>
        <p:spPr>
          <a:xfrm>
            <a:off x="-7371" y="5726179"/>
            <a:ext cx="9913371" cy="1131821"/>
          </a:xfrm>
          <a:prstGeom prst="rect">
            <a:avLst/>
          </a:prstGeom>
        </p:spPr>
      </p:pic>
      <p:sp>
        <p:nvSpPr>
          <p:cNvPr id="23" name="TextBox 22"/>
          <p:cNvSpPr txBox="1"/>
          <p:nvPr userDrawn="1"/>
        </p:nvSpPr>
        <p:spPr>
          <a:xfrm>
            <a:off x="406617" y="450128"/>
            <a:ext cx="9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6</a:t>
            </a:r>
            <a:r>
              <a:rPr lang="en-US" altLang="ko-KR" b="1" spc="-3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 </a:t>
            </a:r>
            <a:r>
              <a:rPr lang="ko-KR" altLang="en-US" b="1" dirty="0" err="1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차시</a:t>
            </a:r>
            <a:endParaRPr lang="ko-KR" altLang="en-US" b="1" dirty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24" name="TextBox 23"/>
          <p:cNvSpPr txBox="1"/>
          <p:nvPr userDrawn="1"/>
        </p:nvSpPr>
        <p:spPr>
          <a:xfrm>
            <a:off x="1328379" y="480906"/>
            <a:ext cx="3621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1400" b="1" spc="-100" baseline="0" dirty="0" smtClean="0">
                <a:latin typeface="나눔고딕 ExtraBold" pitchFamily="50" charset="-127"/>
                <a:ea typeface="나눔고딕 ExtraBold" pitchFamily="50" charset="-127"/>
              </a:rPr>
              <a:t>도전 수학</a:t>
            </a:r>
          </a:p>
        </p:txBody>
      </p:sp>
    </p:spTree>
    <p:extLst>
      <p:ext uri="{BB962C8B-B14F-4D97-AF65-F5344CB8AC3E}">
        <p14:creationId xmlns:p14="http://schemas.microsoft.com/office/powerpoint/2010/main" val="3446569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 userDrawn="1"/>
        </p:nvSpPr>
        <p:spPr>
          <a:xfrm>
            <a:off x="0" y="-7937"/>
            <a:ext cx="9906000" cy="853340"/>
          </a:xfrm>
          <a:prstGeom prst="rect">
            <a:avLst/>
          </a:prstGeom>
          <a:solidFill>
            <a:srgbClr val="F5A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8" name="모서리가 둥근 직사각형 17"/>
          <p:cNvSpPr/>
          <p:nvPr userDrawn="1"/>
        </p:nvSpPr>
        <p:spPr>
          <a:xfrm>
            <a:off x="704528" y="413354"/>
            <a:ext cx="4245007" cy="567373"/>
          </a:xfrm>
          <a:prstGeom prst="roundRect">
            <a:avLst>
              <a:gd name="adj" fmla="val 2941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9" name="직사각형 18"/>
          <p:cNvSpPr/>
          <p:nvPr userDrawn="1"/>
        </p:nvSpPr>
        <p:spPr>
          <a:xfrm>
            <a:off x="56456" y="-25243"/>
            <a:ext cx="51488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361950" algn="l"/>
              </a:tabLst>
            </a:pPr>
            <a:r>
              <a:rPr lang="en-US" altLang="ko-KR" sz="5400" b="1" spc="-700" baseline="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6</a:t>
            </a:r>
            <a:endParaRPr lang="ko-KR" altLang="en-US" sz="5400" spc="-700" baseline="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0" name="직사각형 19"/>
          <p:cNvSpPr/>
          <p:nvPr userDrawn="1"/>
        </p:nvSpPr>
        <p:spPr>
          <a:xfrm>
            <a:off x="-15553" y="715042"/>
            <a:ext cx="720081" cy="130361"/>
          </a:xfrm>
          <a:prstGeom prst="rect">
            <a:avLst/>
          </a:prstGeom>
          <a:solidFill>
            <a:srgbClr val="F0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1" name="TextBox 20"/>
          <p:cNvSpPr txBox="1"/>
          <p:nvPr userDrawn="1"/>
        </p:nvSpPr>
        <p:spPr>
          <a:xfrm>
            <a:off x="668524" y="73223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err="1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차시</a:t>
            </a:r>
            <a:r>
              <a:rPr lang="en-US" altLang="ko-KR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-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1229850" y="104316"/>
            <a:ext cx="36724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도전 수학</a:t>
            </a:r>
          </a:p>
        </p:txBody>
      </p:sp>
    </p:spTree>
    <p:extLst>
      <p:ext uri="{BB962C8B-B14F-4D97-AF65-F5344CB8AC3E}">
        <p14:creationId xmlns:p14="http://schemas.microsoft.com/office/powerpoint/2010/main" val="5052318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0" y="-7937"/>
            <a:ext cx="9906000" cy="853340"/>
          </a:xfrm>
          <a:prstGeom prst="rect">
            <a:avLst/>
          </a:prstGeom>
          <a:solidFill>
            <a:srgbClr val="F5A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모서리가 둥근 직사각형 14"/>
          <p:cNvSpPr/>
          <p:nvPr userDrawn="1"/>
        </p:nvSpPr>
        <p:spPr>
          <a:xfrm>
            <a:off x="-7370" y="2456892"/>
            <a:ext cx="3715370" cy="1872208"/>
          </a:xfrm>
          <a:custGeom>
            <a:avLst/>
            <a:gdLst/>
            <a:ahLst/>
            <a:cxnLst/>
            <a:rect l="l" t="t" r="r" b="b"/>
            <a:pathLst>
              <a:path w="3715370" h="1980000">
                <a:moveTo>
                  <a:pt x="0" y="0"/>
                </a:moveTo>
                <a:lnTo>
                  <a:pt x="337377" y="0"/>
                </a:lnTo>
                <a:lnTo>
                  <a:pt x="2368082" y="0"/>
                </a:lnTo>
                <a:lnTo>
                  <a:pt x="3385363" y="0"/>
                </a:lnTo>
                <a:cubicBezTo>
                  <a:pt x="3567621" y="0"/>
                  <a:pt x="3715370" y="147749"/>
                  <a:pt x="3715370" y="330007"/>
                </a:cubicBezTo>
                <a:lnTo>
                  <a:pt x="3715370" y="1649993"/>
                </a:lnTo>
                <a:cubicBezTo>
                  <a:pt x="3715370" y="1832251"/>
                  <a:pt x="3567621" y="1980000"/>
                  <a:pt x="3385363" y="1980000"/>
                </a:cubicBezTo>
                <a:lnTo>
                  <a:pt x="2368082" y="1980000"/>
                </a:lnTo>
                <a:lnTo>
                  <a:pt x="337377" y="1980000"/>
                </a:lnTo>
                <a:lnTo>
                  <a:pt x="0" y="1980000"/>
                </a:lnTo>
                <a:close/>
              </a:path>
            </a:pathLst>
          </a:custGeom>
          <a:solidFill>
            <a:srgbClr val="F0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3" name="그림 1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6" r="68115" b="39073"/>
          <a:stretch/>
        </p:blipFill>
        <p:spPr>
          <a:xfrm>
            <a:off x="-7371" y="2653200"/>
            <a:ext cx="2422090" cy="1748956"/>
          </a:xfrm>
          <a:prstGeom prst="rect">
            <a:avLst/>
          </a:prstGeom>
        </p:spPr>
      </p:pic>
      <p:sp>
        <p:nvSpPr>
          <p:cNvPr id="14" name="모서리가 둥근 직사각형 13"/>
          <p:cNvSpPr/>
          <p:nvPr userDrawn="1"/>
        </p:nvSpPr>
        <p:spPr>
          <a:xfrm>
            <a:off x="596514" y="413354"/>
            <a:ext cx="4353021" cy="567373"/>
          </a:xfrm>
          <a:prstGeom prst="roundRect">
            <a:avLst>
              <a:gd name="adj" fmla="val 2941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15" name="그룹 14"/>
          <p:cNvGrpSpPr/>
          <p:nvPr userDrawn="1"/>
        </p:nvGrpSpPr>
        <p:grpSpPr>
          <a:xfrm>
            <a:off x="380999" y="411807"/>
            <a:ext cx="935595" cy="434287"/>
            <a:chOff x="988232" y="1711097"/>
            <a:chExt cx="724408" cy="315308"/>
          </a:xfrm>
        </p:grpSpPr>
        <p:sp>
          <p:nvSpPr>
            <p:cNvPr id="20" name="모서리가 둥근 직사각형 19"/>
            <p:cNvSpPr/>
            <p:nvPr/>
          </p:nvSpPr>
          <p:spPr>
            <a:xfrm>
              <a:off x="988233" y="1711097"/>
              <a:ext cx="616396" cy="315308"/>
            </a:xfrm>
            <a:prstGeom prst="roundRect">
              <a:avLst>
                <a:gd name="adj" fmla="val 39193"/>
              </a:avLst>
            </a:prstGeom>
            <a:solidFill>
              <a:srgbClr val="F08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나눔고딕" pitchFamily="50" charset="-127"/>
                <a:ea typeface="나눔고딕" pitchFamily="50" charset="-127"/>
              </a:endParaRPr>
            </a:p>
          </p:txBody>
        </p:sp>
        <p:sp>
          <p:nvSpPr>
            <p:cNvPr id="21" name="모서리가 둥근 직사각형 20"/>
            <p:cNvSpPr/>
            <p:nvPr/>
          </p:nvSpPr>
          <p:spPr>
            <a:xfrm>
              <a:off x="1286855" y="1711097"/>
              <a:ext cx="425785" cy="315308"/>
            </a:xfrm>
            <a:prstGeom prst="roundRect">
              <a:avLst>
                <a:gd name="adj" fmla="val 0"/>
              </a:avLst>
            </a:prstGeom>
            <a:solidFill>
              <a:srgbClr val="F08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나눔고딕" pitchFamily="50" charset="-127"/>
                <a:ea typeface="나눔고딕" pitchFamily="50" charset="-127"/>
              </a:endParaRPr>
            </a:p>
          </p:txBody>
        </p:sp>
        <p:sp>
          <p:nvSpPr>
            <p:cNvPr id="23" name="모서리가 둥근 직사각형 22"/>
            <p:cNvSpPr/>
            <p:nvPr/>
          </p:nvSpPr>
          <p:spPr>
            <a:xfrm>
              <a:off x="988232" y="1873410"/>
              <a:ext cx="540060" cy="152995"/>
            </a:xfrm>
            <a:prstGeom prst="roundRect">
              <a:avLst>
                <a:gd name="adj" fmla="val 0"/>
              </a:avLst>
            </a:prstGeom>
            <a:solidFill>
              <a:srgbClr val="F08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나눔고딕" pitchFamily="50" charset="-127"/>
                <a:ea typeface="나눔고딕" pitchFamily="50" charset="-127"/>
              </a:endParaRPr>
            </a:p>
          </p:txBody>
        </p:sp>
      </p:grpSp>
      <p:pic>
        <p:nvPicPr>
          <p:cNvPr id="25" name="그림 2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4" r="973"/>
          <a:stretch/>
        </p:blipFill>
        <p:spPr>
          <a:xfrm>
            <a:off x="-7371" y="5726179"/>
            <a:ext cx="9913371" cy="1131821"/>
          </a:xfrm>
          <a:prstGeom prst="rect">
            <a:avLst/>
          </a:prstGeom>
        </p:spPr>
      </p:pic>
      <p:sp>
        <p:nvSpPr>
          <p:cNvPr id="26" name="TextBox 25"/>
          <p:cNvSpPr txBox="1"/>
          <p:nvPr userDrawn="1"/>
        </p:nvSpPr>
        <p:spPr>
          <a:xfrm>
            <a:off x="406617" y="450128"/>
            <a:ext cx="9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6</a:t>
            </a:r>
            <a:r>
              <a:rPr lang="en-US" altLang="ko-KR" b="1" spc="-30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 </a:t>
            </a:r>
            <a:r>
              <a:rPr lang="ko-KR" altLang="en-US" b="1" dirty="0" err="1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차시</a:t>
            </a:r>
            <a:endParaRPr lang="ko-KR" altLang="en-US" b="1" dirty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1328379" y="480906"/>
            <a:ext cx="3621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1400" b="1" spc="-100" baseline="0" dirty="0" smtClean="0">
                <a:latin typeface="나눔고딕 ExtraBold" pitchFamily="50" charset="-127"/>
                <a:ea typeface="나눔고딕 ExtraBold" pitchFamily="50" charset="-127"/>
              </a:rPr>
              <a:t>도전 수학</a:t>
            </a:r>
          </a:p>
        </p:txBody>
      </p:sp>
    </p:spTree>
    <p:extLst>
      <p:ext uri="{BB962C8B-B14F-4D97-AF65-F5344CB8AC3E}">
        <p14:creationId xmlns:p14="http://schemas.microsoft.com/office/powerpoint/2010/main" val="3240185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/>
          <p:cNvSpPr/>
          <p:nvPr userDrawn="1"/>
        </p:nvSpPr>
        <p:spPr>
          <a:xfrm>
            <a:off x="0" y="-7937"/>
            <a:ext cx="9906000" cy="853340"/>
          </a:xfrm>
          <a:prstGeom prst="rect">
            <a:avLst/>
          </a:prstGeom>
          <a:solidFill>
            <a:srgbClr val="F5A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5" name="모서리가 둥근 직사각형 14"/>
          <p:cNvSpPr/>
          <p:nvPr userDrawn="1"/>
        </p:nvSpPr>
        <p:spPr>
          <a:xfrm>
            <a:off x="704528" y="413354"/>
            <a:ext cx="1620180" cy="603377"/>
          </a:xfrm>
          <a:prstGeom prst="roundRect">
            <a:avLst>
              <a:gd name="adj" fmla="val 2941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직사각형 15"/>
          <p:cNvSpPr/>
          <p:nvPr userDrawn="1"/>
        </p:nvSpPr>
        <p:spPr>
          <a:xfrm>
            <a:off x="-15553" y="715042"/>
            <a:ext cx="720081" cy="130361"/>
          </a:xfrm>
          <a:prstGeom prst="rect">
            <a:avLst/>
          </a:prstGeom>
          <a:solidFill>
            <a:srgbClr val="F0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7" name="직사각형 16"/>
          <p:cNvSpPr/>
          <p:nvPr userDrawn="1"/>
        </p:nvSpPr>
        <p:spPr>
          <a:xfrm>
            <a:off x="56456" y="-25243"/>
            <a:ext cx="51488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361950" algn="l"/>
              </a:tabLst>
            </a:pPr>
            <a:r>
              <a:rPr lang="en-US" altLang="ko-KR" sz="5400" b="1" spc="-700" baseline="0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4</a:t>
            </a:r>
            <a:endParaRPr lang="ko-KR" altLang="en-US" sz="5400" spc="-700" baseline="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9" name="내용 개체 틀 5"/>
          <p:cNvSpPr txBox="1">
            <a:spLocks/>
          </p:cNvSpPr>
          <p:nvPr userDrawn="1"/>
        </p:nvSpPr>
        <p:spPr>
          <a:xfrm>
            <a:off x="694689" y="412069"/>
            <a:ext cx="1630019" cy="446276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ko-KR" altLang="en-US" sz="2300" dirty="0" smtClean="0">
                <a:solidFill>
                  <a:srgbClr val="695A35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형성평가</a:t>
            </a:r>
            <a:endParaRPr lang="ko-KR" altLang="en-US" sz="2300" dirty="0">
              <a:solidFill>
                <a:srgbClr val="695A35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668524" y="73223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err="1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차시</a:t>
            </a:r>
            <a:r>
              <a:rPr lang="en-US" altLang="ko-KR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-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229850" y="104316"/>
            <a:ext cx="36724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도전 수학</a:t>
            </a:r>
          </a:p>
        </p:txBody>
      </p:sp>
    </p:spTree>
    <p:extLst>
      <p:ext uri="{BB962C8B-B14F-4D97-AF65-F5344CB8AC3E}">
        <p14:creationId xmlns:p14="http://schemas.microsoft.com/office/powerpoint/2010/main" val="54730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91075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7" r:id="rId5"/>
    <p:sldLayoutId id="2147483668" r:id="rId6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2200" b="1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200" b="1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200" b="1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200" b="1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200" b="1" kern="1200">
          <a:solidFill>
            <a:schemeClr val="tx1"/>
          </a:solidFill>
          <a:latin typeface="나눔고딕" pitchFamily="50" charset="-127"/>
          <a:ea typeface="나눔고딕" pitchFamily="50" charset="-127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image" Target="../media/image4.png"/><Relationship Id="rId7" Type="http://schemas.openxmlformats.org/officeDocument/2006/relationships/slide" Target="slide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image" Target="../media/image4.png"/><Relationship Id="rId7" Type="http://schemas.openxmlformats.org/officeDocument/2006/relationships/slide" Target="slide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slide" Target="slide2.xml"/><Relationship Id="rId5" Type="http://schemas.openxmlformats.org/officeDocument/2006/relationships/slide" Target="slide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slide" Target="slide10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11" Type="http://schemas.openxmlformats.org/officeDocument/2006/relationships/slide" Target="slide8.xml"/><Relationship Id="rId5" Type="http://schemas.openxmlformats.org/officeDocument/2006/relationships/image" Target="../media/image9.png"/><Relationship Id="rId10" Type="http://schemas.openxmlformats.org/officeDocument/2006/relationships/slide" Target="slide4.xml"/><Relationship Id="rId4" Type="http://schemas.openxmlformats.org/officeDocument/2006/relationships/image" Target="../media/image8.png"/><Relationship Id="rId9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image" Target="../media/image12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11" Type="http://schemas.openxmlformats.org/officeDocument/2006/relationships/slide" Target="slide8.xml"/><Relationship Id="rId5" Type="http://schemas.openxmlformats.org/officeDocument/2006/relationships/image" Target="../media/image9.png"/><Relationship Id="rId10" Type="http://schemas.openxmlformats.org/officeDocument/2006/relationships/slide" Target="slide4.xml"/><Relationship Id="rId4" Type="http://schemas.openxmlformats.org/officeDocument/2006/relationships/image" Target="../media/image4.png"/><Relationship Id="rId9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4.png"/><Relationship Id="rId7" Type="http://schemas.openxmlformats.org/officeDocument/2006/relationships/slide" Target="slide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11.png"/><Relationship Id="rId10" Type="http://schemas.openxmlformats.org/officeDocument/2006/relationships/slide" Target="slide8.xml"/><Relationship Id="rId4" Type="http://schemas.openxmlformats.org/officeDocument/2006/relationships/image" Target="../media/image9.png"/><Relationship Id="rId9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image" Target="../media/image13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11" Type="http://schemas.openxmlformats.org/officeDocument/2006/relationships/slide" Target="slide8.xml"/><Relationship Id="rId5" Type="http://schemas.openxmlformats.org/officeDocument/2006/relationships/image" Target="../media/image9.png"/><Relationship Id="rId10" Type="http://schemas.openxmlformats.org/officeDocument/2006/relationships/slide" Target="slide4.xml"/><Relationship Id="rId4" Type="http://schemas.openxmlformats.org/officeDocument/2006/relationships/image" Target="../media/image4.png"/><Relationship Id="rId9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4.png"/><Relationship Id="rId7" Type="http://schemas.openxmlformats.org/officeDocument/2006/relationships/slide" Target="slide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slide" Target="slide8.xml"/><Relationship Id="rId4" Type="http://schemas.openxmlformats.org/officeDocument/2006/relationships/image" Target="../media/image14.png"/><Relationship Id="rId9" Type="http://schemas.openxmlformats.org/officeDocument/2006/relationships/slide" Target="slide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image" Target="../media/image4.png"/><Relationship Id="rId7" Type="http://schemas.openxmlformats.org/officeDocument/2006/relationships/slide" Target="slide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slide" Target="slide2.xml"/><Relationship Id="rId5" Type="http://schemas.openxmlformats.org/officeDocument/2006/relationships/slide" Target="slide1.xml"/><Relationship Id="rId4" Type="http://schemas.openxmlformats.org/officeDocument/2006/relationships/image" Target="../media/image1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64468" y="42595"/>
            <a:ext cx="626899" cy="7848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altLang="ko-KR" sz="4500" b="1" dirty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3</a:t>
            </a:r>
            <a:endParaRPr lang="ko-KR" altLang="en-US" sz="4500" b="1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33" name="그림 32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140923" y="6309320"/>
            <a:ext cx="420589" cy="420589"/>
          </a:xfrm>
          <a:prstGeom prst="rect">
            <a:avLst/>
          </a:prstGeom>
        </p:spPr>
      </p:pic>
      <p:grpSp>
        <p:nvGrpSpPr>
          <p:cNvPr id="2" name="그룹 1"/>
          <p:cNvGrpSpPr/>
          <p:nvPr/>
        </p:nvGrpSpPr>
        <p:grpSpPr>
          <a:xfrm>
            <a:off x="2036676" y="2636912"/>
            <a:ext cx="1530172" cy="1323439"/>
            <a:chOff x="2036676" y="2636912"/>
            <a:chExt cx="1530172" cy="1323439"/>
          </a:xfrm>
        </p:grpSpPr>
        <p:sp>
          <p:nvSpPr>
            <p:cNvPr id="22" name="TextBox 21"/>
            <p:cNvSpPr txBox="1"/>
            <p:nvPr/>
          </p:nvSpPr>
          <p:spPr>
            <a:xfrm>
              <a:off x="2750416" y="3135452"/>
              <a:ext cx="8164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400" b="1" dirty="0" err="1" smtClean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차시</a:t>
              </a:r>
              <a:endParaRPr lang="ko-KR" altLang="en-US" sz="2400" b="1" dirty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036676" y="2636912"/>
              <a:ext cx="93610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0" b="1" dirty="0" smtClean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6</a:t>
              </a:r>
              <a:endParaRPr lang="ko-KR" altLang="en-US" sz="8000" b="1" dirty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776288" y="404664"/>
            <a:ext cx="41767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dirty="0" smtClean="0">
                <a:latin typeface="나눔고딕 ExtraBold" pitchFamily="50" charset="-127"/>
                <a:ea typeface="나눔고딕 ExtraBold" pitchFamily="50" charset="-127"/>
              </a:rPr>
              <a:t>규칙과 대응</a:t>
            </a:r>
            <a:endParaRPr lang="en-US" altLang="ko-KR" sz="2400" b="1" dirty="0" smtClean="0">
              <a:latin typeface="나눔고딕 ExtraBold" pitchFamily="50" charset="-127"/>
              <a:ea typeface="나눔고딕 ExtraBold" pitchFamily="50" charset="-127"/>
            </a:endParaRPr>
          </a:p>
          <a:p>
            <a:pPr algn="ctr"/>
            <a:r>
              <a:rPr lang="en-US" altLang="ko-KR" sz="1400" dirty="0" smtClean="0">
                <a:latin typeface="나눔고딕 ExtraBold" pitchFamily="50" charset="-127"/>
                <a:ea typeface="나눔고딕 ExtraBold" pitchFamily="50" charset="-127"/>
              </a:rPr>
              <a:t>(『</a:t>
            </a:r>
            <a:r>
              <a:rPr lang="ko-KR" altLang="en-US" sz="1400" dirty="0">
                <a:latin typeface="나눔고딕 ExtraBold" pitchFamily="50" charset="-127"/>
                <a:ea typeface="나눔고딕 ExtraBold" pitchFamily="50" charset="-127"/>
              </a:rPr>
              <a:t>수학</a:t>
            </a:r>
            <a:r>
              <a:rPr lang="en-US" altLang="ko-KR" sz="1400" dirty="0">
                <a:latin typeface="나눔고딕 ExtraBold" pitchFamily="50" charset="-127"/>
                <a:ea typeface="나눔고딕 ExtraBold" pitchFamily="50" charset="-127"/>
              </a:rPr>
              <a:t>』 </a:t>
            </a:r>
            <a:r>
              <a:rPr lang="en-US" altLang="ko-KR" sz="1400" dirty="0" smtClean="0">
                <a:latin typeface="나눔고딕 ExtraBold" pitchFamily="50" charset="-127"/>
                <a:ea typeface="나눔고딕 ExtraBold" pitchFamily="50" charset="-127"/>
              </a:rPr>
              <a:t>58~59</a:t>
            </a:r>
            <a:r>
              <a:rPr lang="ko-KR" altLang="en-US" sz="1400" dirty="0" smtClean="0">
                <a:latin typeface="나눔고딕 ExtraBold" pitchFamily="50" charset="-127"/>
                <a:ea typeface="나눔고딕 ExtraBold" pitchFamily="50" charset="-127"/>
              </a:rPr>
              <a:t>쪽</a:t>
            </a:r>
            <a:r>
              <a:rPr lang="en-US" altLang="ko-KR" sz="1400" dirty="0" smtClean="0">
                <a:latin typeface="나눔고딕 ExtraBold" pitchFamily="50" charset="-127"/>
                <a:ea typeface="나눔고딕 ExtraBold" pitchFamily="50" charset="-127"/>
              </a:rPr>
              <a:t>)</a:t>
            </a:r>
            <a:endParaRPr lang="ko-KR" altLang="en-US" sz="1400" dirty="0"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24300" y="2507088"/>
            <a:ext cx="48891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>
                <a:latin typeface="나눔고딕 ExtraBold" pitchFamily="50" charset="-127"/>
                <a:ea typeface="나눔고딕 ExtraBold" pitchFamily="50" charset="-127"/>
              </a:rPr>
              <a:t>도전 수학</a:t>
            </a:r>
            <a:endParaRPr lang="en-US" altLang="ko-KR" sz="3600" b="1" dirty="0" smtClean="0">
              <a:latin typeface="나눔고딕 ExtraBold" pitchFamily="50" charset="-127"/>
              <a:ea typeface="나눔고딕 ExtraBold" pitchFamily="50" charset="-127"/>
            </a:endParaRPr>
          </a:p>
          <a:p>
            <a:r>
              <a:rPr lang="en-US" altLang="ko-KR" sz="3600" b="1" dirty="0" smtClean="0">
                <a:latin typeface="나눔고딕 ExtraBold" pitchFamily="50" charset="-127"/>
                <a:ea typeface="나눔고딕 ExtraBold" pitchFamily="50" charset="-127"/>
              </a:rPr>
              <a:t>-</a:t>
            </a:r>
            <a:r>
              <a:rPr lang="en-US" altLang="ko-KR" sz="3600" b="1" spc="600" dirty="0" smtClean="0">
                <a:latin typeface="나눔고딕 ExtraBold" pitchFamily="50" charset="-127"/>
                <a:ea typeface="나눔고딕 ExtraBold" pitchFamily="50" charset="-127"/>
              </a:rPr>
              <a:t> </a:t>
            </a:r>
            <a:r>
              <a:rPr lang="ko-KR" altLang="en-US" sz="3600" b="1" dirty="0" smtClean="0">
                <a:latin typeface="나눔고딕 ExtraBold" pitchFamily="50" charset="-127"/>
                <a:ea typeface="나눔고딕 ExtraBold" pitchFamily="50" charset="-127"/>
              </a:rPr>
              <a:t>대응 관계를 탐구하고</a:t>
            </a:r>
            <a:endParaRPr lang="en-US" altLang="ko-KR" sz="3600" b="1" dirty="0" smtClean="0">
              <a:latin typeface="나눔고딕 ExtraBold" pitchFamily="50" charset="-127"/>
              <a:ea typeface="나눔고딕 ExtraBold" pitchFamily="50" charset="-127"/>
            </a:endParaRPr>
          </a:p>
          <a:p>
            <a:pPr marL="441325" indent="-79375"/>
            <a:r>
              <a:rPr lang="ko-KR" altLang="en-US" sz="3600" b="1" dirty="0" smtClean="0">
                <a:latin typeface="나눔고딕 ExtraBold" pitchFamily="50" charset="-127"/>
                <a:ea typeface="나눔고딕 ExtraBold" pitchFamily="50" charset="-127"/>
              </a:rPr>
              <a:t>비교해 볼까요</a:t>
            </a:r>
            <a:endParaRPr lang="ko-KR" altLang="en-US" sz="3600" b="1" dirty="0">
              <a:latin typeface="나눔고딕 ExtraBold" pitchFamily="50" charset="-127"/>
              <a:ea typeface="나눔고딕 ExtraBold" pitchFamily="50" charset="-127"/>
            </a:endParaRPr>
          </a:p>
        </p:txBody>
      </p:sp>
      <p:pic>
        <p:nvPicPr>
          <p:cNvPr id="14" name="그림 13"/>
          <p:cNvPicPr preferRelativeResize="0"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345"/>
          <a:stretch/>
        </p:blipFill>
        <p:spPr>
          <a:xfrm>
            <a:off x="8092340" y="8620"/>
            <a:ext cx="1813660" cy="923407"/>
          </a:xfrm>
          <a:prstGeom prst="rect">
            <a:avLst/>
          </a:prstGeom>
        </p:spPr>
      </p:pic>
      <p:sp>
        <p:nvSpPr>
          <p:cNvPr id="11" name="직사각형 10">
            <a:hlinkClick r:id="rId5" action="ppaction://hlinksldjump"/>
          </p:cNvPr>
          <p:cNvSpPr/>
          <p:nvPr/>
        </p:nvSpPr>
        <p:spPr>
          <a:xfrm>
            <a:off x="8264554" y="476898"/>
            <a:ext cx="275204" cy="28803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직사각형 11">
            <a:hlinkClick r:id="rId6" action="ppaction://hlinksldjump"/>
          </p:cNvPr>
          <p:cNvSpPr/>
          <p:nvPr/>
        </p:nvSpPr>
        <p:spPr>
          <a:xfrm>
            <a:off x="8645397" y="476898"/>
            <a:ext cx="275204" cy="28803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5" name="직사각형 14">
            <a:hlinkClick r:id="rId7" action="ppaction://hlinksldjump"/>
          </p:cNvPr>
          <p:cNvSpPr/>
          <p:nvPr/>
        </p:nvSpPr>
        <p:spPr>
          <a:xfrm>
            <a:off x="9023475" y="476898"/>
            <a:ext cx="275204" cy="28803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직사각형 15">
            <a:hlinkClick r:id="rId8" action="ppaction://hlinksldjump"/>
          </p:cNvPr>
          <p:cNvSpPr/>
          <p:nvPr/>
        </p:nvSpPr>
        <p:spPr>
          <a:xfrm>
            <a:off x="9406835" y="476898"/>
            <a:ext cx="275204" cy="28803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1728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272480" y="2024844"/>
            <a:ext cx="3756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rgbClr val="695A35"/>
                </a:solidFill>
                <a:latin typeface="나눔고딕 ExtraBold" pitchFamily="50" charset="-127"/>
                <a:ea typeface="나눔고딕 ExtraBold" pitchFamily="50" charset="-127"/>
              </a:rPr>
              <a:t>다음 시간에 배울 내용 알아보기</a:t>
            </a:r>
            <a:endParaRPr lang="ko-KR" altLang="en-US" b="1" dirty="0">
              <a:solidFill>
                <a:srgbClr val="695A35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24300" y="3043118"/>
            <a:ext cx="53685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>
                <a:latin typeface="나눔고딕 ExtraBold" pitchFamily="50" charset="-127"/>
                <a:ea typeface="나눔고딕 ExtraBold" pitchFamily="50" charset="-127"/>
              </a:rPr>
              <a:t>얼마나 알고 있나요</a:t>
            </a:r>
            <a:endParaRPr lang="ko-KR" altLang="en-US" sz="3600" b="1" dirty="0">
              <a:latin typeface="나눔고딕 ExtraBold" pitchFamily="50" charset="-127"/>
              <a:ea typeface="나눔고딕 ExtraBold" pitchFamily="50" charset="-127"/>
            </a:endParaRPr>
          </a:p>
        </p:txBody>
      </p:sp>
      <p:pic>
        <p:nvPicPr>
          <p:cNvPr id="18" name="그림 17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2851" y="6309320"/>
            <a:ext cx="420589" cy="420589"/>
          </a:xfrm>
          <a:prstGeom prst="rect">
            <a:avLst/>
          </a:prstGeom>
        </p:spPr>
      </p:pic>
      <p:grpSp>
        <p:nvGrpSpPr>
          <p:cNvPr id="2" name="그룹 1"/>
          <p:cNvGrpSpPr/>
          <p:nvPr/>
        </p:nvGrpSpPr>
        <p:grpSpPr>
          <a:xfrm>
            <a:off x="2036676" y="2636912"/>
            <a:ext cx="1530172" cy="1323439"/>
            <a:chOff x="2036676" y="2636912"/>
            <a:chExt cx="1530172" cy="1323439"/>
          </a:xfrm>
        </p:grpSpPr>
        <p:sp>
          <p:nvSpPr>
            <p:cNvPr id="10" name="TextBox 9"/>
            <p:cNvSpPr txBox="1"/>
            <p:nvPr/>
          </p:nvSpPr>
          <p:spPr>
            <a:xfrm>
              <a:off x="2036676" y="2636912"/>
              <a:ext cx="93610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0" b="1" dirty="0" smtClean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7</a:t>
              </a:r>
              <a:endParaRPr lang="ko-KR" altLang="en-US" sz="8000" b="1" dirty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750416" y="3135452"/>
              <a:ext cx="8164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400" b="1" dirty="0" err="1" smtClean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차시</a:t>
              </a:r>
              <a:endParaRPr lang="ko-KR" altLang="en-US" sz="2400" b="1" dirty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670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1861710" y="2731277"/>
            <a:ext cx="11632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학습</a:t>
            </a:r>
            <a:endParaRPr lang="en-US" altLang="ko-KR" sz="4000" b="1" dirty="0" smtClean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</a:endParaRPr>
          </a:p>
          <a:p>
            <a:r>
              <a:rPr lang="ko-KR" altLang="en-US" sz="4000" b="1" dirty="0" smtClean="0">
                <a:solidFill>
                  <a:schemeClr val="bg1"/>
                </a:solidFill>
                <a:latin typeface="나눔고딕 ExtraBold" pitchFamily="50" charset="-127"/>
                <a:ea typeface="나눔고딕 ExtraBold" pitchFamily="50" charset="-127"/>
              </a:rPr>
              <a:t>문제 </a:t>
            </a:r>
            <a:endParaRPr lang="ko-KR" altLang="en-US" sz="4000" b="1" dirty="0">
              <a:solidFill>
                <a:schemeClr val="bg1"/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12839" y="3069830"/>
            <a:ext cx="5838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>
                <a:latin typeface="나눔고딕 ExtraBold" pitchFamily="50" charset="-127"/>
                <a:ea typeface="나눔고딕 ExtraBold" pitchFamily="50" charset="-127"/>
              </a:rPr>
              <a:t>대응 관계를 비교해 보아요</a:t>
            </a:r>
            <a:r>
              <a:rPr lang="en-US" altLang="ko-KR" sz="3600" b="1" dirty="0" smtClean="0">
                <a:latin typeface="나눔고딕 ExtraBold" pitchFamily="50" charset="-127"/>
                <a:ea typeface="나눔고딕 ExtraBold" pitchFamily="50" charset="-127"/>
              </a:rPr>
              <a:t>.</a:t>
            </a:r>
            <a:endParaRPr lang="ko-KR" altLang="en-US" sz="3600" b="1" dirty="0">
              <a:latin typeface="나눔고딕 ExtraBold" pitchFamily="50" charset="-127"/>
              <a:ea typeface="나눔고딕 ExtraBold" pitchFamily="50" charset="-127"/>
            </a:endParaRPr>
          </a:p>
        </p:txBody>
      </p:sp>
      <p:pic>
        <p:nvPicPr>
          <p:cNvPr id="15" name="그림 14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140923" y="6309320"/>
            <a:ext cx="420589" cy="420589"/>
          </a:xfrm>
          <a:prstGeom prst="rect">
            <a:avLst/>
          </a:prstGeom>
        </p:spPr>
      </p:pic>
      <p:pic>
        <p:nvPicPr>
          <p:cNvPr id="17" name="그림 16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2851" y="6309320"/>
            <a:ext cx="420589" cy="420589"/>
          </a:xfrm>
          <a:prstGeom prst="rect">
            <a:avLst/>
          </a:prstGeom>
        </p:spPr>
      </p:pic>
      <p:pic>
        <p:nvPicPr>
          <p:cNvPr id="10" name="그림 9"/>
          <p:cNvPicPr preferRelativeResize="0"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356"/>
          <a:stretch/>
        </p:blipFill>
        <p:spPr>
          <a:xfrm>
            <a:off x="8092800" y="7200"/>
            <a:ext cx="1813200" cy="923407"/>
          </a:xfrm>
          <a:prstGeom prst="rect">
            <a:avLst/>
          </a:prstGeom>
        </p:spPr>
      </p:pic>
      <p:sp>
        <p:nvSpPr>
          <p:cNvPr id="7" name="직사각형 6">
            <a:hlinkClick r:id="rId5" action="ppaction://hlinksldjump"/>
          </p:cNvPr>
          <p:cNvSpPr/>
          <p:nvPr/>
        </p:nvSpPr>
        <p:spPr>
          <a:xfrm>
            <a:off x="8264554" y="476898"/>
            <a:ext cx="275204" cy="28803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직사각형 7">
            <a:hlinkClick r:id="rId6" action="ppaction://hlinksldjump"/>
          </p:cNvPr>
          <p:cNvSpPr/>
          <p:nvPr/>
        </p:nvSpPr>
        <p:spPr>
          <a:xfrm>
            <a:off x="8645397" y="476898"/>
            <a:ext cx="275204" cy="28803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직사각형 8">
            <a:hlinkClick r:id="rId7" action="ppaction://hlinksldjump"/>
          </p:cNvPr>
          <p:cNvSpPr/>
          <p:nvPr/>
        </p:nvSpPr>
        <p:spPr>
          <a:xfrm>
            <a:off x="9023475" y="476898"/>
            <a:ext cx="275204" cy="28803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1" name="직사각형 10">
            <a:hlinkClick r:id="rId8" action="ppaction://hlinksldjump"/>
          </p:cNvPr>
          <p:cNvSpPr/>
          <p:nvPr/>
        </p:nvSpPr>
        <p:spPr>
          <a:xfrm>
            <a:off x="9406835" y="476898"/>
            <a:ext cx="275204" cy="28803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8140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6505277" y="387880"/>
            <a:ext cx="360040" cy="376823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2" name="직사각형 21">
            <a:hlinkClick r:id="rId3" action="ppaction://hlinksldjump"/>
          </p:cNvPr>
          <p:cNvSpPr/>
          <p:nvPr/>
        </p:nvSpPr>
        <p:spPr>
          <a:xfrm>
            <a:off x="5175362" y="387880"/>
            <a:ext cx="360040" cy="376823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3" name="직사각형 22">
            <a:hlinkClick r:id="rId4" action="ppaction://hlinksldjump"/>
          </p:cNvPr>
          <p:cNvSpPr/>
          <p:nvPr/>
        </p:nvSpPr>
        <p:spPr>
          <a:xfrm>
            <a:off x="5601072" y="387880"/>
            <a:ext cx="360040" cy="376823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4" name="직사각형 23">
            <a:hlinkClick r:id="rId4" action="ppaction://hlinksldjump"/>
          </p:cNvPr>
          <p:cNvSpPr/>
          <p:nvPr/>
        </p:nvSpPr>
        <p:spPr>
          <a:xfrm>
            <a:off x="6069124" y="387880"/>
            <a:ext cx="360040" cy="376823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6" name="직사각형 25">
            <a:hlinkClick r:id="rId4" action="ppaction://hlinksldjump"/>
          </p:cNvPr>
          <p:cNvSpPr/>
          <p:nvPr/>
        </p:nvSpPr>
        <p:spPr>
          <a:xfrm>
            <a:off x="6969224" y="387880"/>
            <a:ext cx="360040" cy="376823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0" name="직사각형 29">
            <a:hlinkClick r:id="rId5" action="ppaction://hlinksldjump"/>
          </p:cNvPr>
          <p:cNvSpPr/>
          <p:nvPr/>
        </p:nvSpPr>
        <p:spPr>
          <a:xfrm>
            <a:off x="7399871" y="387880"/>
            <a:ext cx="360040" cy="376823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7869324" y="387880"/>
            <a:ext cx="360040" cy="376823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8312831" y="387880"/>
            <a:ext cx="360040" cy="376823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8771984" y="387880"/>
            <a:ext cx="360040" cy="376823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4" name="직사각형 33">
            <a:hlinkClick r:id="" action="ppaction://noaction"/>
          </p:cNvPr>
          <p:cNvSpPr/>
          <p:nvPr/>
        </p:nvSpPr>
        <p:spPr>
          <a:xfrm>
            <a:off x="9201473" y="387880"/>
            <a:ext cx="360040" cy="376823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7" name="내용 개체 틀 5"/>
          <p:cNvSpPr txBox="1">
            <a:spLocks/>
          </p:cNvSpPr>
          <p:nvPr/>
        </p:nvSpPr>
        <p:spPr>
          <a:xfrm>
            <a:off x="694689" y="412069"/>
            <a:ext cx="4254846" cy="446276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ko-KR" altLang="en-US" sz="2300" dirty="0">
                <a:solidFill>
                  <a:srgbClr val="695A35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대응 관계를 나타낸 식 비교하기</a:t>
            </a:r>
          </a:p>
        </p:txBody>
      </p:sp>
      <p:pic>
        <p:nvPicPr>
          <p:cNvPr id="4" name="그림 3"/>
          <p:cNvPicPr preferRelativeResize="0"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54" t="2139" r="20905" b="73005"/>
          <a:stretch/>
        </p:blipFill>
        <p:spPr>
          <a:xfrm>
            <a:off x="1666637" y="2206460"/>
            <a:ext cx="6826214" cy="3238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310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그림 26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140923" y="6309320"/>
            <a:ext cx="420589" cy="420589"/>
          </a:xfrm>
          <a:prstGeom prst="rect">
            <a:avLst/>
          </a:prstGeom>
        </p:spPr>
      </p:pic>
      <p:pic>
        <p:nvPicPr>
          <p:cNvPr id="29" name="그림 28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2851" y="6309320"/>
            <a:ext cx="420589" cy="420589"/>
          </a:xfrm>
          <a:prstGeom prst="rect">
            <a:avLst/>
          </a:prstGeom>
        </p:spPr>
      </p:pic>
      <p:sp>
        <p:nvSpPr>
          <p:cNvPr id="37" name="내용 개체 틀 5"/>
          <p:cNvSpPr txBox="1">
            <a:spLocks/>
          </p:cNvSpPr>
          <p:nvPr/>
        </p:nvSpPr>
        <p:spPr>
          <a:xfrm>
            <a:off x="694689" y="412069"/>
            <a:ext cx="4254846" cy="446276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ko-KR" altLang="en-US" sz="2300" dirty="0">
                <a:solidFill>
                  <a:srgbClr val="695A35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대응 관계를 나타낸 식 비교하기</a:t>
            </a:r>
          </a:p>
        </p:txBody>
      </p:sp>
      <p:pic>
        <p:nvPicPr>
          <p:cNvPr id="3" name="그림 2"/>
          <p:cNvPicPr preferRelativeResize="0"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36" t="2468" r="22380" b="74322"/>
          <a:stretch/>
        </p:blipFill>
        <p:spPr>
          <a:xfrm>
            <a:off x="5232166" y="1308698"/>
            <a:ext cx="3571345" cy="1654894"/>
          </a:xfrm>
          <a:prstGeom prst="rect">
            <a:avLst/>
          </a:prstGeom>
        </p:spPr>
      </p:pic>
      <p:sp>
        <p:nvSpPr>
          <p:cNvPr id="39" name="모서리가 둥근 직사각형 38"/>
          <p:cNvSpPr/>
          <p:nvPr/>
        </p:nvSpPr>
        <p:spPr bwMode="auto">
          <a:xfrm>
            <a:off x="871885" y="5494610"/>
            <a:ext cx="8149877" cy="41866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0" name="내용 개체 틀 2"/>
          <p:cNvSpPr txBox="1">
            <a:spLocks/>
          </p:cNvSpPr>
          <p:nvPr/>
        </p:nvSpPr>
        <p:spPr>
          <a:xfrm>
            <a:off x="889048" y="5517194"/>
            <a:ext cx="8104140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-1800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b="1" kern="1200">
                <a:solidFill>
                  <a:srgbClr val="228A38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>
                <a:solidFill>
                  <a:srgbClr val="208235"/>
                </a:solidFill>
              </a:rPr>
              <a:t>사각형 조각 </a:t>
            </a:r>
            <a:r>
              <a:rPr lang="en-US" altLang="ko-KR" dirty="0">
                <a:solidFill>
                  <a:srgbClr val="208235"/>
                </a:solidFill>
              </a:rPr>
              <a:t>4</a:t>
            </a:r>
            <a:r>
              <a:rPr lang="ko-KR" altLang="en-US" dirty="0">
                <a:solidFill>
                  <a:srgbClr val="208235"/>
                </a:solidFill>
              </a:rPr>
              <a:t>개를 사용해서 ‘</a:t>
            </a:r>
            <a:r>
              <a:rPr lang="ko-KR" altLang="en-US" dirty="0" err="1">
                <a:solidFill>
                  <a:srgbClr val="208235"/>
                </a:solidFill>
              </a:rPr>
              <a:t>ㅜ</a:t>
            </a:r>
            <a:r>
              <a:rPr lang="ko-KR" altLang="en-US" dirty="0">
                <a:solidFill>
                  <a:srgbClr val="208235"/>
                </a:solidFill>
              </a:rPr>
              <a:t>’자 모양으로 만들었습니다</a:t>
            </a:r>
            <a:r>
              <a:rPr lang="en-US" altLang="ko-KR" dirty="0">
                <a:solidFill>
                  <a:srgbClr val="208235"/>
                </a:solidFill>
              </a:rPr>
              <a:t>.</a:t>
            </a:r>
          </a:p>
        </p:txBody>
      </p:sp>
      <p:grpSp>
        <p:nvGrpSpPr>
          <p:cNvPr id="41" name="그룹 40"/>
          <p:cNvGrpSpPr/>
          <p:nvPr/>
        </p:nvGrpSpPr>
        <p:grpSpPr>
          <a:xfrm>
            <a:off x="961827" y="5038458"/>
            <a:ext cx="8088511" cy="369332"/>
            <a:chOff x="829684" y="5546885"/>
            <a:chExt cx="8088511" cy="369332"/>
          </a:xfrm>
        </p:grpSpPr>
        <p:sp>
          <p:nvSpPr>
            <p:cNvPr id="45" name="내용 개체 틀 3"/>
            <p:cNvSpPr txBox="1">
              <a:spLocks/>
            </p:cNvSpPr>
            <p:nvPr/>
          </p:nvSpPr>
          <p:spPr>
            <a:xfrm>
              <a:off x="953961" y="5546885"/>
              <a:ext cx="7964234" cy="369332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l" defTabSz="914400" rtl="0" eaLnBrk="1" latinLnBrk="1" hangingPunct="1">
                <a:spcBef>
                  <a:spcPct val="20000"/>
                </a:spcBef>
                <a:buFont typeface="Arial" pitchFamily="34" charset="0"/>
                <a:buNone/>
                <a:defRPr sz="18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ko-KR" altLang="en-US" dirty="0"/>
                <a:t>첫째 모양은 사각형 조각으로 어떻게 만들었나요</a:t>
              </a:r>
              <a:r>
                <a:rPr lang="en-US" altLang="ko-KR" dirty="0"/>
                <a:t>?</a:t>
              </a:r>
              <a:endParaRPr lang="ko-KR" altLang="en-US" dirty="0"/>
            </a:p>
          </p:txBody>
        </p:sp>
        <p:sp>
          <p:nvSpPr>
            <p:cNvPr id="57" name="모서리가 둥근 직사각형 56"/>
            <p:cNvSpPr/>
            <p:nvPr/>
          </p:nvSpPr>
          <p:spPr>
            <a:xfrm>
              <a:off x="829684" y="5678994"/>
              <a:ext cx="117815" cy="117815"/>
            </a:xfrm>
            <a:prstGeom prst="roundRect">
              <a:avLst>
                <a:gd name="adj" fmla="val 26589"/>
              </a:avLst>
            </a:prstGeom>
            <a:solidFill>
              <a:srgbClr val="F5A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58" name="그림 57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58705" y="5495187"/>
            <a:ext cx="376237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" name="모서리가 둥근 직사각형 58"/>
          <p:cNvSpPr/>
          <p:nvPr/>
        </p:nvSpPr>
        <p:spPr bwMode="auto">
          <a:xfrm>
            <a:off x="871885" y="4523766"/>
            <a:ext cx="8149877" cy="41866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60" name="내용 개체 틀 2"/>
          <p:cNvSpPr txBox="1">
            <a:spLocks/>
          </p:cNvSpPr>
          <p:nvPr/>
        </p:nvSpPr>
        <p:spPr>
          <a:xfrm>
            <a:off x="889048" y="4546350"/>
            <a:ext cx="8104140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-1800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b="1" kern="1200">
                <a:solidFill>
                  <a:srgbClr val="228A38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>
                <a:solidFill>
                  <a:srgbClr val="208235"/>
                </a:solidFill>
              </a:rPr>
              <a:t>배열 순서와 사각형 조각의 수입니다</a:t>
            </a:r>
            <a:r>
              <a:rPr lang="en-US" altLang="ko-KR" dirty="0">
                <a:solidFill>
                  <a:srgbClr val="208235"/>
                </a:solidFill>
              </a:rPr>
              <a:t>.</a:t>
            </a:r>
          </a:p>
        </p:txBody>
      </p:sp>
      <p:grpSp>
        <p:nvGrpSpPr>
          <p:cNvPr id="61" name="그룹 60"/>
          <p:cNvGrpSpPr/>
          <p:nvPr/>
        </p:nvGrpSpPr>
        <p:grpSpPr>
          <a:xfrm>
            <a:off x="961827" y="4067614"/>
            <a:ext cx="8088511" cy="369332"/>
            <a:chOff x="829684" y="5546885"/>
            <a:chExt cx="8088511" cy="369332"/>
          </a:xfrm>
        </p:grpSpPr>
        <p:sp>
          <p:nvSpPr>
            <p:cNvPr id="62" name="내용 개체 틀 3"/>
            <p:cNvSpPr txBox="1">
              <a:spLocks/>
            </p:cNvSpPr>
            <p:nvPr/>
          </p:nvSpPr>
          <p:spPr>
            <a:xfrm>
              <a:off x="953961" y="5546885"/>
              <a:ext cx="7964234" cy="369332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l" defTabSz="914400" rtl="0" eaLnBrk="1" latinLnBrk="1" hangingPunct="1">
                <a:spcBef>
                  <a:spcPct val="20000"/>
                </a:spcBef>
                <a:buFont typeface="Arial" pitchFamily="34" charset="0"/>
                <a:buNone/>
                <a:defRPr sz="18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ko-KR" altLang="en-US" dirty="0" smtClean="0"/>
                <a:t>규칙적인 배열에서 대응 </a:t>
              </a:r>
              <a:r>
                <a:rPr lang="ko-KR" altLang="en-US" dirty="0"/>
                <a:t>관계인 두 양은 무엇인가요</a:t>
              </a:r>
              <a:r>
                <a:rPr lang="en-US" altLang="ko-KR" dirty="0"/>
                <a:t>?</a:t>
              </a:r>
              <a:endParaRPr lang="ko-KR" altLang="en-US" dirty="0"/>
            </a:p>
          </p:txBody>
        </p:sp>
        <p:sp>
          <p:nvSpPr>
            <p:cNvPr id="63" name="모서리가 둥근 직사각형 62"/>
            <p:cNvSpPr/>
            <p:nvPr/>
          </p:nvSpPr>
          <p:spPr>
            <a:xfrm>
              <a:off x="829684" y="5678994"/>
              <a:ext cx="117815" cy="117815"/>
            </a:xfrm>
            <a:prstGeom prst="roundRect">
              <a:avLst>
                <a:gd name="adj" fmla="val 26589"/>
              </a:avLst>
            </a:prstGeom>
            <a:solidFill>
              <a:srgbClr val="F5A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64" name="그림 63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58705" y="4524343"/>
            <a:ext cx="376237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" name="모서리가 둥근 직사각형 64"/>
          <p:cNvSpPr/>
          <p:nvPr/>
        </p:nvSpPr>
        <p:spPr bwMode="auto">
          <a:xfrm>
            <a:off x="871885" y="3575500"/>
            <a:ext cx="8149877" cy="41866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66" name="내용 개체 틀 2"/>
          <p:cNvSpPr txBox="1">
            <a:spLocks/>
          </p:cNvSpPr>
          <p:nvPr/>
        </p:nvSpPr>
        <p:spPr>
          <a:xfrm>
            <a:off x="889048" y="3598084"/>
            <a:ext cx="8104140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-1800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b="1" kern="1200">
                <a:solidFill>
                  <a:srgbClr val="228A38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>
                <a:solidFill>
                  <a:srgbClr val="208235"/>
                </a:solidFill>
              </a:rPr>
              <a:t>배열 순서를 나타냅니다</a:t>
            </a:r>
            <a:r>
              <a:rPr lang="en-US" altLang="ko-KR" dirty="0">
                <a:solidFill>
                  <a:srgbClr val="208235"/>
                </a:solidFill>
              </a:rPr>
              <a:t>.</a:t>
            </a:r>
          </a:p>
        </p:txBody>
      </p:sp>
      <p:grpSp>
        <p:nvGrpSpPr>
          <p:cNvPr id="67" name="그룹 66"/>
          <p:cNvGrpSpPr/>
          <p:nvPr/>
        </p:nvGrpSpPr>
        <p:grpSpPr>
          <a:xfrm>
            <a:off x="961827" y="3119348"/>
            <a:ext cx="8088511" cy="369332"/>
            <a:chOff x="829684" y="5546885"/>
            <a:chExt cx="8088511" cy="369332"/>
          </a:xfrm>
        </p:grpSpPr>
        <p:sp>
          <p:nvSpPr>
            <p:cNvPr id="68" name="내용 개체 틀 3"/>
            <p:cNvSpPr txBox="1">
              <a:spLocks/>
            </p:cNvSpPr>
            <p:nvPr/>
          </p:nvSpPr>
          <p:spPr>
            <a:xfrm>
              <a:off x="953961" y="5546885"/>
              <a:ext cx="7964234" cy="369332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l" defTabSz="914400" rtl="0" eaLnBrk="1" latinLnBrk="1" hangingPunct="1">
                <a:spcBef>
                  <a:spcPct val="20000"/>
                </a:spcBef>
                <a:buFont typeface="Arial" pitchFamily="34" charset="0"/>
                <a:buNone/>
                <a:defRPr sz="18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ko-KR" altLang="en-US" dirty="0" smtClean="0"/>
                <a:t>배열에서 수 </a:t>
              </a:r>
              <a:r>
                <a:rPr lang="ko-KR" altLang="en-US" dirty="0"/>
                <a:t>카드는 무엇을 나타내나요</a:t>
              </a:r>
              <a:r>
                <a:rPr lang="en-US" altLang="ko-KR" dirty="0"/>
                <a:t>?</a:t>
              </a:r>
              <a:endParaRPr lang="ko-KR" altLang="en-US" dirty="0"/>
            </a:p>
          </p:txBody>
        </p:sp>
        <p:sp>
          <p:nvSpPr>
            <p:cNvPr id="69" name="모서리가 둥근 직사각형 68"/>
            <p:cNvSpPr/>
            <p:nvPr/>
          </p:nvSpPr>
          <p:spPr>
            <a:xfrm>
              <a:off x="829684" y="5678994"/>
              <a:ext cx="117815" cy="117815"/>
            </a:xfrm>
            <a:prstGeom prst="roundRect">
              <a:avLst>
                <a:gd name="adj" fmla="val 26589"/>
              </a:avLst>
            </a:prstGeom>
            <a:solidFill>
              <a:srgbClr val="F5A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70" name="그림 69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58705" y="3576077"/>
            <a:ext cx="376237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그림 34">
            <a:hlinkClick r:id="" action="ppaction://customshow?id=0&amp;return=true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1343" y="1438595"/>
            <a:ext cx="276515" cy="273955"/>
          </a:xfrm>
          <a:prstGeom prst="rect">
            <a:avLst/>
          </a:prstGeom>
        </p:spPr>
      </p:pic>
      <p:grpSp>
        <p:nvGrpSpPr>
          <p:cNvPr id="30" name="그룹 29"/>
          <p:cNvGrpSpPr/>
          <p:nvPr/>
        </p:nvGrpSpPr>
        <p:grpSpPr>
          <a:xfrm>
            <a:off x="867782" y="1412874"/>
            <a:ext cx="4364384" cy="1477328"/>
            <a:chOff x="870058" y="3552984"/>
            <a:chExt cx="4364384" cy="1477328"/>
          </a:xfrm>
        </p:grpSpPr>
        <p:grpSp>
          <p:nvGrpSpPr>
            <p:cNvPr id="31" name="그룹 30"/>
            <p:cNvGrpSpPr/>
            <p:nvPr/>
          </p:nvGrpSpPr>
          <p:grpSpPr>
            <a:xfrm>
              <a:off x="870058" y="3641839"/>
              <a:ext cx="217025" cy="217025"/>
              <a:chOff x="4520952" y="3717032"/>
              <a:chExt cx="217025" cy="217025"/>
            </a:xfrm>
          </p:grpSpPr>
          <p:grpSp>
            <p:nvGrpSpPr>
              <p:cNvPr id="33" name="그룹 32"/>
              <p:cNvGrpSpPr/>
              <p:nvPr/>
            </p:nvGrpSpPr>
            <p:grpSpPr>
              <a:xfrm>
                <a:off x="4520952" y="3717032"/>
                <a:ext cx="217025" cy="217025"/>
                <a:chOff x="1496616" y="995289"/>
                <a:chExt cx="216024" cy="216024"/>
              </a:xfrm>
            </p:grpSpPr>
            <p:sp>
              <p:nvSpPr>
                <p:cNvPr id="43" name="모서리가 둥근 직사각형 42"/>
                <p:cNvSpPr/>
                <p:nvPr/>
              </p:nvSpPr>
              <p:spPr>
                <a:xfrm>
                  <a:off x="1496616" y="995289"/>
                  <a:ext cx="216024" cy="216024"/>
                </a:xfrm>
                <a:prstGeom prst="roundRect">
                  <a:avLst>
                    <a:gd name="adj" fmla="val 28425"/>
                  </a:avLst>
                </a:prstGeom>
                <a:solidFill>
                  <a:srgbClr val="FFC85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6" name="모서리가 둥근 직사각형 5"/>
                <p:cNvSpPr/>
                <p:nvPr/>
              </p:nvSpPr>
              <p:spPr>
                <a:xfrm>
                  <a:off x="1496616" y="1103301"/>
                  <a:ext cx="216024" cy="1080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6024" h="108012">
                      <a:moveTo>
                        <a:pt x="0" y="0"/>
                      </a:moveTo>
                      <a:lnTo>
                        <a:pt x="216024" y="0"/>
                      </a:lnTo>
                      <a:lnTo>
                        <a:pt x="216024" y="46607"/>
                      </a:lnTo>
                      <a:cubicBezTo>
                        <a:pt x="216024" y="80520"/>
                        <a:pt x="188532" y="108012"/>
                        <a:pt x="154619" y="108012"/>
                      </a:cubicBezTo>
                      <a:lnTo>
                        <a:pt x="61405" y="108012"/>
                      </a:lnTo>
                      <a:cubicBezTo>
                        <a:pt x="27492" y="108012"/>
                        <a:pt x="0" y="80520"/>
                        <a:pt x="0" y="46607"/>
                      </a:cubicBezTo>
                      <a:close/>
                    </a:path>
                  </a:pathLst>
                </a:custGeom>
                <a:solidFill>
                  <a:srgbClr val="F5A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34" name="모서리가 둥근 직사각형 33"/>
              <p:cNvSpPr/>
              <p:nvPr/>
            </p:nvSpPr>
            <p:spPr>
              <a:xfrm>
                <a:off x="4588857" y="3784937"/>
                <a:ext cx="81214" cy="81214"/>
              </a:xfrm>
              <a:prstGeom prst="roundRect">
                <a:avLst>
                  <a:gd name="adj" fmla="val 2658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  <p:sp>
          <p:nvSpPr>
            <p:cNvPr id="32" name="내용 개체 틀 3"/>
            <p:cNvSpPr txBox="1">
              <a:spLocks/>
            </p:cNvSpPr>
            <p:nvPr/>
          </p:nvSpPr>
          <p:spPr>
            <a:xfrm>
              <a:off x="1078796" y="3552984"/>
              <a:ext cx="4155646" cy="1477328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l" defTabSz="914400" rtl="0" eaLnBrk="1" latinLnBrk="1" hangingPunct="1">
                <a:spcBef>
                  <a:spcPct val="20000"/>
                </a:spcBef>
                <a:buFont typeface="Arial" pitchFamily="34" charset="0"/>
                <a:buNone/>
                <a:defRPr sz="18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ko-KR" altLang="en-US" dirty="0" smtClean="0"/>
                <a:t>슬기는 사각형 조각으로 규칙적인 배열을 </a:t>
              </a:r>
              <a:r>
                <a:rPr lang="ko-KR" altLang="en-US" spc="160" dirty="0" smtClean="0"/>
                <a:t>만들고 있습니다</a:t>
              </a:r>
              <a:r>
                <a:rPr lang="en-US" altLang="ko-KR" spc="160" dirty="0" smtClean="0"/>
                <a:t>. </a:t>
              </a:r>
              <a:r>
                <a:rPr lang="ko-KR" altLang="en-US" spc="160" dirty="0" smtClean="0"/>
                <a:t>배열 순서와 사각형 </a:t>
              </a:r>
              <a:r>
                <a:rPr lang="ko-KR" altLang="en-US" spc="40" dirty="0" smtClean="0"/>
                <a:t>조각의 수 사이의 대응 관계를 알아보고</a:t>
              </a:r>
              <a:r>
                <a:rPr lang="en-US" altLang="ko-KR" spc="40" dirty="0" smtClean="0"/>
                <a:t>, </a:t>
              </a:r>
              <a:r>
                <a:rPr lang="ko-KR" altLang="en-US" spc="40" dirty="0" smtClean="0"/>
                <a:t>쉰째에 필요한 사각형 조각의 수를 구해 봅시다</a:t>
              </a:r>
              <a:r>
                <a:rPr lang="en-US" altLang="ko-KR" spc="160" dirty="0" smtClean="0"/>
                <a:t>.</a:t>
              </a:r>
              <a:endParaRPr lang="en-US" altLang="ko-KR" spc="160" dirty="0"/>
            </a:p>
          </p:txBody>
        </p:sp>
      </p:grpSp>
      <p:pic>
        <p:nvPicPr>
          <p:cNvPr id="47" name="그림 46"/>
          <p:cNvPicPr preferRelativeResize="0"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356"/>
          <a:stretch/>
        </p:blipFill>
        <p:spPr>
          <a:xfrm>
            <a:off x="8092800" y="7200"/>
            <a:ext cx="1813200" cy="923407"/>
          </a:xfrm>
          <a:prstGeom prst="rect">
            <a:avLst/>
          </a:prstGeom>
        </p:spPr>
      </p:pic>
      <p:sp>
        <p:nvSpPr>
          <p:cNvPr id="36" name="직사각형 35">
            <a:hlinkClick r:id="rId8" action="ppaction://hlinksldjump"/>
          </p:cNvPr>
          <p:cNvSpPr/>
          <p:nvPr/>
        </p:nvSpPr>
        <p:spPr>
          <a:xfrm>
            <a:off x="8264554" y="476898"/>
            <a:ext cx="275204" cy="28803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8" name="직사각형 37">
            <a:hlinkClick r:id="rId9" action="ppaction://hlinksldjump"/>
          </p:cNvPr>
          <p:cNvSpPr/>
          <p:nvPr/>
        </p:nvSpPr>
        <p:spPr>
          <a:xfrm>
            <a:off x="8645397" y="476898"/>
            <a:ext cx="275204" cy="28803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2" name="직사각형 41">
            <a:hlinkClick r:id="rId10" action="ppaction://hlinksldjump"/>
          </p:cNvPr>
          <p:cNvSpPr/>
          <p:nvPr/>
        </p:nvSpPr>
        <p:spPr>
          <a:xfrm>
            <a:off x="9023475" y="476898"/>
            <a:ext cx="275204" cy="28803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4" name="직사각형 43">
            <a:hlinkClick r:id="rId11" action="ppaction://hlinksldjump"/>
          </p:cNvPr>
          <p:cNvSpPr/>
          <p:nvPr/>
        </p:nvSpPr>
        <p:spPr>
          <a:xfrm>
            <a:off x="9406835" y="476898"/>
            <a:ext cx="275204" cy="28803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0905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/>
      <p:bldP spid="59" grpId="0" animBg="1"/>
      <p:bldP spid="60" grpId="0"/>
      <p:bldP spid="65" grpId="0" animBg="1"/>
      <p:bldP spid="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66" t="57997" r="13714" b="22927"/>
          <a:stretch/>
        </p:blipFill>
        <p:spPr>
          <a:xfrm>
            <a:off x="1084778" y="3445722"/>
            <a:ext cx="7632355" cy="2676298"/>
          </a:xfrm>
          <a:prstGeom prst="rect">
            <a:avLst/>
          </a:prstGeom>
        </p:spPr>
      </p:pic>
      <p:pic>
        <p:nvPicPr>
          <p:cNvPr id="27" name="그림 26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140923" y="6309320"/>
            <a:ext cx="420589" cy="420589"/>
          </a:xfrm>
          <a:prstGeom prst="rect">
            <a:avLst/>
          </a:prstGeom>
        </p:spPr>
      </p:pic>
      <p:pic>
        <p:nvPicPr>
          <p:cNvPr id="29" name="그림 28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2851" y="6309320"/>
            <a:ext cx="420589" cy="420589"/>
          </a:xfrm>
          <a:prstGeom prst="rect">
            <a:avLst/>
          </a:prstGeom>
        </p:spPr>
      </p:pic>
      <p:sp>
        <p:nvSpPr>
          <p:cNvPr id="36" name="내용 개체 틀 5"/>
          <p:cNvSpPr txBox="1">
            <a:spLocks/>
          </p:cNvSpPr>
          <p:nvPr/>
        </p:nvSpPr>
        <p:spPr>
          <a:xfrm>
            <a:off x="694689" y="412069"/>
            <a:ext cx="4254846" cy="446276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ko-KR" altLang="en-US" sz="2300" dirty="0">
                <a:solidFill>
                  <a:srgbClr val="695A35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대응 관계를 나타낸 식 비교하기</a:t>
            </a:r>
          </a:p>
        </p:txBody>
      </p:sp>
      <p:grpSp>
        <p:nvGrpSpPr>
          <p:cNvPr id="46" name="그룹 45"/>
          <p:cNvGrpSpPr/>
          <p:nvPr/>
        </p:nvGrpSpPr>
        <p:grpSpPr>
          <a:xfrm>
            <a:off x="961827" y="2821694"/>
            <a:ext cx="8088511" cy="646331"/>
            <a:chOff x="829684" y="5546885"/>
            <a:chExt cx="8088511" cy="646331"/>
          </a:xfrm>
        </p:grpSpPr>
        <p:sp>
          <p:nvSpPr>
            <p:cNvPr id="47" name="내용 개체 틀 3"/>
            <p:cNvSpPr txBox="1">
              <a:spLocks/>
            </p:cNvSpPr>
            <p:nvPr/>
          </p:nvSpPr>
          <p:spPr>
            <a:xfrm>
              <a:off x="953961" y="5546885"/>
              <a:ext cx="7964234" cy="646331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l" defTabSz="914400" rtl="0" eaLnBrk="1" latinLnBrk="1" hangingPunct="1">
                <a:spcBef>
                  <a:spcPct val="20000"/>
                </a:spcBef>
                <a:buFont typeface="Arial" pitchFamily="34" charset="0"/>
                <a:buNone/>
                <a:defRPr sz="18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ko-KR" altLang="en-US" dirty="0" smtClean="0"/>
                <a:t>배열 순서에 따라 모양에서 변하는 </a:t>
              </a:r>
              <a:r>
                <a:rPr lang="ko-KR" altLang="en-US" dirty="0"/>
                <a:t>부분과 변하지 않는 부분을 찾아보고</a:t>
              </a:r>
              <a:r>
                <a:rPr lang="en-US" altLang="ko-KR" dirty="0"/>
                <a:t>, </a:t>
              </a:r>
              <a:r>
                <a:rPr lang="ko-KR" altLang="en-US" dirty="0" smtClean="0"/>
                <a:t>나와 다르게 생각한 친구를 찾아 서로의 생각을 비교해 보세요</a:t>
              </a:r>
              <a:r>
                <a:rPr lang="en-US" altLang="ko-KR" dirty="0"/>
                <a:t>.</a:t>
              </a:r>
            </a:p>
          </p:txBody>
        </p:sp>
        <p:sp>
          <p:nvSpPr>
            <p:cNvPr id="48" name="모서리가 둥근 직사각형 47"/>
            <p:cNvSpPr/>
            <p:nvPr/>
          </p:nvSpPr>
          <p:spPr>
            <a:xfrm>
              <a:off x="829684" y="5678994"/>
              <a:ext cx="117815" cy="117815"/>
            </a:xfrm>
            <a:prstGeom prst="roundRect">
              <a:avLst>
                <a:gd name="adj" fmla="val 26589"/>
              </a:avLst>
            </a:prstGeom>
            <a:solidFill>
              <a:srgbClr val="F5A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51" name="내용 개체 틀 2"/>
          <p:cNvSpPr txBox="1">
            <a:spLocks/>
          </p:cNvSpPr>
          <p:nvPr/>
        </p:nvSpPr>
        <p:spPr>
          <a:xfrm>
            <a:off x="2477399" y="3977427"/>
            <a:ext cx="3086831" cy="90495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marL="0" indent="-1800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b="1" kern="1200">
                <a:solidFill>
                  <a:srgbClr val="228A38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just">
              <a:buNone/>
            </a:pPr>
            <a:r>
              <a:rPr lang="ko-KR" altLang="en-US" spc="-150" dirty="0" smtClean="0">
                <a:solidFill>
                  <a:srgbClr val="208235"/>
                </a:solidFill>
              </a:rPr>
              <a:t>처음에 만든 모양에서 사각형이 아래로 </a:t>
            </a:r>
            <a:r>
              <a:rPr lang="en-US" altLang="ko-KR" spc="-150" dirty="0" smtClean="0">
                <a:solidFill>
                  <a:srgbClr val="208235"/>
                </a:solidFill>
              </a:rPr>
              <a:t>1</a:t>
            </a:r>
            <a:r>
              <a:rPr lang="ko-KR" altLang="en-US" spc="-150" dirty="0" smtClean="0">
                <a:solidFill>
                  <a:srgbClr val="208235"/>
                </a:solidFill>
              </a:rPr>
              <a:t>개씩 늘어납니다</a:t>
            </a:r>
            <a:r>
              <a:rPr lang="en-US" altLang="ko-KR" spc="-150" dirty="0" smtClean="0">
                <a:solidFill>
                  <a:srgbClr val="208235"/>
                </a:solidFill>
              </a:rPr>
              <a:t>.</a:t>
            </a:r>
            <a:endParaRPr lang="en-US" altLang="ko-KR" spc="-150" dirty="0">
              <a:solidFill>
                <a:srgbClr val="208235"/>
              </a:solidFill>
            </a:endParaRPr>
          </a:p>
        </p:txBody>
      </p:sp>
      <p:sp>
        <p:nvSpPr>
          <p:cNvPr id="54" name="내용 개체 틀 2"/>
          <p:cNvSpPr txBox="1">
            <a:spLocks/>
          </p:cNvSpPr>
          <p:nvPr/>
        </p:nvSpPr>
        <p:spPr>
          <a:xfrm>
            <a:off x="5576726" y="3977427"/>
            <a:ext cx="3086831" cy="90495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marL="0" indent="-1800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b="1" kern="1200">
                <a:solidFill>
                  <a:srgbClr val="228A38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just">
              <a:buNone/>
            </a:pPr>
            <a:r>
              <a:rPr lang="ko-KR" altLang="en-US" spc="-100" dirty="0" smtClean="0">
                <a:solidFill>
                  <a:srgbClr val="208235"/>
                </a:solidFill>
              </a:rPr>
              <a:t>가운데 사각형 줄이 </a:t>
            </a:r>
            <a:r>
              <a:rPr lang="en-US" altLang="ko-KR" spc="-100" dirty="0" smtClean="0">
                <a:solidFill>
                  <a:srgbClr val="208235"/>
                </a:solidFill>
              </a:rPr>
              <a:t>1</a:t>
            </a:r>
            <a:r>
              <a:rPr lang="ko-KR" altLang="en-US" spc="-100" dirty="0" smtClean="0">
                <a:solidFill>
                  <a:srgbClr val="208235"/>
                </a:solidFill>
              </a:rPr>
              <a:t>개씩 계속 길어집니다</a:t>
            </a:r>
            <a:r>
              <a:rPr lang="en-US" altLang="ko-KR" spc="-100" dirty="0" smtClean="0">
                <a:solidFill>
                  <a:srgbClr val="208235"/>
                </a:solidFill>
              </a:rPr>
              <a:t>.</a:t>
            </a:r>
            <a:endParaRPr lang="en-US" altLang="ko-KR" spc="-100" dirty="0">
              <a:solidFill>
                <a:srgbClr val="208235"/>
              </a:solidFill>
            </a:endParaRPr>
          </a:p>
        </p:txBody>
      </p:sp>
      <p:sp>
        <p:nvSpPr>
          <p:cNvPr id="58" name="내용 개체 틀 2"/>
          <p:cNvSpPr txBox="1">
            <a:spLocks/>
          </p:cNvSpPr>
          <p:nvPr/>
        </p:nvSpPr>
        <p:spPr>
          <a:xfrm>
            <a:off x="2477399" y="4954182"/>
            <a:ext cx="3086831" cy="90495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marL="0" indent="-1800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b="1" kern="1200">
                <a:solidFill>
                  <a:srgbClr val="228A38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just">
              <a:buNone/>
            </a:pPr>
            <a:r>
              <a:rPr lang="ko-KR" altLang="en-US" spc="140" dirty="0" smtClean="0">
                <a:solidFill>
                  <a:srgbClr val="208235"/>
                </a:solidFill>
              </a:rPr>
              <a:t>처음에 만든 </a:t>
            </a:r>
            <a:r>
              <a:rPr lang="en-US" altLang="ko-KR" spc="140" dirty="0" smtClean="0">
                <a:solidFill>
                  <a:srgbClr val="208235"/>
                </a:solidFill>
              </a:rPr>
              <a:t>‘</a:t>
            </a:r>
            <a:r>
              <a:rPr lang="ko-KR" altLang="en-US" spc="140" dirty="0" err="1" smtClean="0">
                <a:solidFill>
                  <a:srgbClr val="208235"/>
                </a:solidFill>
              </a:rPr>
              <a:t>ㅜ</a:t>
            </a:r>
            <a:r>
              <a:rPr lang="en-US" altLang="ko-KR" spc="140" dirty="0" smtClean="0">
                <a:solidFill>
                  <a:srgbClr val="208235"/>
                </a:solidFill>
              </a:rPr>
              <a:t>’</a:t>
            </a:r>
            <a:r>
              <a:rPr lang="ko-KR" altLang="en-US" spc="140" dirty="0" smtClean="0">
                <a:solidFill>
                  <a:srgbClr val="208235"/>
                </a:solidFill>
              </a:rPr>
              <a:t>자 모양이 변하지 않습니다</a:t>
            </a:r>
            <a:r>
              <a:rPr lang="en-US" altLang="ko-KR" spc="140" dirty="0" smtClean="0">
                <a:solidFill>
                  <a:srgbClr val="208235"/>
                </a:solidFill>
              </a:rPr>
              <a:t>.</a:t>
            </a:r>
            <a:endParaRPr lang="en-US" altLang="ko-KR" spc="140" dirty="0">
              <a:solidFill>
                <a:srgbClr val="208235"/>
              </a:solidFill>
            </a:endParaRPr>
          </a:p>
        </p:txBody>
      </p:sp>
      <p:sp>
        <p:nvSpPr>
          <p:cNvPr id="59" name="내용 개체 틀 2"/>
          <p:cNvSpPr txBox="1">
            <a:spLocks/>
          </p:cNvSpPr>
          <p:nvPr/>
        </p:nvSpPr>
        <p:spPr>
          <a:xfrm>
            <a:off x="5599028" y="4954182"/>
            <a:ext cx="3046369" cy="90495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marL="0" indent="-1800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b="1" kern="1200">
                <a:solidFill>
                  <a:srgbClr val="228A38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buNone/>
            </a:pPr>
            <a:r>
              <a:rPr lang="ko-KR" altLang="en-US" dirty="0" smtClean="0">
                <a:solidFill>
                  <a:srgbClr val="208235"/>
                </a:solidFill>
              </a:rPr>
              <a:t>위 줄에 놓은 사각형 </a:t>
            </a:r>
            <a:r>
              <a:rPr lang="en-US" altLang="ko-KR" dirty="0" smtClean="0">
                <a:solidFill>
                  <a:srgbClr val="208235"/>
                </a:solidFill>
              </a:rPr>
              <a:t>3</a:t>
            </a:r>
            <a:r>
              <a:rPr lang="ko-KR" altLang="en-US" dirty="0" smtClean="0">
                <a:solidFill>
                  <a:srgbClr val="208235"/>
                </a:solidFill>
              </a:rPr>
              <a:t>개가 변하지 않습니다</a:t>
            </a:r>
            <a:r>
              <a:rPr lang="en-US" altLang="ko-KR" dirty="0" smtClean="0">
                <a:solidFill>
                  <a:srgbClr val="208235"/>
                </a:solidFill>
              </a:rPr>
              <a:t>.</a:t>
            </a:r>
            <a:endParaRPr lang="en-US" altLang="ko-KR" dirty="0">
              <a:solidFill>
                <a:srgbClr val="208235"/>
              </a:solidFill>
            </a:endParaRPr>
          </a:p>
        </p:txBody>
      </p:sp>
      <p:pic>
        <p:nvPicPr>
          <p:cNvPr id="60" name="그림 59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21544" y="4221146"/>
            <a:ext cx="376237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" name="그림 60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21544" y="5197901"/>
            <a:ext cx="376237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" name="그림 61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0164" y="4221146"/>
            <a:ext cx="376237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" name="그림 62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0164" y="5197901"/>
            <a:ext cx="376237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그림 37"/>
          <p:cNvPicPr preferRelativeResize="0"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36" t="2468" r="22380" b="74322"/>
          <a:stretch/>
        </p:blipFill>
        <p:spPr>
          <a:xfrm>
            <a:off x="3037862" y="1276799"/>
            <a:ext cx="3571345" cy="1654894"/>
          </a:xfrm>
          <a:prstGeom prst="rect">
            <a:avLst/>
          </a:prstGeom>
        </p:spPr>
      </p:pic>
      <p:pic>
        <p:nvPicPr>
          <p:cNvPr id="22" name="그림 21"/>
          <p:cNvPicPr preferRelativeResize="0"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356"/>
          <a:stretch/>
        </p:blipFill>
        <p:spPr>
          <a:xfrm>
            <a:off x="8092800" y="7200"/>
            <a:ext cx="1813200" cy="923407"/>
          </a:xfrm>
          <a:prstGeom prst="rect">
            <a:avLst/>
          </a:prstGeom>
        </p:spPr>
      </p:pic>
      <p:sp>
        <p:nvSpPr>
          <p:cNvPr id="19" name="직사각형 18">
            <a:hlinkClick r:id="rId8" action="ppaction://hlinksldjump"/>
          </p:cNvPr>
          <p:cNvSpPr/>
          <p:nvPr/>
        </p:nvSpPr>
        <p:spPr>
          <a:xfrm>
            <a:off x="8264554" y="476898"/>
            <a:ext cx="275204" cy="28803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0" name="직사각형 19">
            <a:hlinkClick r:id="rId9" action="ppaction://hlinksldjump"/>
          </p:cNvPr>
          <p:cNvSpPr/>
          <p:nvPr/>
        </p:nvSpPr>
        <p:spPr>
          <a:xfrm>
            <a:off x="8645397" y="476898"/>
            <a:ext cx="275204" cy="28803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1" name="직사각형 20">
            <a:hlinkClick r:id="rId10" action="ppaction://hlinksldjump"/>
          </p:cNvPr>
          <p:cNvSpPr/>
          <p:nvPr/>
        </p:nvSpPr>
        <p:spPr>
          <a:xfrm>
            <a:off x="9023475" y="476898"/>
            <a:ext cx="275204" cy="28803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3" name="직사각형 22">
            <a:hlinkClick r:id="rId11" action="ppaction://hlinksldjump"/>
          </p:cNvPr>
          <p:cNvSpPr/>
          <p:nvPr/>
        </p:nvSpPr>
        <p:spPr>
          <a:xfrm>
            <a:off x="9406835" y="476898"/>
            <a:ext cx="275204" cy="28803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92530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4" grpId="0"/>
      <p:bldP spid="58" grpId="0"/>
      <p:bldP spid="5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모서리가 둥근 직사각형 56"/>
          <p:cNvSpPr/>
          <p:nvPr/>
        </p:nvSpPr>
        <p:spPr bwMode="auto">
          <a:xfrm>
            <a:off x="871885" y="4791120"/>
            <a:ext cx="8149877" cy="6869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69" name="내용 개체 틀 2"/>
          <p:cNvSpPr txBox="1">
            <a:spLocks/>
          </p:cNvSpPr>
          <p:nvPr/>
        </p:nvSpPr>
        <p:spPr>
          <a:xfrm>
            <a:off x="910314" y="4811405"/>
            <a:ext cx="8104140" cy="6463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-1800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b="1" kern="1200">
                <a:solidFill>
                  <a:srgbClr val="228A38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8" indent="-179388" algn="just">
              <a:defRPr/>
            </a:pPr>
            <a:r>
              <a:rPr lang="en-US" altLang="ko-KR" dirty="0">
                <a:solidFill>
                  <a:srgbClr val="208235"/>
                </a:solidFill>
              </a:rPr>
              <a:t>53</a:t>
            </a:r>
            <a:r>
              <a:rPr lang="ko-KR" altLang="en-US" dirty="0">
                <a:solidFill>
                  <a:srgbClr val="208235"/>
                </a:solidFill>
              </a:rPr>
              <a:t>개</a:t>
            </a:r>
            <a:r>
              <a:rPr lang="en-US" altLang="ko-KR" dirty="0">
                <a:solidFill>
                  <a:srgbClr val="208235"/>
                </a:solidFill>
              </a:rPr>
              <a:t>, </a:t>
            </a:r>
            <a:r>
              <a:rPr lang="ko-KR" altLang="en-US" dirty="0">
                <a:solidFill>
                  <a:srgbClr val="208235"/>
                </a:solidFill>
              </a:rPr>
              <a:t>위</a:t>
            </a:r>
            <a:r>
              <a:rPr lang="ko-KR" altLang="en-US" dirty="0" smtClean="0">
                <a:solidFill>
                  <a:srgbClr val="208235"/>
                </a:solidFill>
              </a:rPr>
              <a:t>의 </a:t>
            </a:r>
            <a:r>
              <a:rPr lang="ko-KR" altLang="en-US" dirty="0">
                <a:solidFill>
                  <a:srgbClr val="208235"/>
                </a:solidFill>
              </a:rPr>
              <a:t>사각형 </a:t>
            </a:r>
            <a:r>
              <a:rPr lang="en-US" altLang="ko-KR" dirty="0">
                <a:solidFill>
                  <a:srgbClr val="208235"/>
                </a:solidFill>
              </a:rPr>
              <a:t>3</a:t>
            </a:r>
            <a:r>
              <a:rPr lang="ko-KR" altLang="en-US" dirty="0">
                <a:solidFill>
                  <a:srgbClr val="208235"/>
                </a:solidFill>
              </a:rPr>
              <a:t>개는 항상 그대로 </a:t>
            </a:r>
            <a:r>
              <a:rPr lang="ko-KR" altLang="en-US" dirty="0" smtClean="0">
                <a:solidFill>
                  <a:srgbClr val="208235"/>
                </a:solidFill>
              </a:rPr>
              <a:t>있고</a:t>
            </a:r>
            <a:r>
              <a:rPr lang="en-US" altLang="ko-KR" dirty="0" smtClean="0">
                <a:solidFill>
                  <a:srgbClr val="208235"/>
                </a:solidFill>
              </a:rPr>
              <a:t>,</a:t>
            </a:r>
            <a:r>
              <a:rPr lang="ko-KR" altLang="en-US" dirty="0" smtClean="0">
                <a:solidFill>
                  <a:srgbClr val="208235"/>
                </a:solidFill>
              </a:rPr>
              <a:t> 아래의 </a:t>
            </a:r>
            <a:r>
              <a:rPr lang="ko-KR" altLang="en-US" dirty="0">
                <a:solidFill>
                  <a:srgbClr val="208235"/>
                </a:solidFill>
              </a:rPr>
              <a:t>사각형은 배열 순서</a:t>
            </a:r>
            <a:r>
              <a:rPr lang="en-US" altLang="ko-KR" dirty="0">
                <a:solidFill>
                  <a:srgbClr val="208235"/>
                </a:solidFill>
              </a:rPr>
              <a:t>(</a:t>
            </a:r>
            <a:r>
              <a:rPr lang="ko-KR" altLang="en-US" dirty="0">
                <a:solidFill>
                  <a:srgbClr val="208235"/>
                </a:solidFill>
              </a:rPr>
              <a:t>수 카드의 수</a:t>
            </a:r>
            <a:r>
              <a:rPr lang="en-US" altLang="ko-KR" dirty="0">
                <a:solidFill>
                  <a:srgbClr val="208235"/>
                </a:solidFill>
              </a:rPr>
              <a:t>)</a:t>
            </a:r>
            <a:r>
              <a:rPr lang="ko-KR" altLang="en-US" dirty="0">
                <a:solidFill>
                  <a:srgbClr val="208235"/>
                </a:solidFill>
              </a:rPr>
              <a:t>만큼 길어지므로 쉰째에는 위</a:t>
            </a:r>
            <a:r>
              <a:rPr lang="ko-KR" altLang="en-US" dirty="0" smtClean="0">
                <a:solidFill>
                  <a:srgbClr val="208235"/>
                </a:solidFill>
              </a:rPr>
              <a:t>에 </a:t>
            </a:r>
            <a:r>
              <a:rPr lang="en-US" altLang="ko-KR" dirty="0">
                <a:solidFill>
                  <a:srgbClr val="208235"/>
                </a:solidFill>
              </a:rPr>
              <a:t>3</a:t>
            </a:r>
            <a:r>
              <a:rPr lang="ko-KR" altLang="en-US" dirty="0">
                <a:solidFill>
                  <a:srgbClr val="208235"/>
                </a:solidFill>
              </a:rPr>
              <a:t>개</a:t>
            </a:r>
            <a:r>
              <a:rPr lang="en-US" altLang="ko-KR" dirty="0">
                <a:solidFill>
                  <a:srgbClr val="208235"/>
                </a:solidFill>
              </a:rPr>
              <a:t>, </a:t>
            </a:r>
            <a:r>
              <a:rPr lang="ko-KR" altLang="en-US" dirty="0" smtClean="0">
                <a:solidFill>
                  <a:srgbClr val="208235"/>
                </a:solidFill>
              </a:rPr>
              <a:t>아래에 </a:t>
            </a:r>
            <a:r>
              <a:rPr lang="en-US" altLang="ko-KR" dirty="0">
                <a:solidFill>
                  <a:srgbClr val="208235"/>
                </a:solidFill>
              </a:rPr>
              <a:t>50</a:t>
            </a:r>
            <a:r>
              <a:rPr lang="ko-KR" altLang="en-US" dirty="0">
                <a:solidFill>
                  <a:srgbClr val="208235"/>
                </a:solidFill>
              </a:rPr>
              <a:t>개의 사각형을 놓습니다</a:t>
            </a:r>
            <a:r>
              <a:rPr lang="en-US" altLang="ko-KR" dirty="0">
                <a:solidFill>
                  <a:srgbClr val="208235"/>
                </a:solidFill>
              </a:rPr>
              <a:t>. </a:t>
            </a:r>
          </a:p>
        </p:txBody>
      </p:sp>
      <p:pic>
        <p:nvPicPr>
          <p:cNvPr id="27" name="그림 26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140923" y="6309320"/>
            <a:ext cx="420589" cy="420589"/>
          </a:xfrm>
          <a:prstGeom prst="rect">
            <a:avLst/>
          </a:prstGeom>
        </p:spPr>
      </p:pic>
      <p:pic>
        <p:nvPicPr>
          <p:cNvPr id="29" name="그림 28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2851" y="6309320"/>
            <a:ext cx="420589" cy="420589"/>
          </a:xfrm>
          <a:prstGeom prst="rect">
            <a:avLst/>
          </a:prstGeom>
        </p:spPr>
      </p:pic>
      <p:sp>
        <p:nvSpPr>
          <p:cNvPr id="35" name="내용 개체 틀 5"/>
          <p:cNvSpPr txBox="1">
            <a:spLocks/>
          </p:cNvSpPr>
          <p:nvPr/>
        </p:nvSpPr>
        <p:spPr>
          <a:xfrm>
            <a:off x="694689" y="412069"/>
            <a:ext cx="4254846" cy="446276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ko-KR" altLang="en-US" sz="2300" dirty="0">
                <a:solidFill>
                  <a:srgbClr val="695A35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대응 관계를 나타낸 식 비교하기</a:t>
            </a:r>
          </a:p>
        </p:txBody>
      </p:sp>
      <p:sp>
        <p:nvSpPr>
          <p:cNvPr id="51" name="모서리가 둥근 직사각형 50"/>
          <p:cNvSpPr/>
          <p:nvPr/>
        </p:nvSpPr>
        <p:spPr bwMode="auto">
          <a:xfrm>
            <a:off x="871885" y="3460187"/>
            <a:ext cx="8149877" cy="41866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2" name="내용 개체 틀 2"/>
          <p:cNvSpPr txBox="1">
            <a:spLocks/>
          </p:cNvSpPr>
          <p:nvPr/>
        </p:nvSpPr>
        <p:spPr>
          <a:xfrm>
            <a:off x="910314" y="3482771"/>
            <a:ext cx="8104140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-1800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b="1" kern="1200">
                <a:solidFill>
                  <a:srgbClr val="228A38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>
                <a:solidFill>
                  <a:srgbClr val="208235"/>
                </a:solidFill>
              </a:rPr>
              <a:t>13</a:t>
            </a:r>
            <a:r>
              <a:rPr lang="ko-KR" altLang="en-US" dirty="0">
                <a:solidFill>
                  <a:srgbClr val="208235"/>
                </a:solidFill>
              </a:rPr>
              <a:t>개</a:t>
            </a:r>
            <a:endParaRPr lang="en-US" altLang="ko-KR" dirty="0">
              <a:solidFill>
                <a:srgbClr val="208235"/>
              </a:solidFill>
            </a:endParaRPr>
          </a:p>
        </p:txBody>
      </p:sp>
      <p:grpSp>
        <p:nvGrpSpPr>
          <p:cNvPr id="53" name="그룹 52"/>
          <p:cNvGrpSpPr/>
          <p:nvPr/>
        </p:nvGrpSpPr>
        <p:grpSpPr>
          <a:xfrm>
            <a:off x="961827" y="3004035"/>
            <a:ext cx="8088511" cy="369332"/>
            <a:chOff x="829684" y="5546885"/>
            <a:chExt cx="8088511" cy="369332"/>
          </a:xfrm>
        </p:grpSpPr>
        <p:sp>
          <p:nvSpPr>
            <p:cNvPr id="54" name="내용 개체 틀 3"/>
            <p:cNvSpPr txBox="1">
              <a:spLocks/>
            </p:cNvSpPr>
            <p:nvPr/>
          </p:nvSpPr>
          <p:spPr>
            <a:xfrm>
              <a:off x="953961" y="5546885"/>
              <a:ext cx="7964234" cy="369332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l" defTabSz="914400" rtl="0" eaLnBrk="1" latinLnBrk="1" hangingPunct="1">
                <a:spcBef>
                  <a:spcPct val="20000"/>
                </a:spcBef>
                <a:buFont typeface="Arial" pitchFamily="34" charset="0"/>
                <a:buNone/>
                <a:defRPr sz="18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ko-KR" altLang="en-US" dirty="0"/>
                <a:t>열째에는 사각형 조각이 몇 </a:t>
              </a:r>
              <a:r>
                <a:rPr lang="ko-KR" altLang="en-US" dirty="0" smtClean="0"/>
                <a:t>개가 </a:t>
              </a:r>
              <a:r>
                <a:rPr lang="ko-KR" altLang="en-US" dirty="0"/>
                <a:t>필요한가요</a:t>
              </a:r>
              <a:r>
                <a:rPr lang="en-US" altLang="ko-KR" dirty="0"/>
                <a:t>?</a:t>
              </a:r>
              <a:endParaRPr lang="ko-KR" altLang="en-US" dirty="0"/>
            </a:p>
          </p:txBody>
        </p:sp>
        <p:sp>
          <p:nvSpPr>
            <p:cNvPr id="55" name="모서리가 둥근 직사각형 54"/>
            <p:cNvSpPr/>
            <p:nvPr/>
          </p:nvSpPr>
          <p:spPr>
            <a:xfrm>
              <a:off x="829684" y="5678994"/>
              <a:ext cx="117815" cy="117815"/>
            </a:xfrm>
            <a:prstGeom prst="roundRect">
              <a:avLst>
                <a:gd name="adj" fmla="val 26589"/>
              </a:avLst>
            </a:prstGeom>
            <a:solidFill>
              <a:srgbClr val="F5A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9" name="그룹 58"/>
          <p:cNvGrpSpPr/>
          <p:nvPr/>
        </p:nvGrpSpPr>
        <p:grpSpPr>
          <a:xfrm>
            <a:off x="961827" y="4061946"/>
            <a:ext cx="8088511" cy="646331"/>
            <a:chOff x="829684" y="5546885"/>
            <a:chExt cx="8088511" cy="646331"/>
          </a:xfrm>
        </p:grpSpPr>
        <p:sp>
          <p:nvSpPr>
            <p:cNvPr id="60" name="내용 개체 틀 3"/>
            <p:cNvSpPr txBox="1">
              <a:spLocks/>
            </p:cNvSpPr>
            <p:nvPr/>
          </p:nvSpPr>
          <p:spPr>
            <a:xfrm>
              <a:off x="953961" y="5546885"/>
              <a:ext cx="7964234" cy="646331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l" defTabSz="914400" rtl="0" eaLnBrk="1" latinLnBrk="1" hangingPunct="1">
                <a:spcBef>
                  <a:spcPct val="20000"/>
                </a:spcBef>
                <a:buFont typeface="Arial" pitchFamily="34" charset="0"/>
                <a:buNone/>
                <a:defRPr sz="18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ko-KR" altLang="en-US" dirty="0"/>
                <a:t>쉰째에는 사각형 조각이 몇 </a:t>
              </a:r>
              <a:r>
                <a:rPr lang="ko-KR" altLang="en-US" dirty="0" smtClean="0"/>
                <a:t>개가 </a:t>
              </a:r>
              <a:r>
                <a:rPr lang="ko-KR" altLang="en-US" dirty="0"/>
                <a:t>필요한가요</a:t>
              </a:r>
              <a:r>
                <a:rPr lang="en-US" altLang="ko-KR" dirty="0"/>
                <a:t>? </a:t>
              </a:r>
              <a:r>
                <a:rPr lang="ko-KR" altLang="en-US" dirty="0"/>
                <a:t>그림을 그리지 않고 어떻게 알 수 있는지 말</a:t>
              </a:r>
              <a:r>
                <a:rPr lang="ko-KR" altLang="en-US" dirty="0" smtClean="0"/>
                <a:t>해 </a:t>
              </a:r>
              <a:r>
                <a:rPr lang="ko-KR" altLang="en-US" dirty="0"/>
                <a:t>보세요</a:t>
              </a:r>
              <a:r>
                <a:rPr lang="en-US" altLang="ko-KR" dirty="0"/>
                <a:t>.</a:t>
              </a:r>
              <a:endParaRPr lang="ko-KR" altLang="en-US" dirty="0"/>
            </a:p>
          </p:txBody>
        </p:sp>
        <p:sp>
          <p:nvSpPr>
            <p:cNvPr id="61" name="모서리가 둥근 직사각형 60"/>
            <p:cNvSpPr/>
            <p:nvPr/>
          </p:nvSpPr>
          <p:spPr>
            <a:xfrm>
              <a:off x="829684" y="5678994"/>
              <a:ext cx="117815" cy="117815"/>
            </a:xfrm>
            <a:prstGeom prst="roundRect">
              <a:avLst>
                <a:gd name="adj" fmla="val 26589"/>
              </a:avLst>
            </a:prstGeom>
            <a:solidFill>
              <a:srgbClr val="F5A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56" name="그림 5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58705" y="3460764"/>
            <a:ext cx="376237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" name="그림 6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58705" y="4925814"/>
            <a:ext cx="376237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그림 21"/>
          <p:cNvPicPr preferRelativeResize="0"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356"/>
          <a:stretch/>
        </p:blipFill>
        <p:spPr>
          <a:xfrm>
            <a:off x="8092800" y="7200"/>
            <a:ext cx="1813200" cy="923407"/>
          </a:xfrm>
          <a:prstGeom prst="rect">
            <a:avLst/>
          </a:prstGeom>
        </p:spPr>
      </p:pic>
      <p:pic>
        <p:nvPicPr>
          <p:cNvPr id="19" name="그림 18"/>
          <p:cNvPicPr preferRelativeResize="0"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36" t="2468" r="22380" b="74322"/>
          <a:stretch/>
        </p:blipFill>
        <p:spPr>
          <a:xfrm>
            <a:off x="3037862" y="1276799"/>
            <a:ext cx="3571345" cy="1654894"/>
          </a:xfrm>
          <a:prstGeom prst="rect">
            <a:avLst/>
          </a:prstGeom>
        </p:spPr>
      </p:pic>
      <p:sp>
        <p:nvSpPr>
          <p:cNvPr id="20" name="직사각형 19">
            <a:hlinkClick r:id="rId7" action="ppaction://hlinksldjump"/>
          </p:cNvPr>
          <p:cNvSpPr/>
          <p:nvPr/>
        </p:nvSpPr>
        <p:spPr>
          <a:xfrm>
            <a:off x="8264554" y="476898"/>
            <a:ext cx="275204" cy="28803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1" name="직사각형 20">
            <a:hlinkClick r:id="rId8" action="ppaction://hlinksldjump"/>
          </p:cNvPr>
          <p:cNvSpPr/>
          <p:nvPr/>
        </p:nvSpPr>
        <p:spPr>
          <a:xfrm>
            <a:off x="8645397" y="476898"/>
            <a:ext cx="275204" cy="28803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3" name="직사각형 22">
            <a:hlinkClick r:id="rId9" action="ppaction://hlinksldjump"/>
          </p:cNvPr>
          <p:cNvSpPr/>
          <p:nvPr/>
        </p:nvSpPr>
        <p:spPr>
          <a:xfrm>
            <a:off x="9023475" y="476898"/>
            <a:ext cx="275204" cy="28803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4" name="직사각형 23">
            <a:hlinkClick r:id="rId10" action="ppaction://hlinksldjump"/>
          </p:cNvPr>
          <p:cNvSpPr/>
          <p:nvPr/>
        </p:nvSpPr>
        <p:spPr>
          <a:xfrm>
            <a:off x="9406835" y="476898"/>
            <a:ext cx="275204" cy="28803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7505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69" grpId="0"/>
      <p:bldP spid="51" grpId="0" animBg="1"/>
      <p:bldP spid="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968063" y="3811007"/>
            <a:ext cx="7994443" cy="1587808"/>
            <a:chOff x="968063" y="3955970"/>
            <a:chExt cx="7994443" cy="1587808"/>
          </a:xfrm>
        </p:grpSpPr>
        <p:pic>
          <p:nvPicPr>
            <p:cNvPr id="3" name="그림 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700" t="22114" r="12187" b="69235"/>
            <a:stretch/>
          </p:blipFill>
          <p:spPr>
            <a:xfrm>
              <a:off x="968063" y="3955970"/>
              <a:ext cx="7994443" cy="1265873"/>
            </a:xfrm>
            <a:prstGeom prst="rect">
              <a:avLst/>
            </a:prstGeom>
          </p:spPr>
        </p:pic>
        <p:pic>
          <p:nvPicPr>
            <p:cNvPr id="24" name="그림 2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700" t="31812" r="12187" b="63902"/>
            <a:stretch/>
          </p:blipFill>
          <p:spPr>
            <a:xfrm>
              <a:off x="968063" y="4916562"/>
              <a:ext cx="7994443" cy="627216"/>
            </a:xfrm>
            <a:prstGeom prst="rect">
              <a:avLst/>
            </a:prstGeom>
          </p:spPr>
        </p:pic>
      </p:grpSp>
      <p:pic>
        <p:nvPicPr>
          <p:cNvPr id="27" name="그림 26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140923" y="6309320"/>
            <a:ext cx="420589" cy="420589"/>
          </a:xfrm>
          <a:prstGeom prst="rect">
            <a:avLst/>
          </a:prstGeom>
        </p:spPr>
      </p:pic>
      <p:pic>
        <p:nvPicPr>
          <p:cNvPr id="29" name="그림 28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2851" y="6309320"/>
            <a:ext cx="420589" cy="420589"/>
          </a:xfrm>
          <a:prstGeom prst="rect">
            <a:avLst/>
          </a:prstGeom>
        </p:spPr>
      </p:pic>
      <p:sp>
        <p:nvSpPr>
          <p:cNvPr id="36" name="내용 개체 틀 5"/>
          <p:cNvSpPr txBox="1">
            <a:spLocks/>
          </p:cNvSpPr>
          <p:nvPr/>
        </p:nvSpPr>
        <p:spPr>
          <a:xfrm>
            <a:off x="694689" y="412069"/>
            <a:ext cx="4254846" cy="446276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ko-KR" altLang="en-US" sz="2300" dirty="0">
                <a:solidFill>
                  <a:srgbClr val="695A35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대응 관계를 나타낸 식 비교하기</a:t>
            </a:r>
          </a:p>
        </p:txBody>
      </p:sp>
      <p:grpSp>
        <p:nvGrpSpPr>
          <p:cNvPr id="44" name="그룹 43"/>
          <p:cNvGrpSpPr/>
          <p:nvPr/>
        </p:nvGrpSpPr>
        <p:grpSpPr>
          <a:xfrm>
            <a:off x="961827" y="2926595"/>
            <a:ext cx="8088511" cy="369332"/>
            <a:chOff x="829684" y="5546885"/>
            <a:chExt cx="8088511" cy="369332"/>
          </a:xfrm>
        </p:grpSpPr>
        <p:sp>
          <p:nvSpPr>
            <p:cNvPr id="45" name="내용 개체 틀 3"/>
            <p:cNvSpPr txBox="1">
              <a:spLocks/>
            </p:cNvSpPr>
            <p:nvPr/>
          </p:nvSpPr>
          <p:spPr>
            <a:xfrm>
              <a:off x="953961" y="5546885"/>
              <a:ext cx="7964234" cy="369332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l" defTabSz="914400" rtl="0" eaLnBrk="1" latinLnBrk="1" hangingPunct="1">
                <a:spcBef>
                  <a:spcPct val="20000"/>
                </a:spcBef>
                <a:buFont typeface="Arial" pitchFamily="34" charset="0"/>
                <a:buNone/>
                <a:defRPr sz="18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ko-KR" altLang="en-US" dirty="0"/>
                <a:t>배열 순서와 사각형 </a:t>
              </a:r>
              <a:r>
                <a:rPr lang="ko-KR" altLang="en-US" dirty="0" smtClean="0"/>
                <a:t>조각의 </a:t>
              </a:r>
              <a:r>
                <a:rPr lang="ko-KR" altLang="en-US" dirty="0"/>
                <a:t>수 사이의 대응 관계를 식으로 나타내어 보세요</a:t>
              </a:r>
              <a:r>
                <a:rPr lang="en-US" altLang="ko-KR" dirty="0"/>
                <a:t>.</a:t>
              </a:r>
              <a:endParaRPr lang="ko-KR" altLang="en-US" dirty="0"/>
            </a:p>
          </p:txBody>
        </p:sp>
        <p:sp>
          <p:nvSpPr>
            <p:cNvPr id="48" name="모서리가 둥근 직사각형 47"/>
            <p:cNvSpPr/>
            <p:nvPr/>
          </p:nvSpPr>
          <p:spPr>
            <a:xfrm>
              <a:off x="829684" y="5678994"/>
              <a:ext cx="117815" cy="117815"/>
            </a:xfrm>
            <a:prstGeom prst="roundRect">
              <a:avLst>
                <a:gd name="adj" fmla="val 26589"/>
              </a:avLst>
            </a:prstGeom>
            <a:solidFill>
              <a:srgbClr val="F5A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9" name="그룹 48"/>
          <p:cNvGrpSpPr/>
          <p:nvPr/>
        </p:nvGrpSpPr>
        <p:grpSpPr>
          <a:xfrm>
            <a:off x="961827" y="3398607"/>
            <a:ext cx="8088511" cy="369332"/>
            <a:chOff x="829684" y="5546885"/>
            <a:chExt cx="8088511" cy="369332"/>
          </a:xfrm>
        </p:grpSpPr>
        <p:sp>
          <p:nvSpPr>
            <p:cNvPr id="50" name="내용 개체 틀 3"/>
            <p:cNvSpPr txBox="1">
              <a:spLocks/>
            </p:cNvSpPr>
            <p:nvPr/>
          </p:nvSpPr>
          <p:spPr>
            <a:xfrm>
              <a:off x="953961" y="5546885"/>
              <a:ext cx="7964234" cy="369332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l" defTabSz="914400" rtl="0" eaLnBrk="1" latinLnBrk="1" hangingPunct="1">
                <a:spcBef>
                  <a:spcPct val="20000"/>
                </a:spcBef>
                <a:buFont typeface="Arial" pitchFamily="34" charset="0"/>
                <a:buNone/>
                <a:defRPr sz="18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ko-KR" altLang="en-US" spc="-50"/>
                <a:t>나와 </a:t>
              </a:r>
              <a:r>
                <a:rPr lang="ko-KR" altLang="en-US" spc="-50" smtClean="0"/>
                <a:t>다르</a:t>
              </a:r>
              <a:r>
                <a:rPr lang="ko-KR" altLang="en-US" spc="-50"/>
                <a:t>게</a:t>
              </a:r>
              <a:r>
                <a:rPr lang="ko-KR" altLang="en-US" spc="-50" smtClean="0"/>
                <a:t> 식을 </a:t>
              </a:r>
              <a:r>
                <a:rPr lang="ko-KR" altLang="en-US" spc="-50" dirty="0" smtClean="0"/>
                <a:t>나타낸 친구를 </a:t>
              </a:r>
              <a:r>
                <a:rPr lang="ko-KR" altLang="en-US" spc="-50" dirty="0"/>
                <a:t>찾아 서로의 식을 </a:t>
              </a:r>
              <a:r>
                <a:rPr lang="ko-KR" altLang="en-US" spc="-50" dirty="0" smtClean="0"/>
                <a:t>비교해 </a:t>
              </a:r>
              <a:r>
                <a:rPr lang="ko-KR" altLang="en-US" spc="-50" dirty="0"/>
                <a:t>보세요</a:t>
              </a:r>
              <a:r>
                <a:rPr lang="en-US" altLang="ko-KR" spc="-50" dirty="0"/>
                <a:t>.</a:t>
              </a:r>
            </a:p>
          </p:txBody>
        </p:sp>
        <p:sp>
          <p:nvSpPr>
            <p:cNvPr id="51" name="모서리가 둥근 직사각형 50"/>
            <p:cNvSpPr/>
            <p:nvPr/>
          </p:nvSpPr>
          <p:spPr>
            <a:xfrm>
              <a:off x="829684" y="5678994"/>
              <a:ext cx="117815" cy="117815"/>
            </a:xfrm>
            <a:prstGeom prst="roundRect">
              <a:avLst>
                <a:gd name="adj" fmla="val 26589"/>
              </a:avLst>
            </a:prstGeom>
            <a:solidFill>
              <a:srgbClr val="F5A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52" name="그림 51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64774" y="2926595"/>
            <a:ext cx="376237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그림 52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4462" y="3398607"/>
            <a:ext cx="376237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" name="내용 개체 틀 2"/>
          <p:cNvSpPr txBox="1">
            <a:spLocks/>
          </p:cNvSpPr>
          <p:nvPr/>
        </p:nvSpPr>
        <p:spPr>
          <a:xfrm>
            <a:off x="1096972" y="4385164"/>
            <a:ext cx="3837437" cy="93739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marL="0" indent="-1800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b="1" kern="1200">
                <a:solidFill>
                  <a:srgbClr val="228A38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>
              <a:buNone/>
            </a:pPr>
            <a:r>
              <a:rPr lang="ko-KR" altLang="en-US" dirty="0" smtClean="0">
                <a:solidFill>
                  <a:srgbClr val="208235"/>
                </a:solidFill>
              </a:rPr>
              <a:t>사각형 조각의 수를 □</a:t>
            </a:r>
            <a:r>
              <a:rPr lang="en-US" altLang="ko-KR" dirty="0" smtClean="0">
                <a:solidFill>
                  <a:srgbClr val="208235"/>
                </a:solidFill>
              </a:rPr>
              <a:t>, </a:t>
            </a:r>
            <a:r>
              <a:rPr lang="ko-KR" altLang="en-US" dirty="0" smtClean="0">
                <a:solidFill>
                  <a:srgbClr val="208235"/>
                </a:solidFill>
              </a:rPr>
              <a:t>배열 순서를 △라고 하면 □</a:t>
            </a:r>
            <a:r>
              <a:rPr lang="en-US" altLang="ko-KR" dirty="0" smtClean="0">
                <a:solidFill>
                  <a:srgbClr val="208235"/>
                </a:solidFill>
              </a:rPr>
              <a:t>=</a:t>
            </a:r>
            <a:r>
              <a:rPr lang="ko-KR" altLang="en-US" dirty="0" smtClean="0">
                <a:solidFill>
                  <a:srgbClr val="208235"/>
                </a:solidFill>
              </a:rPr>
              <a:t>△</a:t>
            </a:r>
            <a:r>
              <a:rPr lang="en-US" altLang="ko-KR" dirty="0" smtClean="0">
                <a:solidFill>
                  <a:srgbClr val="208235"/>
                </a:solidFill>
              </a:rPr>
              <a:t>+3</a:t>
            </a:r>
            <a:r>
              <a:rPr lang="ko-KR" altLang="en-US" dirty="0" smtClean="0">
                <a:solidFill>
                  <a:srgbClr val="208235"/>
                </a:solidFill>
              </a:rPr>
              <a:t>입니다</a:t>
            </a:r>
            <a:r>
              <a:rPr lang="en-US" altLang="ko-KR" dirty="0" smtClean="0">
                <a:solidFill>
                  <a:srgbClr val="208235"/>
                </a:solidFill>
              </a:rPr>
              <a:t>.</a:t>
            </a:r>
            <a:r>
              <a:rPr lang="ko-KR" altLang="en-US" dirty="0" smtClean="0">
                <a:solidFill>
                  <a:srgbClr val="208235"/>
                </a:solidFill>
              </a:rPr>
              <a:t> </a:t>
            </a:r>
            <a:endParaRPr lang="en-US" altLang="ko-KR" dirty="0">
              <a:solidFill>
                <a:srgbClr val="208235"/>
              </a:solidFill>
            </a:endParaRPr>
          </a:p>
        </p:txBody>
      </p:sp>
      <p:sp>
        <p:nvSpPr>
          <p:cNvPr id="42" name="내용 개체 틀 2"/>
          <p:cNvSpPr txBox="1">
            <a:spLocks/>
          </p:cNvSpPr>
          <p:nvPr/>
        </p:nvSpPr>
        <p:spPr>
          <a:xfrm>
            <a:off x="4949535" y="4485523"/>
            <a:ext cx="3863061" cy="7060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marL="0" indent="-1800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b="1" kern="1200">
                <a:solidFill>
                  <a:srgbClr val="228A38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>
              <a:buNone/>
            </a:pPr>
            <a:r>
              <a:rPr lang="en-US" altLang="ko-KR" dirty="0" smtClean="0">
                <a:solidFill>
                  <a:srgbClr val="208235"/>
                </a:solidFill>
              </a:rPr>
              <a:t>(</a:t>
            </a:r>
            <a:r>
              <a:rPr lang="ko-KR" altLang="en-US" dirty="0" smtClean="0">
                <a:solidFill>
                  <a:srgbClr val="208235"/>
                </a:solidFill>
              </a:rPr>
              <a:t>사각형 </a:t>
            </a:r>
            <a:r>
              <a:rPr lang="ko-KR" altLang="en-US" dirty="0">
                <a:solidFill>
                  <a:srgbClr val="208235"/>
                </a:solidFill>
              </a:rPr>
              <a:t>조각의 </a:t>
            </a:r>
            <a:r>
              <a:rPr lang="ko-KR" altLang="en-US" dirty="0" smtClean="0">
                <a:solidFill>
                  <a:srgbClr val="208235"/>
                </a:solidFill>
              </a:rPr>
              <a:t>수</a:t>
            </a:r>
            <a:r>
              <a:rPr lang="en-US" altLang="ko-KR" dirty="0" smtClean="0">
                <a:solidFill>
                  <a:srgbClr val="208235"/>
                </a:solidFill>
              </a:rPr>
              <a:t>)=(</a:t>
            </a:r>
            <a:r>
              <a:rPr lang="ko-KR" altLang="en-US" dirty="0">
                <a:solidFill>
                  <a:srgbClr val="208235"/>
                </a:solidFill>
              </a:rPr>
              <a:t>배열 순서</a:t>
            </a:r>
            <a:r>
              <a:rPr lang="en-US" altLang="ko-KR" dirty="0">
                <a:solidFill>
                  <a:srgbClr val="208235"/>
                </a:solidFill>
              </a:rPr>
              <a:t>)+</a:t>
            </a:r>
            <a:r>
              <a:rPr lang="en-US" altLang="ko-KR" dirty="0" smtClean="0">
                <a:solidFill>
                  <a:srgbClr val="208235"/>
                </a:solidFill>
              </a:rPr>
              <a:t>1+2</a:t>
            </a:r>
            <a:endParaRPr lang="en-US" altLang="ko-KR" dirty="0">
              <a:solidFill>
                <a:srgbClr val="208235"/>
              </a:solidFill>
            </a:endParaRPr>
          </a:p>
        </p:txBody>
      </p:sp>
      <p:pic>
        <p:nvPicPr>
          <p:cNvPr id="21" name="그림 20"/>
          <p:cNvPicPr preferRelativeResize="0"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356"/>
          <a:stretch/>
        </p:blipFill>
        <p:spPr>
          <a:xfrm>
            <a:off x="8092800" y="7200"/>
            <a:ext cx="1813200" cy="923407"/>
          </a:xfrm>
          <a:prstGeom prst="rect">
            <a:avLst/>
          </a:prstGeom>
        </p:spPr>
      </p:pic>
      <p:pic>
        <p:nvPicPr>
          <p:cNvPr id="18" name="그림 17"/>
          <p:cNvPicPr preferRelativeResize="0"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36" t="2468" r="22380" b="74322"/>
          <a:stretch/>
        </p:blipFill>
        <p:spPr>
          <a:xfrm>
            <a:off x="3037862" y="1276799"/>
            <a:ext cx="3571345" cy="1654894"/>
          </a:xfrm>
          <a:prstGeom prst="rect">
            <a:avLst/>
          </a:prstGeom>
        </p:spPr>
      </p:pic>
      <p:sp>
        <p:nvSpPr>
          <p:cNvPr id="19" name="직사각형 18">
            <a:hlinkClick r:id="rId8" action="ppaction://hlinksldjump"/>
          </p:cNvPr>
          <p:cNvSpPr/>
          <p:nvPr/>
        </p:nvSpPr>
        <p:spPr>
          <a:xfrm>
            <a:off x="8264554" y="476898"/>
            <a:ext cx="275204" cy="28803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0" name="직사각형 19">
            <a:hlinkClick r:id="rId9" action="ppaction://hlinksldjump"/>
          </p:cNvPr>
          <p:cNvSpPr/>
          <p:nvPr/>
        </p:nvSpPr>
        <p:spPr>
          <a:xfrm>
            <a:off x="8645397" y="476898"/>
            <a:ext cx="275204" cy="28803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2" name="직사각형 21">
            <a:hlinkClick r:id="rId10" action="ppaction://hlinksldjump"/>
          </p:cNvPr>
          <p:cNvSpPr/>
          <p:nvPr/>
        </p:nvSpPr>
        <p:spPr>
          <a:xfrm>
            <a:off x="9023475" y="476898"/>
            <a:ext cx="275204" cy="28803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3" name="직사각형 22">
            <a:hlinkClick r:id="rId11" action="ppaction://hlinksldjump"/>
          </p:cNvPr>
          <p:cNvSpPr/>
          <p:nvPr/>
        </p:nvSpPr>
        <p:spPr>
          <a:xfrm>
            <a:off x="9406835" y="476898"/>
            <a:ext cx="275204" cy="28803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25" name="그룹 24"/>
          <p:cNvGrpSpPr/>
          <p:nvPr/>
        </p:nvGrpSpPr>
        <p:grpSpPr>
          <a:xfrm>
            <a:off x="961827" y="5421658"/>
            <a:ext cx="8088511" cy="369332"/>
            <a:chOff x="829684" y="5546885"/>
            <a:chExt cx="8088511" cy="369332"/>
          </a:xfrm>
        </p:grpSpPr>
        <p:sp>
          <p:nvSpPr>
            <p:cNvPr id="26" name="내용 개체 틀 3"/>
            <p:cNvSpPr txBox="1">
              <a:spLocks/>
            </p:cNvSpPr>
            <p:nvPr/>
          </p:nvSpPr>
          <p:spPr>
            <a:xfrm>
              <a:off x="953961" y="5546885"/>
              <a:ext cx="7964234" cy="369332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l" defTabSz="914400" rtl="0" eaLnBrk="1" latinLnBrk="1" hangingPunct="1">
                <a:spcBef>
                  <a:spcPct val="20000"/>
                </a:spcBef>
                <a:buFont typeface="Arial" pitchFamily="34" charset="0"/>
                <a:buNone/>
                <a:defRPr sz="18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ko-KR" altLang="en-US" spc="-50" dirty="0" smtClean="0"/>
                <a:t>나와 친구가 나타낸 식이 다르다면 그 </a:t>
              </a:r>
              <a:r>
                <a:rPr lang="ko-KR" altLang="en-US" spc="-50" dirty="0"/>
                <a:t>이유를 </a:t>
              </a:r>
              <a:r>
                <a:rPr lang="ko-KR" altLang="en-US" spc="-50" dirty="0" smtClean="0"/>
                <a:t>이야</a:t>
              </a:r>
              <a:r>
                <a:rPr lang="ko-KR" altLang="en-US" spc="-50" dirty="0"/>
                <a:t>기</a:t>
              </a:r>
              <a:r>
                <a:rPr lang="ko-KR" altLang="en-US" spc="-50" dirty="0" smtClean="0"/>
                <a:t>해 </a:t>
              </a:r>
              <a:r>
                <a:rPr lang="ko-KR" altLang="en-US" spc="-50" dirty="0"/>
                <a:t>보세요</a:t>
              </a:r>
              <a:r>
                <a:rPr lang="en-US" altLang="ko-KR" spc="-50" dirty="0"/>
                <a:t>.</a:t>
              </a:r>
            </a:p>
          </p:txBody>
        </p:sp>
        <p:sp>
          <p:nvSpPr>
            <p:cNvPr id="28" name="모서리가 둥근 직사각형 27"/>
            <p:cNvSpPr/>
            <p:nvPr/>
          </p:nvSpPr>
          <p:spPr>
            <a:xfrm>
              <a:off x="829684" y="5678994"/>
              <a:ext cx="117815" cy="117815"/>
            </a:xfrm>
            <a:prstGeom prst="roundRect">
              <a:avLst>
                <a:gd name="adj" fmla="val 26589"/>
              </a:avLst>
            </a:prstGeom>
            <a:solidFill>
              <a:srgbClr val="F5A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47626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그림 26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140923" y="6309320"/>
            <a:ext cx="420589" cy="420589"/>
          </a:xfrm>
          <a:prstGeom prst="rect">
            <a:avLst/>
          </a:prstGeom>
        </p:spPr>
      </p:pic>
      <p:pic>
        <p:nvPicPr>
          <p:cNvPr id="29" name="그림 28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2851" y="6309320"/>
            <a:ext cx="420589" cy="420589"/>
          </a:xfrm>
          <a:prstGeom prst="rect">
            <a:avLst/>
          </a:prstGeom>
        </p:spPr>
      </p:pic>
      <p:sp>
        <p:nvSpPr>
          <p:cNvPr id="35" name="내용 개체 틀 5"/>
          <p:cNvSpPr txBox="1">
            <a:spLocks/>
          </p:cNvSpPr>
          <p:nvPr/>
        </p:nvSpPr>
        <p:spPr>
          <a:xfrm>
            <a:off x="694689" y="412069"/>
            <a:ext cx="4254846" cy="446276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ko-KR" altLang="en-US" sz="2300" dirty="0">
                <a:solidFill>
                  <a:srgbClr val="695A35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다양한 대응 관계 만들기</a:t>
            </a:r>
          </a:p>
        </p:txBody>
      </p:sp>
      <p:grpSp>
        <p:nvGrpSpPr>
          <p:cNvPr id="38" name="그룹 37"/>
          <p:cNvGrpSpPr/>
          <p:nvPr/>
        </p:nvGrpSpPr>
        <p:grpSpPr>
          <a:xfrm>
            <a:off x="969350" y="4335556"/>
            <a:ext cx="8073225" cy="646331"/>
            <a:chOff x="829684" y="5546885"/>
            <a:chExt cx="8073225" cy="646331"/>
          </a:xfrm>
        </p:grpSpPr>
        <p:sp>
          <p:nvSpPr>
            <p:cNvPr id="42" name="내용 개체 틀 3"/>
            <p:cNvSpPr txBox="1">
              <a:spLocks/>
            </p:cNvSpPr>
            <p:nvPr/>
          </p:nvSpPr>
          <p:spPr>
            <a:xfrm>
              <a:off x="953960" y="5546885"/>
              <a:ext cx="7948949" cy="646331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l" defTabSz="914400" rtl="0" eaLnBrk="1" latinLnBrk="1" hangingPunct="1">
                <a:spcBef>
                  <a:spcPct val="20000"/>
                </a:spcBef>
                <a:buFont typeface="Arial" pitchFamily="34" charset="0"/>
                <a:buNone/>
                <a:defRPr sz="18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ko-KR" altLang="en-US" spc="-50" dirty="0" smtClean="0"/>
                <a:t>자신이 만든 </a:t>
              </a:r>
              <a:r>
                <a:rPr lang="ko-KR" altLang="en-US" spc="-50" dirty="0"/>
                <a:t>대응 관계를 나타내기에 적절한 </a:t>
              </a:r>
              <a:r>
                <a:rPr lang="ko-KR" altLang="en-US" spc="-50" dirty="0" smtClean="0"/>
                <a:t>모양 또는 배열은 무엇인지 생각해 </a:t>
              </a:r>
              <a:r>
                <a:rPr lang="ko-KR" altLang="en-US" spc="-50" dirty="0"/>
                <a:t>보고</a:t>
              </a:r>
              <a:r>
                <a:rPr lang="en-US" altLang="ko-KR" spc="-50" dirty="0"/>
                <a:t>, </a:t>
              </a:r>
              <a:r>
                <a:rPr lang="ko-KR" altLang="en-US" spc="-50" dirty="0"/>
                <a:t>대응 관계를 </a:t>
              </a:r>
              <a:r>
                <a:rPr lang="ko-KR" altLang="en-US" spc="-50" dirty="0" smtClean="0"/>
                <a:t>만든 후 </a:t>
              </a:r>
              <a:r>
                <a:rPr lang="ko-KR" altLang="en-US" spc="-50" dirty="0"/>
                <a:t>짝에게 보여 주세요</a:t>
              </a:r>
              <a:r>
                <a:rPr lang="en-US" altLang="ko-KR" spc="-50" dirty="0"/>
                <a:t>.</a:t>
              </a:r>
              <a:endParaRPr lang="ko-KR" altLang="en-US" spc="-50" dirty="0"/>
            </a:p>
          </p:txBody>
        </p:sp>
        <p:sp>
          <p:nvSpPr>
            <p:cNvPr id="43" name="모서리가 둥근 직사각형 42"/>
            <p:cNvSpPr/>
            <p:nvPr/>
          </p:nvSpPr>
          <p:spPr>
            <a:xfrm>
              <a:off x="829684" y="5678994"/>
              <a:ext cx="117815" cy="117815"/>
            </a:xfrm>
            <a:prstGeom prst="roundRect">
              <a:avLst>
                <a:gd name="adj" fmla="val 26589"/>
              </a:avLst>
            </a:prstGeom>
            <a:solidFill>
              <a:srgbClr val="F5A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7" name="그룹 46"/>
          <p:cNvGrpSpPr/>
          <p:nvPr/>
        </p:nvGrpSpPr>
        <p:grpSpPr>
          <a:xfrm>
            <a:off x="969350" y="5045973"/>
            <a:ext cx="8073225" cy="369332"/>
            <a:chOff x="829684" y="5546885"/>
            <a:chExt cx="8073225" cy="369332"/>
          </a:xfrm>
        </p:grpSpPr>
        <p:sp>
          <p:nvSpPr>
            <p:cNvPr id="48" name="내용 개체 틀 3"/>
            <p:cNvSpPr txBox="1">
              <a:spLocks/>
            </p:cNvSpPr>
            <p:nvPr/>
          </p:nvSpPr>
          <p:spPr>
            <a:xfrm>
              <a:off x="953960" y="5546885"/>
              <a:ext cx="7948949" cy="369332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l" defTabSz="914400" rtl="0" eaLnBrk="1" latinLnBrk="1" hangingPunct="1">
                <a:spcBef>
                  <a:spcPct val="20000"/>
                </a:spcBef>
                <a:buFont typeface="Arial" pitchFamily="34" charset="0"/>
                <a:buNone/>
                <a:defRPr sz="18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ko-KR" altLang="en-US" spc="-50" dirty="0"/>
                <a:t>모양에서 변하는 부분과 변하지 않는 부분을 생각해 보세요</a:t>
              </a:r>
              <a:r>
                <a:rPr lang="en-US" altLang="ko-KR" spc="-50" dirty="0"/>
                <a:t>.</a:t>
              </a:r>
              <a:endParaRPr lang="ko-KR" altLang="en-US" spc="-50" dirty="0"/>
            </a:p>
          </p:txBody>
        </p:sp>
        <p:sp>
          <p:nvSpPr>
            <p:cNvPr id="49" name="모서리가 둥근 직사각형 48"/>
            <p:cNvSpPr/>
            <p:nvPr/>
          </p:nvSpPr>
          <p:spPr>
            <a:xfrm>
              <a:off x="829684" y="5678994"/>
              <a:ext cx="117815" cy="117815"/>
            </a:xfrm>
            <a:prstGeom prst="roundRect">
              <a:avLst>
                <a:gd name="adj" fmla="val 26589"/>
              </a:avLst>
            </a:prstGeom>
            <a:solidFill>
              <a:srgbClr val="F5A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3" name="그룹 22"/>
          <p:cNvGrpSpPr/>
          <p:nvPr/>
        </p:nvGrpSpPr>
        <p:grpSpPr>
          <a:xfrm>
            <a:off x="867782" y="1327810"/>
            <a:ext cx="7712692" cy="369332"/>
            <a:chOff x="870058" y="3552984"/>
            <a:chExt cx="7712692" cy="369332"/>
          </a:xfrm>
        </p:grpSpPr>
        <p:grpSp>
          <p:nvGrpSpPr>
            <p:cNvPr id="24" name="그룹 23"/>
            <p:cNvGrpSpPr/>
            <p:nvPr/>
          </p:nvGrpSpPr>
          <p:grpSpPr>
            <a:xfrm>
              <a:off x="870058" y="3641839"/>
              <a:ext cx="217025" cy="217025"/>
              <a:chOff x="4520952" y="3717032"/>
              <a:chExt cx="217025" cy="217025"/>
            </a:xfrm>
          </p:grpSpPr>
          <p:grpSp>
            <p:nvGrpSpPr>
              <p:cNvPr id="26" name="그룹 25"/>
              <p:cNvGrpSpPr/>
              <p:nvPr/>
            </p:nvGrpSpPr>
            <p:grpSpPr>
              <a:xfrm>
                <a:off x="4520952" y="3717032"/>
                <a:ext cx="217025" cy="217025"/>
                <a:chOff x="1496616" y="995289"/>
                <a:chExt cx="216024" cy="216024"/>
              </a:xfrm>
            </p:grpSpPr>
            <p:sp>
              <p:nvSpPr>
                <p:cNvPr id="30" name="모서리가 둥근 직사각형 29"/>
                <p:cNvSpPr/>
                <p:nvPr/>
              </p:nvSpPr>
              <p:spPr>
                <a:xfrm>
                  <a:off x="1496616" y="995289"/>
                  <a:ext cx="216024" cy="216024"/>
                </a:xfrm>
                <a:prstGeom prst="roundRect">
                  <a:avLst>
                    <a:gd name="adj" fmla="val 28425"/>
                  </a:avLst>
                </a:prstGeom>
                <a:solidFill>
                  <a:srgbClr val="FFC85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1" name="모서리가 둥근 직사각형 5"/>
                <p:cNvSpPr/>
                <p:nvPr/>
              </p:nvSpPr>
              <p:spPr>
                <a:xfrm>
                  <a:off x="1496616" y="1103301"/>
                  <a:ext cx="216024" cy="1080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6024" h="108012">
                      <a:moveTo>
                        <a:pt x="0" y="0"/>
                      </a:moveTo>
                      <a:lnTo>
                        <a:pt x="216024" y="0"/>
                      </a:lnTo>
                      <a:lnTo>
                        <a:pt x="216024" y="46607"/>
                      </a:lnTo>
                      <a:cubicBezTo>
                        <a:pt x="216024" y="80520"/>
                        <a:pt x="188532" y="108012"/>
                        <a:pt x="154619" y="108012"/>
                      </a:cubicBezTo>
                      <a:lnTo>
                        <a:pt x="61405" y="108012"/>
                      </a:lnTo>
                      <a:cubicBezTo>
                        <a:pt x="27492" y="108012"/>
                        <a:pt x="0" y="80520"/>
                        <a:pt x="0" y="46607"/>
                      </a:cubicBezTo>
                      <a:close/>
                    </a:path>
                  </a:pathLst>
                </a:custGeom>
                <a:solidFill>
                  <a:srgbClr val="F5A2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28" name="모서리가 둥근 직사각형 27"/>
              <p:cNvSpPr/>
              <p:nvPr/>
            </p:nvSpPr>
            <p:spPr>
              <a:xfrm>
                <a:off x="4588857" y="3784937"/>
                <a:ext cx="81214" cy="81214"/>
              </a:xfrm>
              <a:prstGeom prst="roundRect">
                <a:avLst>
                  <a:gd name="adj" fmla="val 2658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  <p:sp>
          <p:nvSpPr>
            <p:cNvPr id="25" name="내용 개체 틀 3"/>
            <p:cNvSpPr txBox="1">
              <a:spLocks/>
            </p:cNvSpPr>
            <p:nvPr/>
          </p:nvSpPr>
          <p:spPr>
            <a:xfrm>
              <a:off x="1078796" y="3552984"/>
              <a:ext cx="7503954" cy="369332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l" defTabSz="914400" rtl="0" eaLnBrk="1" latinLnBrk="1" hangingPunct="1">
                <a:spcBef>
                  <a:spcPct val="20000"/>
                </a:spcBef>
                <a:buFont typeface="Arial" pitchFamily="34" charset="0"/>
                <a:buNone/>
                <a:defRPr sz="18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ko-KR" altLang="en-US" dirty="0" smtClean="0"/>
                <a:t>모양 조각과 수 카드를 이용하여 대응 관계를 만들어 봅시다</a:t>
              </a:r>
              <a:r>
                <a:rPr lang="en-US" altLang="ko-KR" dirty="0" smtClean="0"/>
                <a:t>.</a:t>
              </a:r>
              <a:endParaRPr lang="en-US" altLang="ko-KR" dirty="0"/>
            </a:p>
          </p:txBody>
        </p:sp>
      </p:grpSp>
      <p:pic>
        <p:nvPicPr>
          <p:cNvPr id="33" name="그림 32"/>
          <p:cNvPicPr preferRelativeResize="0"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356"/>
          <a:stretch/>
        </p:blipFill>
        <p:spPr>
          <a:xfrm>
            <a:off x="8092800" y="7200"/>
            <a:ext cx="1813200" cy="923407"/>
          </a:xfrm>
          <a:prstGeom prst="rect">
            <a:avLst/>
          </a:prstGeom>
        </p:spPr>
      </p:pic>
      <p:grpSp>
        <p:nvGrpSpPr>
          <p:cNvPr id="2" name="그룹 1"/>
          <p:cNvGrpSpPr/>
          <p:nvPr/>
        </p:nvGrpSpPr>
        <p:grpSpPr>
          <a:xfrm>
            <a:off x="1979585" y="1674737"/>
            <a:ext cx="5754052" cy="2627159"/>
            <a:chOff x="1979585" y="1563227"/>
            <a:chExt cx="5754052" cy="2627159"/>
          </a:xfrm>
        </p:grpSpPr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9585" y="1563227"/>
              <a:ext cx="4644768" cy="2627159"/>
            </a:xfrm>
            <a:prstGeom prst="rect">
              <a:avLst/>
            </a:prstGeom>
          </p:spPr>
        </p:pic>
        <p:pic>
          <p:nvPicPr>
            <p:cNvPr id="6" name="그림 5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2868" r="9450" b="6315"/>
            <a:stretch/>
          </p:blipFill>
          <p:spPr>
            <a:xfrm>
              <a:off x="6585591" y="2743198"/>
              <a:ext cx="1148046" cy="1338146"/>
            </a:xfrm>
            <a:prstGeom prst="rect">
              <a:avLst/>
            </a:prstGeom>
          </p:spPr>
        </p:pic>
      </p:grpSp>
      <p:sp>
        <p:nvSpPr>
          <p:cNvPr id="32" name="직사각형 31">
            <a:hlinkClick r:id="rId7" action="ppaction://hlinksldjump"/>
          </p:cNvPr>
          <p:cNvSpPr/>
          <p:nvPr/>
        </p:nvSpPr>
        <p:spPr>
          <a:xfrm>
            <a:off x="8264554" y="476898"/>
            <a:ext cx="275204" cy="28803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4" name="직사각형 33">
            <a:hlinkClick r:id="rId8" action="ppaction://hlinksldjump"/>
          </p:cNvPr>
          <p:cNvSpPr/>
          <p:nvPr/>
        </p:nvSpPr>
        <p:spPr>
          <a:xfrm>
            <a:off x="8645397" y="476898"/>
            <a:ext cx="275204" cy="28803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6" name="직사각형 35">
            <a:hlinkClick r:id="rId9" action="ppaction://hlinksldjump"/>
          </p:cNvPr>
          <p:cNvSpPr/>
          <p:nvPr/>
        </p:nvSpPr>
        <p:spPr>
          <a:xfrm>
            <a:off x="9023475" y="476898"/>
            <a:ext cx="275204" cy="28803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7" name="직사각형 36">
            <a:hlinkClick r:id="rId10" action="ppaction://hlinksldjump"/>
          </p:cNvPr>
          <p:cNvSpPr/>
          <p:nvPr/>
        </p:nvSpPr>
        <p:spPr>
          <a:xfrm>
            <a:off x="9406835" y="476898"/>
            <a:ext cx="275204" cy="28803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12837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그림 26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140923" y="6309320"/>
            <a:ext cx="420589" cy="420589"/>
          </a:xfrm>
          <a:prstGeom prst="rect">
            <a:avLst/>
          </a:prstGeom>
        </p:spPr>
      </p:pic>
      <p:pic>
        <p:nvPicPr>
          <p:cNvPr id="29" name="그림 28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2851" y="6309320"/>
            <a:ext cx="420589" cy="420589"/>
          </a:xfrm>
          <a:prstGeom prst="rect">
            <a:avLst/>
          </a:prstGeom>
        </p:spPr>
      </p:pic>
      <p:sp>
        <p:nvSpPr>
          <p:cNvPr id="35" name="내용 개체 틀 5"/>
          <p:cNvSpPr txBox="1">
            <a:spLocks/>
          </p:cNvSpPr>
          <p:nvPr/>
        </p:nvSpPr>
        <p:spPr>
          <a:xfrm>
            <a:off x="694689" y="412069"/>
            <a:ext cx="4254846" cy="446276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ko-KR" altLang="en-US" sz="2300" dirty="0">
                <a:solidFill>
                  <a:srgbClr val="695A35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다양한 대응 관계 만들기</a:t>
            </a:r>
          </a:p>
        </p:txBody>
      </p:sp>
      <p:grpSp>
        <p:nvGrpSpPr>
          <p:cNvPr id="50" name="그룹 49"/>
          <p:cNvGrpSpPr/>
          <p:nvPr/>
        </p:nvGrpSpPr>
        <p:grpSpPr>
          <a:xfrm>
            <a:off x="969350" y="1412875"/>
            <a:ext cx="8073225" cy="369332"/>
            <a:chOff x="829684" y="5546885"/>
            <a:chExt cx="8073225" cy="369332"/>
          </a:xfrm>
        </p:grpSpPr>
        <p:sp>
          <p:nvSpPr>
            <p:cNvPr id="51" name="내용 개체 틀 3"/>
            <p:cNvSpPr txBox="1">
              <a:spLocks/>
            </p:cNvSpPr>
            <p:nvPr/>
          </p:nvSpPr>
          <p:spPr>
            <a:xfrm>
              <a:off x="953960" y="5546885"/>
              <a:ext cx="7948949" cy="369332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l" defTabSz="914400" rtl="0" eaLnBrk="1" latinLnBrk="1" hangingPunct="1">
                <a:spcBef>
                  <a:spcPct val="20000"/>
                </a:spcBef>
                <a:buFont typeface="Arial" pitchFamily="34" charset="0"/>
                <a:buNone/>
                <a:defRPr sz="18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ko-KR" altLang="en-US" spc="-50" dirty="0"/>
                <a:t>친구가 만든 대응 관계를 식으로 나타내어 보세요</a:t>
              </a:r>
              <a:r>
                <a:rPr lang="en-US" altLang="ko-KR" spc="-50" dirty="0"/>
                <a:t>.</a:t>
              </a:r>
              <a:endParaRPr lang="ko-KR" altLang="en-US" spc="-50" dirty="0"/>
            </a:p>
          </p:txBody>
        </p:sp>
        <p:sp>
          <p:nvSpPr>
            <p:cNvPr id="52" name="모서리가 둥근 직사각형 51"/>
            <p:cNvSpPr/>
            <p:nvPr/>
          </p:nvSpPr>
          <p:spPr>
            <a:xfrm>
              <a:off x="829684" y="5678994"/>
              <a:ext cx="117815" cy="117815"/>
            </a:xfrm>
            <a:prstGeom prst="roundRect">
              <a:avLst>
                <a:gd name="adj" fmla="val 26589"/>
              </a:avLst>
            </a:prstGeom>
            <a:solidFill>
              <a:srgbClr val="F5A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3" name="그룹 52"/>
          <p:cNvGrpSpPr/>
          <p:nvPr/>
        </p:nvGrpSpPr>
        <p:grpSpPr>
          <a:xfrm>
            <a:off x="969350" y="2529573"/>
            <a:ext cx="8073225" cy="369332"/>
            <a:chOff x="829684" y="5546885"/>
            <a:chExt cx="8073225" cy="369332"/>
          </a:xfrm>
        </p:grpSpPr>
        <p:sp>
          <p:nvSpPr>
            <p:cNvPr id="54" name="내용 개체 틀 3"/>
            <p:cNvSpPr txBox="1">
              <a:spLocks/>
            </p:cNvSpPr>
            <p:nvPr/>
          </p:nvSpPr>
          <p:spPr>
            <a:xfrm>
              <a:off x="953960" y="5546885"/>
              <a:ext cx="7948949" cy="369332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spAutoFit/>
            </a:bodyPr>
            <a:lstStyle>
              <a:lvl1pPr marL="0" indent="0" algn="l" defTabSz="914400" rtl="0" eaLnBrk="1" latinLnBrk="1" hangingPunct="1">
                <a:spcBef>
                  <a:spcPct val="20000"/>
                </a:spcBef>
                <a:buFont typeface="Arial" pitchFamily="34" charset="0"/>
                <a:buNone/>
                <a:defRPr sz="18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200" b="1" kern="1200">
                  <a:solidFill>
                    <a:schemeClr val="tx1"/>
                  </a:solidFill>
                  <a:latin typeface="나눔고딕" pitchFamily="50" charset="-127"/>
                  <a:ea typeface="나눔고딕" pitchFamily="50" charset="-127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ko-KR" altLang="en-US" spc="-50" dirty="0" smtClean="0"/>
                <a:t>같은 대응 관계를 보고 식으로 나타낸 </a:t>
              </a:r>
              <a:r>
                <a:rPr lang="ko-KR" altLang="en-US" spc="-50" smtClean="0"/>
                <a:t>다른 친구들과 </a:t>
              </a:r>
              <a:r>
                <a:rPr lang="ko-KR" altLang="en-US" spc="-50" dirty="0"/>
                <a:t>비교해 보세요</a:t>
              </a:r>
              <a:r>
                <a:rPr lang="en-US" altLang="ko-KR" spc="-50" dirty="0"/>
                <a:t>.</a:t>
              </a:r>
              <a:endParaRPr lang="ko-KR" altLang="en-US" spc="-50" dirty="0"/>
            </a:p>
          </p:txBody>
        </p:sp>
        <p:sp>
          <p:nvSpPr>
            <p:cNvPr id="55" name="모서리가 둥근 직사각형 54"/>
            <p:cNvSpPr/>
            <p:nvPr/>
          </p:nvSpPr>
          <p:spPr>
            <a:xfrm>
              <a:off x="829684" y="5678994"/>
              <a:ext cx="117815" cy="117815"/>
            </a:xfrm>
            <a:prstGeom prst="roundRect">
              <a:avLst>
                <a:gd name="adj" fmla="val 26589"/>
              </a:avLst>
            </a:prstGeom>
            <a:solidFill>
              <a:srgbClr val="F5A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33" name="그림 32"/>
          <p:cNvPicPr preferRelativeResize="0"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356"/>
          <a:stretch/>
        </p:blipFill>
        <p:spPr>
          <a:xfrm>
            <a:off x="8092800" y="7200"/>
            <a:ext cx="1813200" cy="923407"/>
          </a:xfrm>
          <a:prstGeom prst="rect">
            <a:avLst/>
          </a:prstGeom>
        </p:spPr>
      </p:pic>
      <p:sp>
        <p:nvSpPr>
          <p:cNvPr id="32" name="직사각형 31">
            <a:hlinkClick r:id="rId5" action="ppaction://hlinksldjump"/>
          </p:cNvPr>
          <p:cNvSpPr/>
          <p:nvPr/>
        </p:nvSpPr>
        <p:spPr>
          <a:xfrm>
            <a:off x="8264554" y="476898"/>
            <a:ext cx="275204" cy="28803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4" name="직사각형 33">
            <a:hlinkClick r:id="rId6" action="ppaction://hlinksldjump"/>
          </p:cNvPr>
          <p:cNvSpPr/>
          <p:nvPr/>
        </p:nvSpPr>
        <p:spPr>
          <a:xfrm>
            <a:off x="8645397" y="476898"/>
            <a:ext cx="275204" cy="28803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6" name="직사각형 35">
            <a:hlinkClick r:id="rId7" action="ppaction://hlinksldjump"/>
          </p:cNvPr>
          <p:cNvSpPr/>
          <p:nvPr/>
        </p:nvSpPr>
        <p:spPr>
          <a:xfrm>
            <a:off x="9023475" y="476898"/>
            <a:ext cx="275204" cy="28803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7" name="직사각형 36">
            <a:hlinkClick r:id="rId8" action="ppaction://hlinksldjump"/>
          </p:cNvPr>
          <p:cNvSpPr/>
          <p:nvPr/>
        </p:nvSpPr>
        <p:spPr>
          <a:xfrm>
            <a:off x="9406835" y="476898"/>
            <a:ext cx="275204" cy="28803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4" name="모서리가 둥근 직사각형 43"/>
          <p:cNvSpPr/>
          <p:nvPr/>
        </p:nvSpPr>
        <p:spPr bwMode="auto">
          <a:xfrm>
            <a:off x="871885" y="1832040"/>
            <a:ext cx="8149877" cy="47626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5" name="내용 개체 틀 2"/>
          <p:cNvSpPr txBox="1">
            <a:spLocks/>
          </p:cNvSpPr>
          <p:nvPr/>
        </p:nvSpPr>
        <p:spPr>
          <a:xfrm>
            <a:off x="910314" y="1874627"/>
            <a:ext cx="8104140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-1800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b="1" kern="1200">
                <a:solidFill>
                  <a:srgbClr val="228A38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200" b="1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8" indent="-179388" algn="just">
              <a:defRPr/>
            </a:pPr>
            <a:r>
              <a:rPr lang="ko-KR" altLang="en-US" dirty="0"/>
              <a:t>모양 조각의 </a:t>
            </a:r>
            <a:r>
              <a:rPr lang="ko-KR" altLang="en-US" dirty="0" smtClean="0"/>
              <a:t>수를</a:t>
            </a:r>
            <a:r>
              <a:rPr lang="ko-KR" altLang="en-US" dirty="0">
                <a:solidFill>
                  <a:srgbClr val="208235"/>
                </a:solidFill>
              </a:rPr>
              <a:t> □</a:t>
            </a:r>
            <a:r>
              <a:rPr lang="en-US" altLang="ko-KR" dirty="0" smtClean="0"/>
              <a:t>, </a:t>
            </a:r>
            <a:r>
              <a:rPr lang="ko-KR" altLang="en-US" dirty="0"/>
              <a:t>수 </a:t>
            </a:r>
            <a:r>
              <a:rPr lang="ko-KR" altLang="en-US" dirty="0" smtClean="0"/>
              <a:t>카드의 수를 </a:t>
            </a:r>
            <a:r>
              <a:rPr lang="ko-KR" altLang="en-US" dirty="0"/>
              <a:t>△라고 하면 </a:t>
            </a:r>
            <a:r>
              <a:rPr lang="ko-KR" altLang="en-US" dirty="0" smtClean="0">
                <a:solidFill>
                  <a:srgbClr val="208235"/>
                </a:solidFill>
              </a:rPr>
              <a:t>□</a:t>
            </a:r>
            <a:r>
              <a:rPr lang="en-US" altLang="ko-KR" dirty="0" smtClean="0"/>
              <a:t>=</a:t>
            </a:r>
            <a:r>
              <a:rPr lang="ko-KR" altLang="en-US" dirty="0" smtClean="0"/>
              <a:t>△</a:t>
            </a:r>
            <a:r>
              <a:rPr lang="en-US" altLang="ko-KR" spc="-150" dirty="0" smtClean="0">
                <a:solidFill>
                  <a:srgbClr val="208235"/>
                </a:solidFill>
              </a:rPr>
              <a:t>× </a:t>
            </a:r>
            <a:r>
              <a:rPr lang="en-US" altLang="ko-KR" dirty="0" smtClean="0"/>
              <a:t>3</a:t>
            </a:r>
            <a:r>
              <a:rPr lang="ko-KR" altLang="en-US" dirty="0" smtClean="0"/>
              <a:t>입니다</a:t>
            </a:r>
            <a:r>
              <a:rPr lang="en-US" altLang="ko-KR" dirty="0" smtClean="0"/>
              <a:t>.</a:t>
            </a:r>
            <a:endParaRPr lang="en-US" altLang="ko-KR" dirty="0">
              <a:solidFill>
                <a:srgbClr val="208235"/>
              </a:solidFill>
            </a:endParaRPr>
          </a:p>
        </p:txBody>
      </p:sp>
      <p:pic>
        <p:nvPicPr>
          <p:cNvPr id="46" name="그림 45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65490" y="1890789"/>
            <a:ext cx="376237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4819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/>
    </p:bldLst>
  </p:timing>
</p:sld>
</file>

<file path=ppt/theme/theme1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3993</TotalTime>
  <Words>399</Words>
  <Application>Microsoft Office PowerPoint</Application>
  <PresentationFormat>A4 용지(210x297mm)</PresentationFormat>
  <Paragraphs>58</Paragraphs>
  <Slides>10</Slides>
  <Notes>9</Notes>
  <HiddenSlides>1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  <vt:variant>
        <vt:lpstr>재구성한 쇼</vt:lpstr>
      </vt:variant>
      <vt:variant>
        <vt:i4>1</vt:i4>
      </vt:variant>
    </vt:vector>
  </HeadingPairs>
  <TitlesOfParts>
    <vt:vector size="12" baseType="lpstr">
      <vt:lpstr>디자인 사용자 지정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재구성한 쇼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사용자</dc:creator>
  <cp:lastModifiedBy>chunjae</cp:lastModifiedBy>
  <cp:revision>256</cp:revision>
  <cp:lastPrinted>2017-09-25T02:44:09Z</cp:lastPrinted>
  <dcterms:created xsi:type="dcterms:W3CDTF">2017-09-24T23:31:15Z</dcterms:created>
  <dcterms:modified xsi:type="dcterms:W3CDTF">2019-01-03T01:34:21Z</dcterms:modified>
</cp:coreProperties>
</file>