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0" r:id="rId3"/>
    <p:sldId id="298" r:id="rId4"/>
    <p:sldId id="306" r:id="rId5"/>
    <p:sldId id="307" r:id="rId6"/>
    <p:sldId id="308" r:id="rId7"/>
    <p:sldId id="305" r:id="rId8"/>
    <p:sldId id="304" r:id="rId9"/>
    <p:sldId id="300" r:id="rId10"/>
    <p:sldId id="282" r:id="rId11"/>
    <p:sldId id="309" r:id="rId12"/>
    <p:sldId id="301" r:id="rId13"/>
    <p:sldId id="310" r:id="rId14"/>
    <p:sldId id="311" r:id="rId15"/>
    <p:sldId id="312" r:id="rId16"/>
    <p:sldId id="313" r:id="rId17"/>
    <p:sldId id="263" r:id="rId18"/>
  </p:sldIdLst>
  <p:sldSz cx="9906000" cy="6858000" type="A4"/>
  <p:notesSz cx="6858000" cy="9144000"/>
  <p:custShowLst>
    <p:custShow name="재구성한 쇼 1" id="0">
      <p:sldLst/>
    </p:custShow>
    <p:custShow name="재구성한 쇼 2" id="1">
      <p:sldLst/>
    </p:custShow>
    <p:custShow name="재구성한 쇼 3" id="2">
      <p:sldLst>
        <p:sld r:id="rId4"/>
      </p:sldLst>
    </p:custShow>
    <p:custShow name="재구성한 쇼 4" id="3">
      <p:sldLst>
        <p:sld r:id="rId5"/>
      </p:sldLst>
    </p:custShow>
    <p:custShow name="재구성한 쇼 5" id="4">
      <p:sldLst>
        <p:sld r:id="rId6"/>
      </p:sldLst>
    </p:custShow>
    <p:custShow name="재구성한 쇼 6" id="5">
      <p:sldLst>
        <p:sld r:id="rId7"/>
      </p:sldLst>
    </p:custShow>
    <p:custShow name="재구성한 쇼 7" id="6">
      <p:sldLst>
        <p:sld r:id="rId11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A35"/>
    <a:srgbClr val="208235"/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33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326" y="-582"/>
      </p:cViewPr>
      <p:guideLst>
        <p:guide orient="horz" pos="3726"/>
        <p:guide orient="horz" pos="882"/>
        <p:guide pos="5683"/>
        <p:guide pos="55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64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868ED-8DFE-4984-A2E5-07466B4F5F95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778BA-F49E-4918-B103-A81D1BA93F7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913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595423" y="413354"/>
            <a:ext cx="1881963" cy="56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r="1213" b="24687"/>
          <a:stretch/>
        </p:blipFill>
        <p:spPr>
          <a:xfrm>
            <a:off x="-3685" y="6005592"/>
            <a:ext cx="9913370" cy="852408"/>
          </a:xfrm>
          <a:prstGeom prst="rect">
            <a:avLst/>
          </a:prstGeom>
        </p:spPr>
      </p:pic>
      <p:pic>
        <p:nvPicPr>
          <p:cNvPr id="12" name="그림 1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68116" b="39073"/>
          <a:stretch/>
        </p:blipFill>
        <p:spPr>
          <a:xfrm>
            <a:off x="-7369" y="2653200"/>
            <a:ext cx="2425774" cy="1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596514" y="413354"/>
            <a:ext cx="472463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328380" y="467258"/>
            <a:ext cx="3953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spc="-100" baseline="0" dirty="0" smtClean="0">
                <a:latin typeface="나눔고딕 ExtraBold" pitchFamily="50" charset="-127"/>
                <a:ea typeface="나눔고딕 ExtraBold" pitchFamily="50" charset="-127"/>
              </a:rPr>
              <a:t>생활 속에서 대응 관계를 찾아 식으로 나타내어 볼까요</a:t>
            </a:r>
          </a:p>
        </p:txBody>
      </p: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8" name="그룹 17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328379" y="412666"/>
            <a:ext cx="3621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spc="-100" baseline="0" dirty="0" smtClean="0">
                <a:latin typeface="나눔고딕 ExtraBold" pitchFamily="50" charset="-127"/>
                <a:ea typeface="나눔고딕 ExtraBold" pitchFamily="50" charset="-127"/>
              </a:rPr>
              <a:t>생활 속에서 대응 관계를 찾아 식으로 나타내어 </a:t>
            </a:r>
            <a:endParaRPr lang="en-US" altLang="ko-KR" sz="1400" b="1" spc="-100" baseline="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l"/>
            <a:r>
              <a:rPr lang="ko-KR" altLang="en-US" sz="1400" b="1" spc="-100" baseline="0" dirty="0" smtClean="0">
                <a:latin typeface="나눔고딕 ExtraBold" pitchFamily="50" charset="-127"/>
                <a:ea typeface="나눔고딕 ExtraBold" pitchFamily="50" charset="-127"/>
              </a:rPr>
              <a:t>볼까요</a:t>
            </a:r>
          </a:p>
        </p:txBody>
      </p: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245007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56456" y="-25243"/>
            <a:ext cx="514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7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5400" spc="-700" baseline="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49436" y="90668"/>
            <a:ext cx="4464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생활 속에서 대응 관계를 찾아 식으로 나타내어 볼까요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68523" y="73223"/>
            <a:ext cx="1041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 </a:t>
            </a:r>
            <a:endParaRPr lang="ko-KR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0" name="그림 2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 userDrawn="1"/>
        </p:nvSpPr>
        <p:spPr>
          <a:xfrm>
            <a:off x="596514" y="413354"/>
            <a:ext cx="4685170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2" name="그룹 31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33" name="모서리가 둥근 직사각형 32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4" name="모서리가 둥근 직사각형 33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5" name="모서리가 둥근 직사각형 34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6" name="그림 3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37" name="TextBox 36"/>
          <p:cNvSpPr txBox="1"/>
          <p:nvPr userDrawn="1"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328380" y="467258"/>
            <a:ext cx="3953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spc="-100" baseline="0" dirty="0" smtClean="0">
                <a:latin typeface="나눔고딕 ExtraBold" pitchFamily="50" charset="-127"/>
                <a:ea typeface="나눔고딕 ExtraBold" pitchFamily="50" charset="-127"/>
              </a:rPr>
              <a:t>생활 속에서 대응 관계를 찾아 식으로 나타내어 볼까요</a:t>
            </a:r>
          </a:p>
        </p:txBody>
      </p: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6456" y="-25243"/>
            <a:ext cx="514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7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5400" spc="-700" baseline="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내용 개체 틀 5"/>
          <p:cNvSpPr txBox="1">
            <a:spLocks/>
          </p:cNvSpPr>
          <p:nvPr userDrawn="1"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1349436" y="90668"/>
            <a:ext cx="4464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생활 속에서 대응 관계를 찾아 식으로 나타내어 볼까요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68523" y="73223"/>
            <a:ext cx="1041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 </a:t>
            </a:r>
            <a:endParaRPr lang="ko-KR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4.xml"/><Relationship Id="rId4" Type="http://schemas.openxmlformats.org/officeDocument/2006/relationships/image" Target="../media/image5.png"/><Relationship Id="rId9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slide" Target="slide12.xml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2.png"/><Relationship Id="rId7" Type="http://schemas.openxmlformats.org/officeDocument/2006/relationships/slide" Target="slide1.xml"/><Relationship Id="rId12" Type="http://schemas.openxmlformats.org/officeDocument/2006/relationships/slide" Target="slide1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slide" Target="slide3.xml"/><Relationship Id="rId5" Type="http://schemas.openxmlformats.org/officeDocument/2006/relationships/image" Target="../media/image14.png"/><Relationship Id="rId10" Type="http://schemas.openxmlformats.org/officeDocument/2006/relationships/slide" Target="slide11.xml"/><Relationship Id="rId4" Type="http://schemas.openxmlformats.org/officeDocument/2006/relationships/image" Target="../media/image10.png"/><Relationship Id="rId9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14.xml"/><Relationship Id="rId5" Type="http://schemas.openxmlformats.org/officeDocument/2006/relationships/image" Target="../media/image14.png"/><Relationship Id="rId10" Type="http://schemas.openxmlformats.org/officeDocument/2006/relationships/slide" Target="slide3.xml"/><Relationship Id="rId4" Type="http://schemas.openxmlformats.org/officeDocument/2006/relationships/image" Target="../media/image12.png"/><Relationship Id="rId9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4.png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7.xml"/><Relationship Id="rId11" Type="http://schemas.openxmlformats.org/officeDocument/2006/relationships/image" Target="../media/image12.png"/><Relationship Id="rId5" Type="http://schemas.openxmlformats.org/officeDocument/2006/relationships/slide" Target="slide2.xml"/><Relationship Id="rId10" Type="http://schemas.openxmlformats.org/officeDocument/2006/relationships/image" Target="../media/image13.png"/><Relationship Id="rId4" Type="http://schemas.openxmlformats.org/officeDocument/2006/relationships/slide" Target="slide1.xml"/><Relationship Id="rId9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2.png"/><Relationship Id="rId7" Type="http://schemas.openxmlformats.org/officeDocument/2006/relationships/slide" Target="slide2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11" Type="http://schemas.openxmlformats.org/officeDocument/2006/relationships/slide" Target="slide14.xml"/><Relationship Id="rId5" Type="http://schemas.openxmlformats.org/officeDocument/2006/relationships/image" Target="../media/image17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11" Type="http://schemas.openxmlformats.org/officeDocument/2006/relationships/slide" Target="slide14.xml"/><Relationship Id="rId5" Type="http://schemas.openxmlformats.org/officeDocument/2006/relationships/image" Target="../media/image17.png"/><Relationship Id="rId10" Type="http://schemas.openxmlformats.org/officeDocument/2006/relationships/slide" Target="slide3.xml"/><Relationship Id="rId4" Type="http://schemas.openxmlformats.org/officeDocument/2006/relationships/image" Target="../media/image16.jpg"/><Relationship Id="rId9" Type="http://schemas.openxmlformats.org/officeDocument/2006/relationships/slide" Target="slide1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4.png"/><Relationship Id="rId7" Type="http://schemas.openxmlformats.org/officeDocument/2006/relationships/slide" Target="slide7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10" Type="http://schemas.openxmlformats.org/officeDocument/2006/relationships/slide" Target="slide14.xml"/><Relationship Id="rId4" Type="http://schemas.openxmlformats.org/officeDocument/2006/relationships/image" Target="../media/image17.png"/><Relationship Id="rId9" Type="http://schemas.openxmlformats.org/officeDocument/2006/relationships/slide" Target="slid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6.png"/><Relationship Id="rId7" Type="http://schemas.openxmlformats.org/officeDocument/2006/relationships/slide" Target="slide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slide" Target="slide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7.xml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7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7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2.xml"/><Relationship Id="rId5" Type="http://schemas.openxmlformats.org/officeDocument/2006/relationships/slide" Target="slide1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slide" Target="slide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7.xml"/><Relationship Id="rId5" Type="http://schemas.openxmlformats.org/officeDocument/2006/relationships/image" Target="../media/image4.png"/><Relationship Id="rId10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image" Target="../media/image12.png"/><Relationship Id="rId1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17750" y="2636912"/>
            <a:ext cx="1533332" cy="1323439"/>
            <a:chOff x="2033516" y="2636912"/>
            <a:chExt cx="1533332" cy="1323439"/>
          </a:xfrm>
        </p:grpSpPr>
        <p:sp>
          <p:nvSpPr>
            <p:cNvPr id="31" name="TextBox 30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033516" y="2636912"/>
              <a:ext cx="84372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5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6288" y="404664"/>
            <a:ext cx="4176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규칙과 대응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56~57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38~39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24300" y="2524746"/>
            <a:ext cx="53685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생활 속에서 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대응 관계를 찾아 식으로 나타내어 볼까요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7" name="그림 16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46" y="8620"/>
            <a:ext cx="4061460" cy="923407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</p:cNvPr>
          <p:cNvSpPr/>
          <p:nvPr/>
        </p:nvSpPr>
        <p:spPr>
          <a:xfrm>
            <a:off x="7889886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>
            <a:hlinkClick r:id="rId6" action="ppaction://hlinksldjump"/>
          </p:cNvPr>
          <p:cNvSpPr/>
          <p:nvPr/>
        </p:nvSpPr>
        <p:spPr>
          <a:xfrm>
            <a:off x="827072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864880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903216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9408400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941519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6505277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2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3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3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3" action="ppaction://hlinksldjump"/>
          </p:cNvPr>
          <p:cNvSpPr/>
          <p:nvPr/>
        </p:nvSpPr>
        <p:spPr>
          <a:xfrm>
            <a:off x="69692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4" action="ppaction://hlinksldjump"/>
          </p:cNvPr>
          <p:cNvSpPr/>
          <p:nvPr/>
        </p:nvSpPr>
        <p:spPr>
          <a:xfrm>
            <a:off x="739987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77198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5" action="ppaction://hlinksldjump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관계 알아맞히기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6451" r="12809" b="43376"/>
          <a:stretch/>
        </p:blipFill>
        <p:spPr>
          <a:xfrm>
            <a:off x="1722292" y="1293390"/>
            <a:ext cx="6435822" cy="472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모서리가 둥근 직사각형 43"/>
          <p:cNvSpPr/>
          <p:nvPr/>
        </p:nvSpPr>
        <p:spPr bwMode="auto">
          <a:xfrm>
            <a:off x="892330" y="3111724"/>
            <a:ext cx="4708741" cy="967048"/>
          </a:xfrm>
          <a:prstGeom prst="roundRect">
            <a:avLst>
              <a:gd name="adj" fmla="val 1108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1" name="내용 개체 틀 2"/>
          <p:cNvSpPr txBox="1">
            <a:spLocks/>
          </p:cNvSpPr>
          <p:nvPr/>
        </p:nvSpPr>
        <p:spPr>
          <a:xfrm>
            <a:off x="923142" y="3121989"/>
            <a:ext cx="4574409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dirty="0" smtClean="0">
                <a:solidFill>
                  <a:srgbClr val="208235"/>
                </a:solidFill>
              </a:rPr>
              <a:t>연산 카드와 수 카드를 각각 한 장씩 </a:t>
            </a:r>
            <a:r>
              <a:rPr lang="ko-KR" altLang="en-US" dirty="0">
                <a:solidFill>
                  <a:srgbClr val="208235"/>
                </a:solidFill>
              </a:rPr>
              <a:t>골라 대응 관계를 </a:t>
            </a:r>
            <a:r>
              <a:rPr lang="ko-KR" altLang="en-US" dirty="0" smtClean="0">
                <a:solidFill>
                  <a:srgbClr val="208235"/>
                </a:solidFill>
              </a:rPr>
              <a:t>나타</a:t>
            </a:r>
            <a:r>
              <a:rPr lang="ko-KR" altLang="en-US" dirty="0">
                <a:solidFill>
                  <a:srgbClr val="208235"/>
                </a:solidFill>
              </a:rPr>
              <a:t>내</a:t>
            </a:r>
            <a:r>
              <a:rPr lang="ko-KR" altLang="en-US" dirty="0" smtClean="0">
                <a:solidFill>
                  <a:srgbClr val="208235"/>
                </a:solidFill>
              </a:rPr>
              <a:t>고 알아맞히기를 하고 있습니다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2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관계 알아맞히기</a:t>
            </a:r>
          </a:p>
        </p:txBody>
      </p:sp>
      <p:grpSp>
        <p:nvGrpSpPr>
          <p:cNvPr id="46" name="그룹 45"/>
          <p:cNvGrpSpPr/>
          <p:nvPr/>
        </p:nvGrpSpPr>
        <p:grpSpPr>
          <a:xfrm>
            <a:off x="959970" y="2689025"/>
            <a:ext cx="4978839" cy="369332"/>
            <a:chOff x="829684" y="5546885"/>
            <a:chExt cx="4978839" cy="369332"/>
          </a:xfrm>
        </p:grpSpPr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953960" y="5546885"/>
              <a:ext cx="485456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연수와 슬기는 </a:t>
              </a:r>
              <a:r>
                <a:rPr lang="ko-KR" altLang="en-US" dirty="0"/>
                <a:t>무엇을 하고 있나요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8582" y="32363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>
            <a:hlinkClick r:id="" action="ppaction://customshow?id=6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556" y="1760093"/>
            <a:ext cx="276515" cy="273955"/>
          </a:xfrm>
          <a:prstGeom prst="rect">
            <a:avLst/>
          </a:prstGeom>
        </p:spPr>
      </p:pic>
      <p:grpSp>
        <p:nvGrpSpPr>
          <p:cNvPr id="24" name="그룹 23"/>
          <p:cNvGrpSpPr/>
          <p:nvPr/>
        </p:nvGrpSpPr>
        <p:grpSpPr>
          <a:xfrm>
            <a:off x="884704" y="1395604"/>
            <a:ext cx="4716368" cy="1200329"/>
            <a:chOff x="870058" y="3552985"/>
            <a:chExt cx="4716368" cy="1200329"/>
          </a:xfrm>
        </p:grpSpPr>
        <p:grpSp>
          <p:nvGrpSpPr>
            <p:cNvPr id="25" name="그룹 24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6" name="내용 개체 틀 3"/>
            <p:cNvSpPr txBox="1">
              <a:spLocks/>
            </p:cNvSpPr>
            <p:nvPr/>
          </p:nvSpPr>
          <p:spPr>
            <a:xfrm>
              <a:off x="1057530" y="3552985"/>
              <a:ext cx="4528896" cy="1200329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연수와 슬기가 연산 카드와 수 카드를 각각 한 장씩 골라 대응 관계를 나타내고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알아맞히기를 </a:t>
              </a:r>
              <a:r>
                <a:rPr lang="ko-KR" altLang="en-US" dirty="0"/>
                <a:t>하고 있습니다</a:t>
              </a:r>
              <a:r>
                <a:rPr lang="en-US" altLang="ko-KR" dirty="0"/>
                <a:t>. </a:t>
              </a:r>
              <a:r>
                <a:rPr lang="ko-KR" altLang="en-US" dirty="0"/>
                <a:t>짝과 함께 활동을 해 </a:t>
              </a:r>
              <a:r>
                <a:rPr lang="ko-KR" altLang="en-US" dirty="0" smtClean="0"/>
                <a:t>봅시다</a:t>
              </a:r>
              <a:r>
                <a:rPr lang="en-US" altLang="ko-KR" dirty="0" smtClean="0"/>
                <a:t>.</a:t>
              </a:r>
              <a:endParaRPr lang="en-US" altLang="ko-KR" spc="-50" dirty="0"/>
            </a:p>
          </p:txBody>
        </p:sp>
      </p:grpSp>
      <p:pic>
        <p:nvPicPr>
          <p:cNvPr id="37" name="그림 36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1" t="16451" r="12809" b="43376"/>
          <a:stretch/>
        </p:blipFill>
        <p:spPr>
          <a:xfrm>
            <a:off x="5893077" y="1655435"/>
            <a:ext cx="2762568" cy="2029075"/>
          </a:xfrm>
          <a:prstGeom prst="rect">
            <a:avLst/>
          </a:prstGeom>
        </p:spPr>
      </p:pic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7889886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827072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864880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903216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직사각형 34">
            <a:hlinkClick r:id="rId11" action="ppaction://hlinksldjump"/>
          </p:cNvPr>
          <p:cNvSpPr/>
          <p:nvPr/>
        </p:nvSpPr>
        <p:spPr>
          <a:xfrm>
            <a:off x="9408400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8" name="직사각형 37">
            <a:hlinkClick r:id="rId12" action="ppaction://hlinksldjump"/>
          </p:cNvPr>
          <p:cNvSpPr/>
          <p:nvPr/>
        </p:nvSpPr>
        <p:spPr>
          <a:xfrm>
            <a:off x="941519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8723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9" t="64476" r="13042" b="27404"/>
          <a:stretch/>
        </p:blipFill>
        <p:spPr>
          <a:xfrm>
            <a:off x="1224277" y="4328482"/>
            <a:ext cx="7460346" cy="1124178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관계 알아맞히기</a:t>
            </a:r>
          </a:p>
        </p:txBody>
      </p:sp>
      <p:sp>
        <p:nvSpPr>
          <p:cNvPr id="56" name="내용 개체 틀 2"/>
          <p:cNvSpPr txBox="1">
            <a:spLocks/>
          </p:cNvSpPr>
          <p:nvPr/>
        </p:nvSpPr>
        <p:spPr>
          <a:xfrm>
            <a:off x="3117518" y="4516784"/>
            <a:ext cx="10793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4192786" y="4516784"/>
            <a:ext cx="10793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8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5308075" y="4516784"/>
            <a:ext cx="10793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6383343" y="4516784"/>
            <a:ext cx="10793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21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7492596" y="4516784"/>
            <a:ext cx="10793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7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61" name="내용 개체 틀 2"/>
          <p:cNvSpPr txBox="1">
            <a:spLocks/>
          </p:cNvSpPr>
          <p:nvPr/>
        </p:nvSpPr>
        <p:spPr>
          <a:xfrm>
            <a:off x="3117518" y="4954975"/>
            <a:ext cx="10793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4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62" name="내용 개체 틀 2"/>
          <p:cNvSpPr txBox="1">
            <a:spLocks/>
          </p:cNvSpPr>
          <p:nvPr/>
        </p:nvSpPr>
        <p:spPr>
          <a:xfrm>
            <a:off x="4192786" y="4954975"/>
            <a:ext cx="10793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63" name="내용 개체 틀 2"/>
          <p:cNvSpPr txBox="1">
            <a:spLocks/>
          </p:cNvSpPr>
          <p:nvPr/>
        </p:nvSpPr>
        <p:spPr>
          <a:xfrm>
            <a:off x="5308075" y="4954975"/>
            <a:ext cx="10793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14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64" name="내용 개체 틀 2"/>
          <p:cNvSpPr txBox="1">
            <a:spLocks/>
          </p:cNvSpPr>
          <p:nvPr/>
        </p:nvSpPr>
        <p:spPr>
          <a:xfrm>
            <a:off x="6383343" y="4954975"/>
            <a:ext cx="10793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15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65" name="내용 개체 틀 2"/>
          <p:cNvSpPr txBox="1">
            <a:spLocks/>
          </p:cNvSpPr>
          <p:nvPr/>
        </p:nvSpPr>
        <p:spPr>
          <a:xfrm>
            <a:off x="7492596" y="4954975"/>
            <a:ext cx="10793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pSp>
        <p:nvGrpSpPr>
          <p:cNvPr id="30" name="그룹 29"/>
          <p:cNvGrpSpPr/>
          <p:nvPr/>
        </p:nvGrpSpPr>
        <p:grpSpPr>
          <a:xfrm>
            <a:off x="961827" y="3221164"/>
            <a:ext cx="8059935" cy="369332"/>
            <a:chOff x="829684" y="5546885"/>
            <a:chExt cx="8059935" cy="369332"/>
          </a:xfrm>
        </p:grpSpPr>
        <p:sp>
          <p:nvSpPr>
            <p:cNvPr id="31" name="내용 개체 틀 3"/>
            <p:cNvSpPr txBox="1">
              <a:spLocks/>
            </p:cNvSpPr>
            <p:nvPr/>
          </p:nvSpPr>
          <p:spPr>
            <a:xfrm>
              <a:off x="953960" y="5546885"/>
              <a:ext cx="793565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연산 </a:t>
              </a:r>
              <a:r>
                <a:rPr lang="ko-KR" altLang="en-US" dirty="0"/>
                <a:t>카드와 </a:t>
              </a:r>
              <a:r>
                <a:rPr lang="ko-KR" altLang="en-US" dirty="0" smtClean="0"/>
                <a:t>수 카드를 </a:t>
              </a:r>
              <a:r>
                <a:rPr lang="ko-KR" altLang="en-US" dirty="0"/>
                <a:t>각각 한 장씩 골라 대응 관계를 </a:t>
              </a:r>
              <a:r>
                <a:rPr lang="ko-KR" altLang="en-US" dirty="0" smtClean="0"/>
                <a:t>생각해 보세요</a:t>
              </a:r>
              <a:r>
                <a:rPr lang="en-US" altLang="ko-KR" dirty="0"/>
                <a:t>.</a:t>
              </a:r>
              <a:endParaRPr lang="en-US" altLang="ko-KR" dirty="0" smtClean="0"/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1140" y="39159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내용 개체 틀 2"/>
          <p:cNvSpPr txBox="1">
            <a:spLocks/>
          </p:cNvSpPr>
          <p:nvPr/>
        </p:nvSpPr>
        <p:spPr>
          <a:xfrm>
            <a:off x="638967" y="4428778"/>
            <a:ext cx="10793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35" name="모서리가 둥근 직사각형 34"/>
          <p:cNvSpPr/>
          <p:nvPr/>
        </p:nvSpPr>
        <p:spPr bwMode="auto">
          <a:xfrm>
            <a:off x="892330" y="1958565"/>
            <a:ext cx="8124241" cy="998192"/>
          </a:xfrm>
          <a:prstGeom prst="roundRect">
            <a:avLst>
              <a:gd name="adj" fmla="val 7194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8" name="그룹 37"/>
          <p:cNvGrpSpPr/>
          <p:nvPr/>
        </p:nvGrpSpPr>
        <p:grpSpPr>
          <a:xfrm>
            <a:off x="982272" y="1453819"/>
            <a:ext cx="8034299" cy="369332"/>
            <a:chOff x="829684" y="5546885"/>
            <a:chExt cx="8034299" cy="369332"/>
          </a:xfrm>
        </p:grpSpPr>
        <p:sp>
          <p:nvSpPr>
            <p:cNvPr id="39" name="내용 개체 틀 3"/>
            <p:cNvSpPr txBox="1">
              <a:spLocks/>
            </p:cNvSpPr>
            <p:nvPr/>
          </p:nvSpPr>
          <p:spPr>
            <a:xfrm>
              <a:off x="953961" y="5546885"/>
              <a:ext cx="791002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연수는 슬기가 만든 대응 관계를 추측하기 위해 어떻게 하였나요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9" name="내용 개체 틀 2"/>
          <p:cNvSpPr txBox="1">
            <a:spLocks/>
          </p:cNvSpPr>
          <p:nvPr/>
        </p:nvSpPr>
        <p:spPr>
          <a:xfrm>
            <a:off x="923142" y="1968297"/>
            <a:ext cx="8093429" cy="9787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dirty="0">
                <a:solidFill>
                  <a:srgbClr val="208235"/>
                </a:solidFill>
              </a:rPr>
              <a:t>자신이 </a:t>
            </a:r>
            <a:r>
              <a:rPr lang="ko-KR" altLang="en-US" dirty="0" smtClean="0">
                <a:solidFill>
                  <a:srgbClr val="208235"/>
                </a:solidFill>
              </a:rPr>
              <a:t>부</a:t>
            </a:r>
            <a:r>
              <a:rPr lang="ko-KR" altLang="en-US" dirty="0">
                <a:solidFill>
                  <a:srgbClr val="208235"/>
                </a:solidFill>
              </a:rPr>
              <a:t>른</a:t>
            </a:r>
            <a:r>
              <a:rPr lang="ko-KR" altLang="en-US" dirty="0" smtClean="0">
                <a:solidFill>
                  <a:srgbClr val="208235"/>
                </a:solidFill>
              </a:rPr>
              <a:t> </a:t>
            </a:r>
            <a:r>
              <a:rPr lang="ko-KR" altLang="en-US" dirty="0">
                <a:solidFill>
                  <a:srgbClr val="208235"/>
                </a:solidFill>
              </a:rPr>
              <a:t>수와 슬기가 말한 수로 표를 만들고 어떤 대응 관계가 </a:t>
            </a:r>
            <a:r>
              <a:rPr lang="ko-KR" altLang="en-US" dirty="0" smtClean="0">
                <a:solidFill>
                  <a:srgbClr val="208235"/>
                </a:solidFill>
              </a:rPr>
              <a:t>있는지 </a:t>
            </a:r>
            <a:r>
              <a:rPr lang="ko-KR" altLang="en-US" dirty="0">
                <a:solidFill>
                  <a:srgbClr val="208235"/>
                </a:solidFill>
              </a:rPr>
              <a:t>생각했습니다</a:t>
            </a:r>
            <a:r>
              <a:rPr lang="en-US" altLang="ko-KR" dirty="0">
                <a:solidFill>
                  <a:srgbClr val="208235"/>
                </a:solidFill>
              </a:rPr>
              <a:t>.</a:t>
            </a:r>
          </a:p>
          <a:p>
            <a:pPr marL="179388" indent="-179388" algn="just">
              <a:defRPr/>
            </a:pPr>
            <a:r>
              <a:rPr lang="ko-KR" altLang="en-US" dirty="0" smtClean="0">
                <a:solidFill>
                  <a:srgbClr val="208235"/>
                </a:solidFill>
              </a:rPr>
              <a:t>찾아낸 </a:t>
            </a:r>
            <a:r>
              <a:rPr lang="ko-KR" altLang="en-US" dirty="0">
                <a:solidFill>
                  <a:srgbClr val="208235"/>
                </a:solidFill>
              </a:rPr>
              <a:t>관계를 기호를 </a:t>
            </a:r>
            <a:r>
              <a:rPr lang="ko-KR" altLang="en-US" dirty="0" smtClean="0">
                <a:solidFill>
                  <a:srgbClr val="208235"/>
                </a:solidFill>
              </a:rPr>
              <a:t>사용한 </a:t>
            </a:r>
            <a:r>
              <a:rPr lang="ko-KR" altLang="en-US" dirty="0">
                <a:solidFill>
                  <a:srgbClr val="208235"/>
                </a:solidFill>
              </a:rPr>
              <a:t>식으로 </a:t>
            </a:r>
            <a:r>
              <a:rPr lang="ko-KR" altLang="en-US" dirty="0" smtClean="0">
                <a:solidFill>
                  <a:srgbClr val="208235"/>
                </a:solidFill>
              </a:rPr>
              <a:t>말했습니다</a:t>
            </a:r>
            <a:r>
              <a:rPr lang="en-US" altLang="ko-KR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6332" y="22489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2" name="그룹 71"/>
          <p:cNvGrpSpPr/>
          <p:nvPr/>
        </p:nvGrpSpPr>
        <p:grpSpPr>
          <a:xfrm>
            <a:off x="982272" y="3929174"/>
            <a:ext cx="8034299" cy="369332"/>
            <a:chOff x="829684" y="5546885"/>
            <a:chExt cx="8034299" cy="369332"/>
          </a:xfrm>
        </p:grpSpPr>
        <p:sp>
          <p:nvSpPr>
            <p:cNvPr id="73" name="내용 개체 틀 3"/>
            <p:cNvSpPr txBox="1">
              <a:spLocks/>
            </p:cNvSpPr>
            <p:nvPr/>
          </p:nvSpPr>
          <p:spPr>
            <a:xfrm>
              <a:off x="953961" y="5546885"/>
              <a:ext cx="7910022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짝이 만든 대응 관계를 표를 이용하여 추측해 보세요</a:t>
              </a:r>
              <a:r>
                <a:rPr lang="en-US" altLang="ko-KR" dirty="0"/>
                <a:t>. </a:t>
              </a:r>
            </a:p>
          </p:txBody>
        </p:sp>
        <p:sp>
          <p:nvSpPr>
            <p:cNvPr id="74" name="모서리가 둥근 직사각형 73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7" name="그림 36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sp>
        <p:nvSpPr>
          <p:cNvPr id="41" name="직사각형 40">
            <a:hlinkClick r:id="rId6" action="ppaction://hlinksldjump"/>
          </p:cNvPr>
          <p:cNvSpPr/>
          <p:nvPr/>
        </p:nvSpPr>
        <p:spPr>
          <a:xfrm>
            <a:off x="7889886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2" name="직사각형 41">
            <a:hlinkClick r:id="rId7" action="ppaction://hlinksldjump"/>
          </p:cNvPr>
          <p:cNvSpPr/>
          <p:nvPr/>
        </p:nvSpPr>
        <p:spPr>
          <a:xfrm>
            <a:off x="827072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직사각형 42">
            <a:hlinkClick r:id="rId8" action="ppaction://hlinksldjump"/>
          </p:cNvPr>
          <p:cNvSpPr/>
          <p:nvPr/>
        </p:nvSpPr>
        <p:spPr>
          <a:xfrm>
            <a:off x="864880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>
            <a:hlinkClick r:id="rId9" action="ppaction://hlinksldjump"/>
          </p:cNvPr>
          <p:cNvSpPr/>
          <p:nvPr/>
        </p:nvSpPr>
        <p:spPr>
          <a:xfrm>
            <a:off x="903216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9408400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직사각형 46">
            <a:hlinkClick r:id="rId11" action="ppaction://hlinksldjump"/>
          </p:cNvPr>
          <p:cNvSpPr/>
          <p:nvPr/>
        </p:nvSpPr>
        <p:spPr>
          <a:xfrm>
            <a:off x="941519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260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5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34" grpId="0"/>
      <p:bldP spid="35" grpId="0" animBg="1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6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관계 알아맞히기</a:t>
            </a:r>
          </a:p>
        </p:txBody>
      </p:sp>
      <p:pic>
        <p:nvPicPr>
          <p:cNvPr id="32" name="그림 31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sp>
        <p:nvSpPr>
          <p:cNvPr id="24" name="직사각형 23">
            <a:hlinkClick r:id="rId4" action="ppaction://hlinksldjump"/>
          </p:cNvPr>
          <p:cNvSpPr/>
          <p:nvPr/>
        </p:nvSpPr>
        <p:spPr>
          <a:xfrm>
            <a:off x="7889886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직사각형 43">
            <a:hlinkClick r:id="rId5" action="ppaction://hlinksldjump"/>
          </p:cNvPr>
          <p:cNvSpPr/>
          <p:nvPr/>
        </p:nvSpPr>
        <p:spPr>
          <a:xfrm>
            <a:off x="827072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직사각형 45">
            <a:hlinkClick r:id="rId6" action="ppaction://hlinksldjump"/>
          </p:cNvPr>
          <p:cNvSpPr/>
          <p:nvPr/>
        </p:nvSpPr>
        <p:spPr>
          <a:xfrm>
            <a:off x="864880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직사각형 46">
            <a:hlinkClick r:id="rId7" action="ppaction://hlinksldjump"/>
          </p:cNvPr>
          <p:cNvSpPr/>
          <p:nvPr/>
        </p:nvSpPr>
        <p:spPr>
          <a:xfrm>
            <a:off x="903216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직사각형 47">
            <a:hlinkClick r:id="rId8" action="ppaction://hlinksldjump"/>
          </p:cNvPr>
          <p:cNvSpPr/>
          <p:nvPr/>
        </p:nvSpPr>
        <p:spPr>
          <a:xfrm>
            <a:off x="9408400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9" name="직사각형 48">
            <a:hlinkClick r:id="rId9" action="ppaction://hlinksldjump"/>
          </p:cNvPr>
          <p:cNvSpPr/>
          <p:nvPr/>
        </p:nvSpPr>
        <p:spPr>
          <a:xfrm>
            <a:off x="941519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5" name="그림 5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9" t="78077" r="13042" b="10945"/>
          <a:stretch/>
        </p:blipFill>
        <p:spPr>
          <a:xfrm>
            <a:off x="1175005" y="3560905"/>
            <a:ext cx="7460346" cy="1519865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76061" y="39121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내용 개체 틀 2"/>
          <p:cNvSpPr txBox="1">
            <a:spLocks/>
          </p:cNvSpPr>
          <p:nvPr/>
        </p:nvSpPr>
        <p:spPr>
          <a:xfrm>
            <a:off x="5319880" y="4430802"/>
            <a:ext cx="1823652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△</a:t>
            </a:r>
            <a:r>
              <a:rPr lang="en-US" altLang="ko-KR" dirty="0" smtClean="0">
                <a:solidFill>
                  <a:srgbClr val="208235"/>
                </a:solidFill>
              </a:rPr>
              <a:t>-6</a:t>
            </a:r>
            <a:r>
              <a:rPr lang="ko-KR" altLang="en-US" dirty="0" smtClean="0">
                <a:solidFill>
                  <a:srgbClr val="208235"/>
                </a:solidFill>
              </a:rPr>
              <a:t>＝☆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58" name="내용 개체 틀 2"/>
          <p:cNvSpPr txBox="1">
            <a:spLocks/>
          </p:cNvSpPr>
          <p:nvPr/>
        </p:nvSpPr>
        <p:spPr>
          <a:xfrm>
            <a:off x="3512493" y="3912138"/>
            <a:ext cx="70337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△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59" name="내용 개체 틀 2"/>
          <p:cNvSpPr txBox="1">
            <a:spLocks/>
          </p:cNvSpPr>
          <p:nvPr/>
        </p:nvSpPr>
        <p:spPr>
          <a:xfrm>
            <a:off x="6330322" y="3906296"/>
            <a:ext cx="70337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>
                <a:solidFill>
                  <a:srgbClr val="208235"/>
                </a:solidFill>
              </a:rPr>
              <a:t>☆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60" name="그림 59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43587" y="44775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" name="그룹 60"/>
          <p:cNvGrpSpPr/>
          <p:nvPr/>
        </p:nvGrpSpPr>
        <p:grpSpPr>
          <a:xfrm>
            <a:off x="1160347" y="1618222"/>
            <a:ext cx="7460346" cy="1124178"/>
            <a:chOff x="1160347" y="1618222"/>
            <a:chExt cx="7460346" cy="1124178"/>
          </a:xfrm>
        </p:grpSpPr>
        <p:pic>
          <p:nvPicPr>
            <p:cNvPr id="62" name="그림 6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89" t="64476" r="13042" b="27404"/>
            <a:stretch/>
          </p:blipFill>
          <p:spPr>
            <a:xfrm>
              <a:off x="1160347" y="1618222"/>
              <a:ext cx="7460346" cy="1124178"/>
            </a:xfrm>
            <a:prstGeom prst="rect">
              <a:avLst/>
            </a:prstGeom>
          </p:spPr>
        </p:pic>
        <p:sp>
          <p:nvSpPr>
            <p:cNvPr id="63" name="내용 개체 틀 2"/>
            <p:cNvSpPr txBox="1">
              <a:spLocks/>
            </p:cNvSpPr>
            <p:nvPr/>
          </p:nvSpPr>
          <p:spPr>
            <a:xfrm>
              <a:off x="3034393" y="1806524"/>
              <a:ext cx="107938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10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64" name="내용 개체 틀 2"/>
            <p:cNvSpPr txBox="1">
              <a:spLocks/>
            </p:cNvSpPr>
            <p:nvPr/>
          </p:nvSpPr>
          <p:spPr>
            <a:xfrm>
              <a:off x="4109661" y="1806524"/>
              <a:ext cx="107938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8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65" name="내용 개체 틀 2"/>
            <p:cNvSpPr txBox="1">
              <a:spLocks/>
            </p:cNvSpPr>
            <p:nvPr/>
          </p:nvSpPr>
          <p:spPr>
            <a:xfrm>
              <a:off x="5224950" y="1806524"/>
              <a:ext cx="107938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20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66" name="내용 개체 틀 2"/>
            <p:cNvSpPr txBox="1">
              <a:spLocks/>
            </p:cNvSpPr>
            <p:nvPr/>
          </p:nvSpPr>
          <p:spPr>
            <a:xfrm>
              <a:off x="6300218" y="1806524"/>
              <a:ext cx="107938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21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67" name="내용 개체 틀 2"/>
            <p:cNvSpPr txBox="1">
              <a:spLocks/>
            </p:cNvSpPr>
            <p:nvPr/>
          </p:nvSpPr>
          <p:spPr>
            <a:xfrm>
              <a:off x="7409471" y="1806524"/>
              <a:ext cx="107938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7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68" name="내용 개체 틀 2"/>
            <p:cNvSpPr txBox="1">
              <a:spLocks/>
            </p:cNvSpPr>
            <p:nvPr/>
          </p:nvSpPr>
          <p:spPr>
            <a:xfrm>
              <a:off x="3034393" y="2244715"/>
              <a:ext cx="107938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4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69" name="내용 개체 틀 2"/>
            <p:cNvSpPr txBox="1">
              <a:spLocks/>
            </p:cNvSpPr>
            <p:nvPr/>
          </p:nvSpPr>
          <p:spPr>
            <a:xfrm>
              <a:off x="4109661" y="2244715"/>
              <a:ext cx="107938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2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70" name="내용 개체 틀 2"/>
            <p:cNvSpPr txBox="1">
              <a:spLocks/>
            </p:cNvSpPr>
            <p:nvPr/>
          </p:nvSpPr>
          <p:spPr>
            <a:xfrm>
              <a:off x="5224950" y="2244715"/>
              <a:ext cx="107938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14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71" name="내용 개체 틀 2"/>
            <p:cNvSpPr txBox="1">
              <a:spLocks/>
            </p:cNvSpPr>
            <p:nvPr/>
          </p:nvSpPr>
          <p:spPr>
            <a:xfrm>
              <a:off x="6300218" y="2244715"/>
              <a:ext cx="107938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15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72" name="내용 개체 틀 2"/>
            <p:cNvSpPr txBox="1">
              <a:spLocks/>
            </p:cNvSpPr>
            <p:nvPr/>
          </p:nvSpPr>
          <p:spPr>
            <a:xfrm>
              <a:off x="7409471" y="2244715"/>
              <a:ext cx="107938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en-US" altLang="ko-KR" dirty="0" smtClean="0">
                  <a:solidFill>
                    <a:srgbClr val="208235"/>
                  </a:solidFill>
                </a:rPr>
                <a:t>1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</p:grpSp>
      <p:pic>
        <p:nvPicPr>
          <p:cNvPr id="73" name="그림 72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93890" y="39121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내용 개체 틀 2"/>
          <p:cNvSpPr txBox="1">
            <a:spLocks/>
          </p:cNvSpPr>
          <p:nvPr/>
        </p:nvSpPr>
        <p:spPr>
          <a:xfrm>
            <a:off x="572061" y="3900516"/>
            <a:ext cx="107938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77062" y="3161513"/>
            <a:ext cx="6784250" cy="417992"/>
            <a:chOff x="977062" y="3161513"/>
            <a:chExt cx="6784250" cy="417992"/>
          </a:xfrm>
        </p:grpSpPr>
        <p:sp>
          <p:nvSpPr>
            <p:cNvPr id="76" name="내용 개체 틀 3"/>
            <p:cNvSpPr txBox="1">
              <a:spLocks/>
            </p:cNvSpPr>
            <p:nvPr/>
          </p:nvSpPr>
          <p:spPr>
            <a:xfrm>
              <a:off x="1127215" y="3161513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짝이 만든 대응 관계를 기호를 사용하여 식으로 나타내어 </a:t>
              </a:r>
              <a:r>
                <a:rPr lang="ko-KR" altLang="en-US" dirty="0" smtClean="0"/>
                <a:t>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77" name="모서리가 둥근 직사각형 76"/>
            <p:cNvSpPr/>
            <p:nvPr/>
          </p:nvSpPr>
          <p:spPr>
            <a:xfrm>
              <a:off x="977062" y="3289299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69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x188227960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620" y="2088068"/>
            <a:ext cx="6067425" cy="15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3"/>
          <p:cNvSpPr txBox="1">
            <a:spLocks/>
          </p:cNvSpPr>
          <p:nvPr/>
        </p:nvSpPr>
        <p:spPr>
          <a:xfrm>
            <a:off x="882650" y="1449388"/>
            <a:ext cx="796423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/>
              <a:t>1.</a:t>
            </a:r>
            <a:r>
              <a:rPr lang="ko-KR" altLang="en-US" dirty="0"/>
              <a:t>	</a:t>
            </a:r>
            <a:r>
              <a:rPr lang="ko-KR" altLang="en-US" dirty="0" smtClean="0"/>
              <a:t>그림에서 </a:t>
            </a:r>
            <a:r>
              <a:rPr lang="ko-KR" altLang="en-US" dirty="0"/>
              <a:t>대응 관계를 찾아 식으로 나타내어 보세요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3608273"/>
              </p:ext>
            </p:extLst>
          </p:nvPr>
        </p:nvGraphicFramePr>
        <p:xfrm>
          <a:off x="1760469" y="3965231"/>
          <a:ext cx="6385062" cy="190693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20850"/>
                <a:gridCol w="1720850"/>
                <a:gridCol w="2943362"/>
              </a:tblGrid>
              <a:tr h="576784">
                <a:tc grid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i="0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서로 </a:t>
                      </a:r>
                      <a:r>
                        <a:rPr lang="ko-KR" altLang="en-US" sz="1600" b="1" i="0" kern="0" spc="-40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대응하는 두 </a:t>
                      </a:r>
                      <a:r>
                        <a:rPr lang="ko-KR" altLang="en-US" sz="1600" b="1" i="0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양</a:t>
                      </a:r>
                      <a:endParaRPr lang="ko-KR" altLang="en-US" sz="1600" b="1" i="0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대응 관계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/>
                </a:tc>
              </a:tr>
              <a:tr h="66410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i="0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식탁의 수</a:t>
                      </a:r>
                      <a:endParaRPr lang="ko-KR" altLang="en-US" sz="1600" b="1" i="0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</a:tr>
              <a:tr h="66604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i="0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대응 관계를 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i="0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나타내는 식</a:t>
                      </a:r>
                      <a:endParaRPr lang="ko-KR" altLang="en-US" sz="1600" b="1" i="0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내용 개체 틀 2"/>
          <p:cNvSpPr txBox="1">
            <a:spLocks/>
          </p:cNvSpPr>
          <p:nvPr/>
        </p:nvSpPr>
        <p:spPr>
          <a:xfrm>
            <a:off x="3583869" y="4566786"/>
            <a:ext cx="1529998" cy="4862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lnSpc>
                <a:spcPct val="160000"/>
              </a:lnSpc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예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)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의자의 수</a:t>
            </a: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5254625" y="4589364"/>
            <a:ext cx="2850797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fontAlgn="ctr" latinLnBrk="0">
              <a:spcBef>
                <a:spcPts val="0"/>
              </a:spcBef>
              <a:buNone/>
              <a:tabLst>
                <a:tab pos="273050" algn="l"/>
                <a:tab pos="3232150" algn="l"/>
                <a:tab pos="5751513" algn="r"/>
                <a:tab pos="3232150" algn="l"/>
                <a:tab pos="5751513" algn="r"/>
              </a:tabLst>
            </a:pP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예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)  </a:t>
            </a:r>
            <a:r>
              <a:rPr lang="ko-KR" altLang="en-US" sz="1600" kern="0" spc="-40" dirty="0" smtClean="0">
                <a:latin typeface="나눔고딕" panose="020B0600000101010101" charset="-127"/>
                <a:ea typeface="나눔고딕" panose="020B0600000101010101" charset="-127"/>
              </a:rPr>
              <a:t>의자의 수는 식탁의 수의 </a:t>
            </a:r>
            <a:r>
              <a:rPr lang="en-US" altLang="ko-KR" sz="1600" kern="0" spc="-40" dirty="0" smtClean="0">
                <a:latin typeface="나눔고딕" panose="020B0600000101010101" charset="-127"/>
                <a:ea typeface="나눔고딕" panose="020B0600000101010101" charset="-127"/>
              </a:rPr>
              <a:t>3</a:t>
            </a:r>
            <a:r>
              <a:rPr lang="ko-KR" altLang="en-US" sz="1600" kern="0" spc="-40" dirty="0" smtClean="0">
                <a:latin typeface="나눔고딕" panose="020B0600000101010101" charset="-127"/>
                <a:ea typeface="나눔고딕" panose="020B0600000101010101" charset="-127"/>
              </a:rPr>
              <a:t>배입니다</a:t>
            </a:r>
            <a:r>
              <a:rPr lang="en-US" altLang="ko-KR" sz="1600" kern="0" spc="-40" dirty="0" smtClean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1600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3631670" y="5220258"/>
            <a:ext cx="4326996" cy="4862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lnSpc>
                <a:spcPct val="160000"/>
              </a:lnSpc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예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)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◎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×3=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□ 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(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◎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: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식탁의 수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,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□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: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의자의 수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)</a:t>
            </a:r>
            <a:endParaRPr lang="ko-KR" altLang="en-US" sz="1600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0750" y="46729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1905" y="46729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2697" y="53478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3" name="그림 12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8" name="그림 17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sp>
        <p:nvSpPr>
          <p:cNvPr id="14" name="직사각형 13">
            <a:hlinkClick r:id="rId6" action="ppaction://hlinksldjump"/>
          </p:cNvPr>
          <p:cNvSpPr/>
          <p:nvPr/>
        </p:nvSpPr>
        <p:spPr>
          <a:xfrm>
            <a:off x="7889886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827072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864880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>
            <a:hlinkClick r:id="rId9" action="ppaction://hlinksldjump"/>
          </p:cNvPr>
          <p:cNvSpPr/>
          <p:nvPr/>
        </p:nvSpPr>
        <p:spPr>
          <a:xfrm>
            <a:off x="903216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>
            <a:hlinkClick r:id="rId10" action="ppaction://hlinksldjump"/>
          </p:cNvPr>
          <p:cNvSpPr/>
          <p:nvPr/>
        </p:nvSpPr>
        <p:spPr>
          <a:xfrm>
            <a:off x="9408400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>
            <a:hlinkClick r:id="rId11" action="ppaction://hlinksldjump"/>
          </p:cNvPr>
          <p:cNvSpPr/>
          <p:nvPr/>
        </p:nvSpPr>
        <p:spPr>
          <a:xfrm>
            <a:off x="941519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3486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618362"/>
              </p:ext>
            </p:extLst>
          </p:nvPr>
        </p:nvGraphicFramePr>
        <p:xfrm>
          <a:off x="1760469" y="3189943"/>
          <a:ext cx="6385062" cy="190693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720850"/>
                <a:gridCol w="1720850"/>
                <a:gridCol w="2943362"/>
              </a:tblGrid>
              <a:tr h="576784">
                <a:tc grid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서로 </a:t>
                      </a:r>
                      <a:r>
                        <a:rPr lang="ko-KR" altLang="en-US" sz="1600" b="1" kern="0" spc="-40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대응하는 두 </a:t>
                      </a:r>
                      <a:r>
                        <a:rPr lang="ko-KR" altLang="en-US" sz="16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양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대응 관계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/>
                </a:tc>
              </a:tr>
              <a:tr h="66410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  <a:defRPr/>
                      </a:pPr>
                      <a:r>
                        <a:rPr lang="ko-KR" altLang="en-US" sz="1600" b="1" kern="0" spc="-40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꽃병의 수</a:t>
                      </a:r>
                      <a:endParaRPr lang="ko-KR" altLang="en-US" sz="1600" b="1" kern="0" spc="-40" dirty="0" smtClean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 anchor="ctr"/>
                </a:tc>
              </a:tr>
              <a:tr h="66604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i="0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대응 관계를 </a:t>
                      </a:r>
                    </a:p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i="0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나타내는 식</a:t>
                      </a:r>
                      <a:endParaRPr lang="ko-KR" altLang="en-US" sz="1600" b="1" i="0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 gridSpan="2"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내용 개체 틀 2"/>
          <p:cNvSpPr txBox="1">
            <a:spLocks/>
          </p:cNvSpPr>
          <p:nvPr/>
        </p:nvSpPr>
        <p:spPr>
          <a:xfrm>
            <a:off x="1811513" y="3791498"/>
            <a:ext cx="1655017" cy="4862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lnSpc>
                <a:spcPct val="160000"/>
              </a:lnSpc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예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)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식탁의 수</a:t>
            </a:r>
          </a:p>
        </p:txBody>
      </p:sp>
      <p:sp>
        <p:nvSpPr>
          <p:cNvPr id="13" name="내용 개체 틀 2"/>
          <p:cNvSpPr txBox="1">
            <a:spLocks/>
          </p:cNvSpPr>
          <p:nvPr/>
        </p:nvSpPr>
        <p:spPr>
          <a:xfrm>
            <a:off x="5254625" y="3814076"/>
            <a:ext cx="2850797" cy="58477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61950" fontAlgn="ctr" latinLnBrk="0">
              <a:spcBef>
                <a:spcPts val="0"/>
              </a:spcBef>
              <a:buNone/>
              <a:tabLst>
                <a:tab pos="273050" algn="l"/>
                <a:tab pos="3232150" algn="l"/>
                <a:tab pos="5751513" algn="r"/>
                <a:tab pos="3232150" algn="l"/>
                <a:tab pos="5751513" algn="r"/>
              </a:tabLst>
            </a:pP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예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) </a:t>
            </a:r>
            <a:r>
              <a:rPr lang="en-US" altLang="ko-KR" sz="1600" kern="0" spc="-40" dirty="0" smtClean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1600" kern="0" spc="-40" dirty="0" smtClean="0">
                <a:latin typeface="나눔고딕" panose="020B0600000101010101" charset="-127"/>
                <a:ea typeface="나눔고딕" panose="020B0600000101010101" charset="-127"/>
              </a:rPr>
              <a:t>식탁의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수와 꽃병의 </a:t>
            </a:r>
            <a:r>
              <a:rPr lang="ko-KR" altLang="en-US" sz="1600" kern="0" spc="-40" dirty="0" smtClean="0">
                <a:latin typeface="나눔고딕" panose="020B0600000101010101" charset="-127"/>
                <a:ea typeface="나눔고딕" panose="020B0600000101010101" charset="-127"/>
              </a:rPr>
              <a:t>수는 같습니다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1600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sp>
        <p:nvSpPr>
          <p:cNvPr id="14" name="내용 개체 틀 2"/>
          <p:cNvSpPr txBox="1">
            <a:spLocks/>
          </p:cNvSpPr>
          <p:nvPr/>
        </p:nvSpPr>
        <p:spPr>
          <a:xfrm>
            <a:off x="3658966" y="4458618"/>
            <a:ext cx="4326996" cy="4862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 fontAlgn="ctr" latinLnBrk="0">
              <a:lnSpc>
                <a:spcPct val="160000"/>
              </a:lnSpc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예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)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♡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=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△ 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(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♡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: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식탁의 수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,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△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: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꽃병의 수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)</a:t>
            </a:r>
            <a:endParaRPr lang="ko-KR" altLang="en-US" sz="1600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903" y="38977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1905" y="389770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4346" y="456727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그림 18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0" name="그림 19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6" name="_x188227960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5620" y="1412875"/>
            <a:ext cx="6067425" cy="1515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그림 17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7889886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827072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864880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903216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>
            <a:hlinkClick r:id="rId10" action="ppaction://hlinksldjump"/>
          </p:cNvPr>
          <p:cNvSpPr/>
          <p:nvPr/>
        </p:nvSpPr>
        <p:spPr>
          <a:xfrm>
            <a:off x="9408400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>
            <a:hlinkClick r:id="rId11" action="ppaction://hlinksldjump"/>
          </p:cNvPr>
          <p:cNvSpPr/>
          <p:nvPr/>
        </p:nvSpPr>
        <p:spPr>
          <a:xfrm>
            <a:off x="941519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989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내용 개체 틀 3"/>
          <p:cNvSpPr txBox="1">
            <a:spLocks/>
          </p:cNvSpPr>
          <p:nvPr/>
        </p:nvSpPr>
        <p:spPr>
          <a:xfrm>
            <a:off x="882650" y="1449388"/>
            <a:ext cx="796423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ko-KR" altLang="en-US" dirty="0"/>
              <a:t>문제 </a:t>
            </a:r>
            <a:r>
              <a:rPr lang="en-US" altLang="ko-KR" dirty="0"/>
              <a:t>2.</a:t>
            </a:r>
            <a:r>
              <a:rPr lang="ko-KR" altLang="en-US" dirty="0"/>
              <a:t>	대응 관계를 나타낸 식에 알맞은 상황을 만들어 </a:t>
            </a:r>
            <a:r>
              <a:rPr lang="ko-KR" altLang="en-US" dirty="0" smtClean="0"/>
              <a:t>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aphicFrame>
        <p:nvGraphicFramePr>
          <p:cNvPr id="19" name="표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9572628"/>
              </p:ext>
            </p:extLst>
          </p:nvPr>
        </p:nvGraphicFramePr>
        <p:xfrm>
          <a:off x="1950350" y="1998133"/>
          <a:ext cx="6385518" cy="1650589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2193473"/>
                <a:gridCol w="4192045"/>
              </a:tblGrid>
              <a:tr h="486275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kern="0" spc="-15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대응 관계를 나타내는 식</a:t>
                      </a:r>
                      <a:endParaRPr lang="ko-KR" altLang="en-US" sz="1600" b="1" kern="0" spc="-15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600" b="1" kern="0" spc="-40" dirty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상황</a:t>
                      </a: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</a:tr>
              <a:tr h="1164314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r>
                        <a:rPr lang="ko-KR" altLang="en-US" sz="1800" b="1" kern="0" spc="-40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△</a:t>
                      </a:r>
                      <a:r>
                        <a:rPr lang="en-US" altLang="ko-KR" sz="1800" b="1" kern="0" spc="-40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×2</a:t>
                      </a:r>
                      <a:r>
                        <a:rPr lang="ko-KR" altLang="en-US" sz="1800" b="1" kern="0" spc="-40" dirty="0" smtClean="0">
                          <a:effectLst/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＝□</a:t>
                      </a:r>
                      <a:endParaRPr lang="ko-KR" altLang="en-US" sz="1800" b="1" kern="0" spc="-40" dirty="0">
                        <a:solidFill>
                          <a:srgbClr val="000000"/>
                        </a:solidFill>
                        <a:effectLst/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just" fontAlgn="ctr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232150" algn="l"/>
                          <a:tab pos="5751830" algn="r"/>
                          <a:tab pos="3232150" algn="l"/>
                          <a:tab pos="5751830" algn="r"/>
                        </a:tabLst>
                      </a:pPr>
                      <a:endParaRPr lang="ko-KR" altLang="en-US" sz="1600" b="1" kern="0" spc="-40" dirty="0">
                        <a:solidFill>
                          <a:srgbClr val="000000"/>
                        </a:solidFill>
                        <a:effectLst/>
                        <a:latin typeface="나눔고딕" panose="020B0600000101010101" charset="-127"/>
                        <a:ea typeface="나눔고딕" panose="020B0600000101010101" charset="-127"/>
                      </a:endParaRPr>
                    </a:p>
                  </a:txBody>
                  <a:tcPr marL="64770" marR="64770" marT="17907" marB="17907"/>
                </a:tc>
              </a:tr>
            </a:tbl>
          </a:graphicData>
        </a:graphic>
      </p:graphicFrame>
      <p:sp>
        <p:nvSpPr>
          <p:cNvPr id="20" name="내용 개체 틀 2"/>
          <p:cNvSpPr txBox="1">
            <a:spLocks/>
          </p:cNvSpPr>
          <p:nvPr/>
        </p:nvSpPr>
        <p:spPr>
          <a:xfrm>
            <a:off x="4228593" y="2526350"/>
            <a:ext cx="3989576" cy="107721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600" indent="-355600" algn="just" fontAlgn="ctr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예</a:t>
            </a:r>
            <a:r>
              <a:rPr lang="en-US" altLang="ko-KR" sz="1600" kern="0" spc="-40" dirty="0" smtClean="0">
                <a:latin typeface="나눔고딕" panose="020B0600000101010101" charset="-127"/>
                <a:ea typeface="나눔고딕" panose="020B0600000101010101" charset="-127"/>
              </a:rPr>
              <a:t>)</a:t>
            </a:r>
            <a:r>
              <a:rPr lang="en-US" altLang="ko-KR" sz="1600" kern="0" spc="300" dirty="0" smtClean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1600" kern="0" spc="-40" dirty="0" smtClean="0">
                <a:latin typeface="나눔고딕" panose="020B0600000101010101" charset="-127"/>
                <a:ea typeface="나눔고딕" panose="020B0600000101010101" charset="-127"/>
              </a:rPr>
              <a:t>급식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시간에 한 사람에게 만두를 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2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개씩 </a:t>
            </a:r>
            <a:r>
              <a:rPr lang="ko-KR" altLang="en-US" sz="1600" kern="0" spc="-40" dirty="0" smtClean="0">
                <a:latin typeface="나눔고딕" panose="020B0600000101010101" charset="-127"/>
                <a:ea typeface="나눔고딕" panose="020B0600000101010101" charset="-127"/>
              </a:rPr>
              <a:t>주 </a:t>
            </a:r>
            <a:r>
              <a:rPr lang="ko-KR" altLang="en-US" sz="1600" kern="0" spc="-40" dirty="0" err="1" smtClean="0">
                <a:latin typeface="나눔고딕" panose="020B0600000101010101" charset="-127"/>
                <a:ea typeface="나눔고딕" panose="020B0600000101010101" charset="-127"/>
              </a:rPr>
              <a:t>었습니다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. </a:t>
            </a:r>
            <a:endParaRPr lang="en-US" altLang="ko-KR" sz="1600" kern="0" spc="-40" dirty="0" smtClean="0">
              <a:latin typeface="나눔고딕" panose="020B0600000101010101" charset="-127"/>
              <a:ea typeface="나눔고딕" panose="020B0600000101010101" charset="-127"/>
            </a:endParaRPr>
          </a:p>
          <a:p>
            <a:pPr marL="355600" indent="-355600" algn="just" fontAlgn="ctr">
              <a:spcBef>
                <a:spcPts val="0"/>
              </a:spcBef>
              <a:buNone/>
              <a:tabLst>
                <a:tab pos="3232150" algn="l"/>
                <a:tab pos="5751830" algn="r"/>
                <a:tab pos="3232150" algn="l"/>
                <a:tab pos="5751830" algn="r"/>
              </a:tabLst>
            </a:pP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en-US" altLang="ko-KR" sz="1600" kern="0" spc="-40" dirty="0" smtClean="0">
                <a:latin typeface="나눔고딕" panose="020B0600000101010101" charset="-127"/>
                <a:ea typeface="나눔고딕" panose="020B0600000101010101" charset="-127"/>
              </a:rPr>
              <a:t>      2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명이 </a:t>
            </a:r>
            <a:r>
              <a:rPr lang="ko-KR" altLang="en-US" sz="1600" kern="0" spc="-40" dirty="0" err="1" smtClean="0">
                <a:latin typeface="나눔고딕" panose="020B0600000101010101" charset="-127"/>
                <a:ea typeface="나눔고딕" panose="020B0600000101010101" charset="-127"/>
              </a:rPr>
              <a:t>모둠</a:t>
            </a:r>
            <a:r>
              <a:rPr lang="ko-KR" altLang="en-US" sz="1600" kern="0" spc="-40" dirty="0" err="1">
                <a:latin typeface="나눔고딕" panose="020B0600000101010101" charset="-127"/>
                <a:ea typeface="나눔고딕" panose="020B0600000101010101" charset="-127"/>
              </a:rPr>
              <a:t>을</a:t>
            </a:r>
            <a:r>
              <a:rPr lang="ko-KR" altLang="en-US" sz="1600" kern="0" spc="-40" dirty="0" smtClean="0">
                <a:latin typeface="나눔고딕" panose="020B0600000101010101" charset="-127"/>
                <a:ea typeface="나눔고딕" panose="020B0600000101010101" charset="-127"/>
              </a:rPr>
              <a:t> </a:t>
            </a:r>
            <a:r>
              <a:rPr lang="ko-KR" altLang="en-US" sz="1600" kern="0" spc="-40" dirty="0">
                <a:latin typeface="나눔고딕" panose="020B0600000101010101" charset="-127"/>
                <a:ea typeface="나눔고딕" panose="020B0600000101010101" charset="-127"/>
              </a:rPr>
              <a:t>만들어서 과학 실험을 했습니다</a:t>
            </a:r>
            <a:r>
              <a:rPr lang="en-US" altLang="ko-KR" sz="1600" kern="0" spc="-40" dirty="0">
                <a:latin typeface="나눔고딕" panose="020B0600000101010101" charset="-127"/>
                <a:ea typeface="나눔고딕" panose="020B0600000101010101" charset="-127"/>
              </a:rPr>
              <a:t>.</a:t>
            </a:r>
            <a:endParaRPr lang="ko-KR" altLang="en-US" sz="1600" kern="0" spc="-40" dirty="0">
              <a:latin typeface="나눔고딕" panose="020B0600000101010101" charset="-127"/>
              <a:ea typeface="나눔고딕" panose="020B0600000101010101" charset="-127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5527" y="286482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그림 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8" name="그림 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13" name="그림 12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sp>
        <p:nvSpPr>
          <p:cNvPr id="9" name="직사각형 8">
            <a:hlinkClick r:id="rId5" action="ppaction://hlinksldjump"/>
          </p:cNvPr>
          <p:cNvSpPr/>
          <p:nvPr/>
        </p:nvSpPr>
        <p:spPr>
          <a:xfrm>
            <a:off x="7889886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>
            <a:hlinkClick r:id="rId6" action="ppaction://hlinksldjump"/>
          </p:cNvPr>
          <p:cNvSpPr/>
          <p:nvPr/>
        </p:nvSpPr>
        <p:spPr>
          <a:xfrm>
            <a:off x="827072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>
            <a:hlinkClick r:id="rId7" action="ppaction://hlinksldjump"/>
          </p:cNvPr>
          <p:cNvSpPr/>
          <p:nvPr/>
        </p:nvSpPr>
        <p:spPr>
          <a:xfrm>
            <a:off x="864880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903216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9408400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>
            <a:hlinkClick r:id="rId10" action="ppaction://hlinksldjump"/>
          </p:cNvPr>
          <p:cNvSpPr/>
          <p:nvPr/>
        </p:nvSpPr>
        <p:spPr>
          <a:xfrm>
            <a:off x="941519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680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32" name="TextBox 3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29349" y="2975931"/>
            <a:ext cx="4889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도전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92021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581079" y="2820127"/>
            <a:ext cx="5838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주변에서 대응 관계를 찾아 식으로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나타내어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dirty="0">
                <a:latin typeface="나눔고딕 ExtraBold" pitchFamily="50" charset="-127"/>
                <a:ea typeface="나눔고딕 ExtraBold" pitchFamily="50" charset="-127"/>
              </a:rPr>
              <a:t>.</a:t>
            </a:r>
          </a:p>
        </p:txBody>
      </p:sp>
      <p:pic>
        <p:nvPicPr>
          <p:cNvPr id="11" name="그림 10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646" y="8620"/>
            <a:ext cx="4061460" cy="923407"/>
          </a:xfrm>
          <a:prstGeom prst="rect">
            <a:avLst/>
          </a:prstGeom>
        </p:spPr>
      </p:pic>
      <p:sp>
        <p:nvSpPr>
          <p:cNvPr id="7" name="직사각형 6">
            <a:hlinkClick r:id="rId4" action="ppaction://hlinksldjump"/>
          </p:cNvPr>
          <p:cNvSpPr/>
          <p:nvPr/>
        </p:nvSpPr>
        <p:spPr>
          <a:xfrm>
            <a:off x="7889886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>
            <a:hlinkClick r:id="rId5" action="ppaction://hlinksldjump"/>
          </p:cNvPr>
          <p:cNvSpPr/>
          <p:nvPr/>
        </p:nvSpPr>
        <p:spPr>
          <a:xfrm>
            <a:off x="827072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>
            <a:hlinkClick r:id="rId6" action="ppaction://hlinksldjump"/>
          </p:cNvPr>
          <p:cNvSpPr/>
          <p:nvPr/>
        </p:nvSpPr>
        <p:spPr>
          <a:xfrm>
            <a:off x="864880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직사각형 9">
            <a:hlinkClick r:id="rId7" action="ppaction://hlinksldjump"/>
          </p:cNvPr>
          <p:cNvSpPr/>
          <p:nvPr/>
        </p:nvSpPr>
        <p:spPr>
          <a:xfrm>
            <a:off x="903216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>
            <a:hlinkClick r:id="rId8" action="ppaction://hlinksldjump"/>
          </p:cNvPr>
          <p:cNvSpPr/>
          <p:nvPr/>
        </p:nvSpPr>
        <p:spPr>
          <a:xfrm>
            <a:off x="9408400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>
            <a:hlinkClick r:id="rId9" action="ppaction://hlinksldjump"/>
          </p:cNvPr>
          <p:cNvSpPr/>
          <p:nvPr/>
        </p:nvSpPr>
        <p:spPr>
          <a:xfrm>
            <a:off x="941519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6505277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4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4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4" action="ppaction://hlinksldjump"/>
          </p:cNvPr>
          <p:cNvSpPr/>
          <p:nvPr/>
        </p:nvSpPr>
        <p:spPr>
          <a:xfrm>
            <a:off x="69692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5" action="ppaction://hlinksldjump"/>
          </p:cNvPr>
          <p:cNvSpPr/>
          <p:nvPr/>
        </p:nvSpPr>
        <p:spPr>
          <a:xfrm>
            <a:off x="739987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77198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내용 개체 틀 5"/>
          <p:cNvSpPr txBox="1">
            <a:spLocks/>
          </p:cNvSpPr>
          <p:nvPr/>
        </p:nvSpPr>
        <p:spPr>
          <a:xfrm>
            <a:off x="694688" y="412069"/>
            <a:ext cx="433301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생활 속에서 대응 관계를 찾아 </a:t>
            </a:r>
          </a:p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식으로 나타내기</a:t>
            </a: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0" t="22291" r="51220" b="67123"/>
          <a:stretch/>
        </p:blipFill>
        <p:spPr>
          <a:xfrm>
            <a:off x="1667452" y="2327169"/>
            <a:ext cx="6268532" cy="26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1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6505277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4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4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4" action="ppaction://hlinksldjump"/>
          </p:cNvPr>
          <p:cNvSpPr/>
          <p:nvPr/>
        </p:nvSpPr>
        <p:spPr>
          <a:xfrm>
            <a:off x="69692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5" action="ppaction://hlinksldjump"/>
          </p:cNvPr>
          <p:cNvSpPr/>
          <p:nvPr/>
        </p:nvSpPr>
        <p:spPr>
          <a:xfrm>
            <a:off x="739987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77198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내용 개체 틀 5"/>
          <p:cNvSpPr txBox="1">
            <a:spLocks/>
          </p:cNvSpPr>
          <p:nvPr/>
        </p:nvSpPr>
        <p:spPr>
          <a:xfrm>
            <a:off x="694688" y="412069"/>
            <a:ext cx="433301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생활 속에서 대응 관계를 찾아 </a:t>
            </a:r>
          </a:p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식으로 나타내기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17" t="22338" r="13616" b="67076"/>
          <a:stretch/>
        </p:blipFill>
        <p:spPr>
          <a:xfrm>
            <a:off x="1430779" y="2206339"/>
            <a:ext cx="7005419" cy="269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4" t="33915" r="51456" b="52733"/>
          <a:stretch/>
        </p:blipFill>
        <p:spPr>
          <a:xfrm>
            <a:off x="1895251" y="2255915"/>
            <a:ext cx="5712031" cy="3100957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6505277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4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5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5" action="ppaction://hlinksldjump"/>
          </p:cNvPr>
          <p:cNvSpPr/>
          <p:nvPr/>
        </p:nvSpPr>
        <p:spPr>
          <a:xfrm>
            <a:off x="69692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739987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77198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7" action="ppaction://hlinksldjump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내용 개체 틀 5"/>
          <p:cNvSpPr txBox="1">
            <a:spLocks/>
          </p:cNvSpPr>
          <p:nvPr/>
        </p:nvSpPr>
        <p:spPr>
          <a:xfrm>
            <a:off x="694688" y="412069"/>
            <a:ext cx="433301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생활 속에서 대응 관계를 찾아 </a:t>
            </a:r>
          </a:p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식으로 나타내기</a:t>
            </a:r>
          </a:p>
        </p:txBody>
      </p:sp>
    </p:spTree>
    <p:extLst>
      <p:ext uri="{BB962C8B-B14F-4D97-AF65-F5344CB8AC3E}">
        <p14:creationId xmlns:p14="http://schemas.microsoft.com/office/powerpoint/2010/main" val="295616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6505277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4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4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4" action="ppaction://hlinksldjump"/>
          </p:cNvPr>
          <p:cNvSpPr/>
          <p:nvPr/>
        </p:nvSpPr>
        <p:spPr>
          <a:xfrm>
            <a:off x="69692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5" action="ppaction://hlinksldjump"/>
          </p:cNvPr>
          <p:cNvSpPr/>
          <p:nvPr/>
        </p:nvSpPr>
        <p:spPr>
          <a:xfrm>
            <a:off x="739987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77198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9" name="내용 개체 틀 5"/>
          <p:cNvSpPr txBox="1">
            <a:spLocks/>
          </p:cNvSpPr>
          <p:nvPr/>
        </p:nvSpPr>
        <p:spPr>
          <a:xfrm>
            <a:off x="694688" y="412069"/>
            <a:ext cx="433301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생활 속에서 대응 관계를 찾아 </a:t>
            </a:r>
          </a:p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식으로 나타내기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02" t="33782" r="21157" b="53105"/>
          <a:stretch/>
        </p:blipFill>
        <p:spPr>
          <a:xfrm>
            <a:off x="2646315" y="2044535"/>
            <a:ext cx="4502929" cy="32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915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그림 5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" t="17912" r="26033" b="64176"/>
          <a:stretch/>
        </p:blipFill>
        <p:spPr>
          <a:xfrm>
            <a:off x="978331" y="3450320"/>
            <a:ext cx="7793394" cy="2549904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22383" r="12370" b="52685"/>
          <a:stretch/>
        </p:blipFill>
        <p:spPr>
          <a:xfrm>
            <a:off x="6619975" y="1448833"/>
            <a:ext cx="1862773" cy="1657528"/>
          </a:xfrm>
          <a:prstGeom prst="rect">
            <a:avLst/>
          </a:prstGeom>
        </p:spPr>
      </p:pic>
      <p:pic>
        <p:nvPicPr>
          <p:cNvPr id="24" name="그림 2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22383" r="50022" b="52685"/>
          <a:stretch/>
        </p:blipFill>
        <p:spPr>
          <a:xfrm>
            <a:off x="4599090" y="1448833"/>
            <a:ext cx="1660810" cy="1657528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직사각형 21">
            <a:hlinkClick r:id="rId6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985632" y="3188966"/>
            <a:ext cx="8073225" cy="369332"/>
            <a:chOff x="829684" y="5546885"/>
            <a:chExt cx="8073225" cy="369332"/>
          </a:xfrm>
        </p:grpSpPr>
        <p:sp>
          <p:nvSpPr>
            <p:cNvPr id="46" name="내용 개체 틀 3"/>
            <p:cNvSpPr txBox="1">
              <a:spLocks/>
            </p:cNvSpPr>
            <p:nvPr/>
          </p:nvSpPr>
          <p:spPr>
            <a:xfrm>
              <a:off x="953960" y="5546885"/>
              <a:ext cx="794894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spc="-50" dirty="0"/>
                <a:t>서로 </a:t>
              </a:r>
              <a:r>
                <a:rPr lang="ko-KR" altLang="en-US" spc="-50" dirty="0" smtClean="0"/>
                <a:t>대응하는 두 </a:t>
              </a:r>
              <a:r>
                <a:rPr lang="ko-KR" altLang="en-US" spc="-50" dirty="0"/>
                <a:t>양을 찾아보세요</a:t>
              </a:r>
              <a:r>
                <a:rPr lang="en-US" altLang="ko-KR" spc="-50" dirty="0"/>
                <a:t>.</a:t>
              </a:r>
              <a:endParaRPr lang="ko-KR" altLang="en-US" spc="-50" dirty="0"/>
            </a:p>
          </p:txBody>
        </p:sp>
        <p:sp>
          <p:nvSpPr>
            <p:cNvPr id="47" name="모서리가 둥근 직사각형 46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내용 개체 틀 5"/>
          <p:cNvSpPr txBox="1">
            <a:spLocks/>
          </p:cNvSpPr>
          <p:nvPr/>
        </p:nvSpPr>
        <p:spPr>
          <a:xfrm>
            <a:off x="694688" y="412069"/>
            <a:ext cx="433301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생활 속에서 대응 관계를 찾아 </a:t>
            </a:r>
          </a:p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식으로 나타내기</a:t>
            </a:r>
          </a:p>
        </p:txBody>
      </p:sp>
      <p:grpSp>
        <p:nvGrpSpPr>
          <p:cNvPr id="30" name="그룹 29"/>
          <p:cNvGrpSpPr/>
          <p:nvPr/>
        </p:nvGrpSpPr>
        <p:grpSpPr>
          <a:xfrm>
            <a:off x="884704" y="1395604"/>
            <a:ext cx="3523524" cy="646331"/>
            <a:chOff x="870058" y="3552985"/>
            <a:chExt cx="3523524" cy="646331"/>
          </a:xfrm>
        </p:grpSpPr>
        <p:grpSp>
          <p:nvGrpSpPr>
            <p:cNvPr id="31" name="그룹 30"/>
            <p:cNvGrpSpPr/>
            <p:nvPr/>
          </p:nvGrpSpPr>
          <p:grpSpPr>
            <a:xfrm>
              <a:off x="870058" y="3641839"/>
              <a:ext cx="217025" cy="217025"/>
              <a:chOff x="4520952" y="3717032"/>
              <a:chExt cx="217025" cy="217025"/>
            </a:xfrm>
          </p:grpSpPr>
          <p:grpSp>
            <p:nvGrpSpPr>
              <p:cNvPr id="34" name="그룹 3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0" name="모서리가 둥근 직사각형 3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9" name="모서리가 둥근 직사각형 38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2" name="내용 개체 틀 3"/>
            <p:cNvSpPr txBox="1">
              <a:spLocks/>
            </p:cNvSpPr>
            <p:nvPr/>
          </p:nvSpPr>
          <p:spPr>
            <a:xfrm>
              <a:off x="1057530" y="3552985"/>
              <a:ext cx="3336052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주변에서 볼 수 있는 대응 관계를 찾아봅시다</a:t>
              </a:r>
              <a:r>
                <a:rPr lang="en-US" altLang="ko-KR" dirty="0" smtClean="0"/>
                <a:t>.</a:t>
              </a:r>
              <a:endParaRPr lang="en-US" altLang="ko-KR" dirty="0"/>
            </a:p>
          </p:txBody>
        </p:sp>
      </p:grpSp>
      <p:pic>
        <p:nvPicPr>
          <p:cNvPr id="48" name="그림 47">
            <a:hlinkClick r:id="" action="ppaction://customshow?id=2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67" y="1539306"/>
            <a:ext cx="276515" cy="273955"/>
          </a:xfrm>
          <a:prstGeom prst="rect">
            <a:avLst/>
          </a:prstGeom>
        </p:spPr>
      </p:pic>
      <p:pic>
        <p:nvPicPr>
          <p:cNvPr id="51" name="그림 50">
            <a:hlinkClick r:id="" action="ppaction://customshow?id=3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036" y="1575764"/>
            <a:ext cx="276515" cy="273955"/>
          </a:xfrm>
          <a:prstGeom prst="rect">
            <a:avLst/>
          </a:prstGeom>
        </p:spPr>
      </p:pic>
      <p:pic>
        <p:nvPicPr>
          <p:cNvPr id="52" name="그림 51">
            <a:hlinkClick r:id="" action="ppaction://customshow?id=4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267" y="2268314"/>
            <a:ext cx="276515" cy="273955"/>
          </a:xfrm>
          <a:prstGeom prst="rect">
            <a:avLst/>
          </a:prstGeom>
        </p:spPr>
      </p:pic>
      <p:pic>
        <p:nvPicPr>
          <p:cNvPr id="53" name="그림 52">
            <a:hlinkClick r:id="" action="ppaction://customshow?id=5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503" y="2319806"/>
            <a:ext cx="276515" cy="273955"/>
          </a:xfrm>
          <a:prstGeom prst="rect">
            <a:avLst/>
          </a:prstGeom>
        </p:spPr>
      </p:pic>
      <p:pic>
        <p:nvPicPr>
          <p:cNvPr id="28" name="그림 27"/>
          <p:cNvPicPr preferRelativeResize="0"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sp>
        <p:nvSpPr>
          <p:cNvPr id="35" name="내용 개체 틀 2"/>
          <p:cNvSpPr txBox="1">
            <a:spLocks/>
          </p:cNvSpPr>
          <p:nvPr/>
        </p:nvSpPr>
        <p:spPr>
          <a:xfrm>
            <a:off x="1109602" y="4584278"/>
            <a:ext cx="197779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의자의 수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1109602" y="5038369"/>
            <a:ext cx="197779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지하철 이동 거리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1109602" y="5494126"/>
            <a:ext cx="197779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설탕의 양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2" name="내용 개체 틀 2"/>
          <p:cNvSpPr txBox="1">
            <a:spLocks/>
          </p:cNvSpPr>
          <p:nvPr/>
        </p:nvSpPr>
        <p:spPr>
          <a:xfrm>
            <a:off x="3099246" y="4584278"/>
            <a:ext cx="149984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팔걸이의 수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3099246" y="5038369"/>
            <a:ext cx="149984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걸린 시간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3099246" y="5494126"/>
            <a:ext cx="149984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음료의 수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49" name="그림 48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703145" y="36535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>
            <a:hlinkClick r:id="rId6" action="ppaction://hlinksldjump"/>
          </p:cNvPr>
          <p:cNvSpPr/>
          <p:nvPr/>
        </p:nvSpPr>
        <p:spPr>
          <a:xfrm>
            <a:off x="7889886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7" name="직사각형 36">
            <a:hlinkClick r:id="rId10" action="ppaction://hlinksldjump"/>
          </p:cNvPr>
          <p:cNvSpPr/>
          <p:nvPr/>
        </p:nvSpPr>
        <p:spPr>
          <a:xfrm>
            <a:off x="827072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직사각형 49">
            <a:hlinkClick r:id="rId11" action="ppaction://hlinksldjump"/>
          </p:cNvPr>
          <p:cNvSpPr/>
          <p:nvPr/>
        </p:nvSpPr>
        <p:spPr>
          <a:xfrm>
            <a:off x="864880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4" name="직사각형 53">
            <a:hlinkClick r:id="rId12" action="ppaction://hlinksldjump"/>
          </p:cNvPr>
          <p:cNvSpPr/>
          <p:nvPr/>
        </p:nvSpPr>
        <p:spPr>
          <a:xfrm>
            <a:off x="9032167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5" name="직사각형 54">
            <a:hlinkClick r:id="rId13" action="ppaction://hlinksldjump"/>
          </p:cNvPr>
          <p:cNvSpPr/>
          <p:nvPr/>
        </p:nvSpPr>
        <p:spPr>
          <a:xfrm>
            <a:off x="9408400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6" name="직사각형 55">
            <a:hlinkClick r:id="rId14" action="ppaction://hlinksldjump"/>
          </p:cNvPr>
          <p:cNvSpPr/>
          <p:nvPr/>
        </p:nvSpPr>
        <p:spPr>
          <a:xfrm>
            <a:off x="9415199" y="474278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473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1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5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7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42" grpId="0"/>
      <p:bldP spid="43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78331" y="3450320"/>
            <a:ext cx="7793394" cy="2549904"/>
            <a:chOff x="978331" y="3450320"/>
            <a:chExt cx="7793394" cy="2549904"/>
          </a:xfrm>
        </p:grpSpPr>
        <p:pic>
          <p:nvPicPr>
            <p:cNvPr id="28" name="그림 2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12" t="17912" r="26033" b="64176"/>
            <a:stretch/>
          </p:blipFill>
          <p:spPr>
            <a:xfrm>
              <a:off x="978331" y="3450320"/>
              <a:ext cx="7793394" cy="2549904"/>
            </a:xfrm>
            <a:prstGeom prst="rect">
              <a:avLst/>
            </a:prstGeom>
          </p:spPr>
        </p:pic>
        <p:sp>
          <p:nvSpPr>
            <p:cNvPr id="30" name="내용 개체 틀 2"/>
            <p:cNvSpPr txBox="1">
              <a:spLocks/>
            </p:cNvSpPr>
            <p:nvPr/>
          </p:nvSpPr>
          <p:spPr>
            <a:xfrm>
              <a:off x="1109602" y="4584278"/>
              <a:ext cx="197779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의자의 수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31" name="내용 개체 틀 2"/>
            <p:cNvSpPr txBox="1">
              <a:spLocks/>
            </p:cNvSpPr>
            <p:nvPr/>
          </p:nvSpPr>
          <p:spPr>
            <a:xfrm>
              <a:off x="1109602" y="5038369"/>
              <a:ext cx="197779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지하철 이동 거리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49" name="내용 개체 틀 2"/>
            <p:cNvSpPr txBox="1">
              <a:spLocks/>
            </p:cNvSpPr>
            <p:nvPr/>
          </p:nvSpPr>
          <p:spPr>
            <a:xfrm>
              <a:off x="1109602" y="5494126"/>
              <a:ext cx="197779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설탕의 양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50" name="내용 개체 틀 2"/>
            <p:cNvSpPr txBox="1">
              <a:spLocks/>
            </p:cNvSpPr>
            <p:nvPr/>
          </p:nvSpPr>
          <p:spPr>
            <a:xfrm>
              <a:off x="3099246" y="4584278"/>
              <a:ext cx="149984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팔걸이의 수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51" name="내용 개체 틀 2"/>
            <p:cNvSpPr txBox="1">
              <a:spLocks/>
            </p:cNvSpPr>
            <p:nvPr/>
          </p:nvSpPr>
          <p:spPr>
            <a:xfrm>
              <a:off x="3099246" y="5038369"/>
              <a:ext cx="149984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걸린 시간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  <p:sp>
          <p:nvSpPr>
            <p:cNvPr id="52" name="내용 개체 틀 2"/>
            <p:cNvSpPr txBox="1">
              <a:spLocks/>
            </p:cNvSpPr>
            <p:nvPr/>
          </p:nvSpPr>
          <p:spPr>
            <a:xfrm>
              <a:off x="3099246" y="5494126"/>
              <a:ext cx="149984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 algn="ctr">
                <a:buNone/>
              </a:pPr>
              <a:r>
                <a:rPr lang="ko-KR" altLang="en-US" dirty="0" smtClean="0">
                  <a:solidFill>
                    <a:srgbClr val="208235"/>
                  </a:solidFill>
                </a:rPr>
                <a:t>음료의 수</a:t>
              </a:r>
              <a:endParaRPr lang="en-US" altLang="ko-KR" dirty="0">
                <a:solidFill>
                  <a:srgbClr val="208235"/>
                </a:solidFill>
              </a:endParaRPr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54" name="그룹 53"/>
          <p:cNvGrpSpPr/>
          <p:nvPr/>
        </p:nvGrpSpPr>
        <p:grpSpPr>
          <a:xfrm>
            <a:off x="985632" y="3189654"/>
            <a:ext cx="8073225" cy="369332"/>
            <a:chOff x="829684" y="5558315"/>
            <a:chExt cx="8073225" cy="369332"/>
          </a:xfrm>
        </p:grpSpPr>
        <p:sp>
          <p:nvSpPr>
            <p:cNvPr id="55" name="내용 개체 틀 3"/>
            <p:cNvSpPr txBox="1">
              <a:spLocks/>
            </p:cNvSpPr>
            <p:nvPr/>
          </p:nvSpPr>
          <p:spPr>
            <a:xfrm>
              <a:off x="953960" y="5558315"/>
              <a:ext cx="794894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spc="-50" dirty="0"/>
                <a:t>두 양 사이의 대응 관계를 </a:t>
              </a:r>
              <a:r>
                <a:rPr lang="ko-KR" altLang="en-US" spc="-50" dirty="0" smtClean="0"/>
                <a:t>써 보세요</a:t>
              </a:r>
              <a:r>
                <a:rPr lang="en-US" altLang="ko-KR" spc="-50" dirty="0"/>
                <a:t>.</a:t>
              </a:r>
              <a:endParaRPr lang="ko-KR" altLang="en-US" spc="-50" dirty="0"/>
            </a:p>
          </p:txBody>
        </p:sp>
        <p:sp>
          <p:nvSpPr>
            <p:cNvPr id="56" name="모서리가 둥근 직사각형 55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9" name="내용 개체 틀 5"/>
          <p:cNvSpPr txBox="1">
            <a:spLocks/>
          </p:cNvSpPr>
          <p:nvPr/>
        </p:nvSpPr>
        <p:spPr>
          <a:xfrm>
            <a:off x="694688" y="412069"/>
            <a:ext cx="433301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생활 속에서 대응 관계를 찾아 </a:t>
            </a:r>
          </a:p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식으로 나타내기</a:t>
            </a:r>
          </a:p>
        </p:txBody>
      </p:sp>
      <p:pic>
        <p:nvPicPr>
          <p:cNvPr id="23" name="그림 22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703145" y="365353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22383" r="12370" b="52685"/>
          <a:stretch/>
        </p:blipFill>
        <p:spPr>
          <a:xfrm>
            <a:off x="4888711" y="1387873"/>
            <a:ext cx="1862773" cy="1657528"/>
          </a:xfrm>
          <a:prstGeom prst="rect">
            <a:avLst/>
          </a:prstGeom>
        </p:spPr>
      </p:pic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8" t="22383" r="50022" b="52685"/>
          <a:stretch/>
        </p:blipFill>
        <p:spPr>
          <a:xfrm>
            <a:off x="2867826" y="1387873"/>
            <a:ext cx="1660810" cy="1657528"/>
          </a:xfrm>
          <a:prstGeom prst="rect">
            <a:avLst/>
          </a:prstGeom>
        </p:spPr>
      </p:pic>
      <p:pic>
        <p:nvPicPr>
          <p:cNvPr id="42" name="그림 41">
            <a:hlinkClick r:id="" action="ppaction://customshow?id=2&amp;return=tru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03" y="1478346"/>
            <a:ext cx="276515" cy="273955"/>
          </a:xfrm>
          <a:prstGeom prst="rect">
            <a:avLst/>
          </a:prstGeom>
        </p:spPr>
      </p:pic>
      <p:pic>
        <p:nvPicPr>
          <p:cNvPr id="43" name="그림 42">
            <a:hlinkClick r:id="" action="ppaction://customshow?id=3&amp;return=tru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772" y="1514804"/>
            <a:ext cx="276515" cy="273955"/>
          </a:xfrm>
          <a:prstGeom prst="rect">
            <a:avLst/>
          </a:prstGeom>
        </p:spPr>
      </p:pic>
      <p:pic>
        <p:nvPicPr>
          <p:cNvPr id="44" name="그림 43">
            <a:hlinkClick r:id="" action="ppaction://customshow?id=4&amp;return=tru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003" y="2207354"/>
            <a:ext cx="276515" cy="273955"/>
          </a:xfrm>
          <a:prstGeom prst="rect">
            <a:avLst/>
          </a:prstGeom>
        </p:spPr>
      </p:pic>
      <p:pic>
        <p:nvPicPr>
          <p:cNvPr id="45" name="그림 44">
            <a:hlinkClick r:id="" action="ppaction://customshow?id=5&amp;return=tru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239" y="2258846"/>
            <a:ext cx="276515" cy="273955"/>
          </a:xfrm>
          <a:prstGeom prst="rect">
            <a:avLst/>
          </a:prstGeom>
        </p:spPr>
      </p:pic>
      <p:sp>
        <p:nvSpPr>
          <p:cNvPr id="46" name="내용 개체 틀 2"/>
          <p:cNvSpPr txBox="1">
            <a:spLocks/>
          </p:cNvSpPr>
          <p:nvPr/>
        </p:nvSpPr>
        <p:spPr>
          <a:xfrm>
            <a:off x="4771384" y="4588060"/>
            <a:ext cx="377023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(</a:t>
            </a:r>
            <a:r>
              <a:rPr lang="ko-KR" altLang="en-US" dirty="0" smtClean="0">
                <a:solidFill>
                  <a:srgbClr val="208235"/>
                </a:solidFill>
              </a:rPr>
              <a:t>의자의 수</a:t>
            </a:r>
            <a:r>
              <a:rPr lang="en-US" altLang="ko-KR" dirty="0" smtClean="0">
                <a:solidFill>
                  <a:srgbClr val="208235"/>
                </a:solidFill>
              </a:rPr>
              <a:t>)+1=(</a:t>
            </a:r>
            <a:r>
              <a:rPr lang="ko-KR" altLang="en-US" dirty="0" smtClean="0">
                <a:solidFill>
                  <a:srgbClr val="208235"/>
                </a:solidFill>
              </a:rPr>
              <a:t>팔걸이의 수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7" name="내용 개체 틀 2"/>
          <p:cNvSpPr txBox="1">
            <a:spLocks/>
          </p:cNvSpPr>
          <p:nvPr/>
        </p:nvSpPr>
        <p:spPr>
          <a:xfrm>
            <a:off x="4771384" y="5042151"/>
            <a:ext cx="377023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(</a:t>
            </a:r>
            <a:r>
              <a:rPr lang="ko-KR" altLang="en-US" dirty="0" smtClean="0">
                <a:solidFill>
                  <a:srgbClr val="208235"/>
                </a:solidFill>
              </a:rPr>
              <a:t>걸린 시간</a:t>
            </a:r>
            <a:r>
              <a:rPr lang="en-US" altLang="ko-KR" dirty="0" smtClean="0">
                <a:solidFill>
                  <a:srgbClr val="208235"/>
                </a:solidFill>
              </a:rPr>
              <a:t>)×30=(</a:t>
            </a:r>
            <a:r>
              <a:rPr lang="ko-KR" altLang="en-US" dirty="0" smtClean="0">
                <a:solidFill>
                  <a:srgbClr val="208235"/>
                </a:solidFill>
              </a:rPr>
              <a:t>지하철 이동 거리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4771384" y="5485716"/>
            <a:ext cx="3770235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(</a:t>
            </a:r>
            <a:r>
              <a:rPr lang="ko-KR" altLang="en-US" dirty="0" smtClean="0">
                <a:solidFill>
                  <a:srgbClr val="208235"/>
                </a:solidFill>
              </a:rPr>
              <a:t>설탕의 양</a:t>
            </a:r>
            <a:r>
              <a:rPr lang="en-US" altLang="ko-KR" dirty="0" smtClean="0">
                <a:solidFill>
                  <a:srgbClr val="208235"/>
                </a:solidFill>
              </a:rPr>
              <a:t>)=(</a:t>
            </a:r>
            <a:r>
              <a:rPr lang="ko-KR" altLang="en-US" dirty="0" smtClean="0">
                <a:solidFill>
                  <a:srgbClr val="208235"/>
                </a:solidFill>
              </a:rPr>
              <a:t>음료의 수</a:t>
            </a:r>
            <a:r>
              <a:rPr lang="en-US" altLang="ko-KR" dirty="0" smtClean="0">
                <a:solidFill>
                  <a:srgbClr val="208235"/>
                </a:solidFill>
              </a:rPr>
              <a:t>)×38</a:t>
            </a:r>
            <a:endParaRPr lang="en-US" altLang="ko-KR" dirty="0">
              <a:solidFill>
                <a:srgbClr val="20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8" y="412069"/>
            <a:ext cx="433301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생활 속에서 대응 관계를 찾아 </a:t>
            </a:r>
          </a:p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식으로 나타내기</a:t>
            </a:r>
          </a:p>
        </p:txBody>
      </p:sp>
      <p:sp>
        <p:nvSpPr>
          <p:cNvPr id="37" name="모서리가 둥근 직사각형 36"/>
          <p:cNvSpPr/>
          <p:nvPr/>
        </p:nvSpPr>
        <p:spPr bwMode="auto">
          <a:xfrm>
            <a:off x="869950" y="4479771"/>
            <a:ext cx="8161338" cy="1163976"/>
          </a:xfrm>
          <a:prstGeom prst="roundRect">
            <a:avLst>
              <a:gd name="adj" fmla="val 1082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내용 개체 틀 2"/>
          <p:cNvSpPr txBox="1">
            <a:spLocks/>
          </p:cNvSpPr>
          <p:nvPr/>
        </p:nvSpPr>
        <p:spPr>
          <a:xfrm>
            <a:off x="903817" y="4544695"/>
            <a:ext cx="8161337" cy="10341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spc="-80" dirty="0">
                <a:solidFill>
                  <a:srgbClr val="208235"/>
                </a:solidFill>
              </a:rPr>
              <a:t>동생은 나보다 </a:t>
            </a:r>
            <a:r>
              <a:rPr lang="en-US" altLang="ko-KR" spc="-80" dirty="0">
                <a:solidFill>
                  <a:srgbClr val="208235"/>
                </a:solidFill>
              </a:rPr>
              <a:t>2</a:t>
            </a:r>
            <a:r>
              <a:rPr lang="ko-KR" altLang="en-US" spc="-80" dirty="0">
                <a:solidFill>
                  <a:srgbClr val="208235"/>
                </a:solidFill>
              </a:rPr>
              <a:t>살 어리므로 </a:t>
            </a:r>
            <a:r>
              <a:rPr lang="en-US" altLang="ko-KR" spc="-80" dirty="0">
                <a:solidFill>
                  <a:srgbClr val="208235"/>
                </a:solidFill>
              </a:rPr>
              <a:t>(</a:t>
            </a:r>
            <a:r>
              <a:rPr lang="ko-KR" altLang="en-US" spc="-80" dirty="0">
                <a:solidFill>
                  <a:srgbClr val="208235"/>
                </a:solidFill>
              </a:rPr>
              <a:t>동생 나이</a:t>
            </a:r>
            <a:r>
              <a:rPr lang="en-US" altLang="ko-KR" spc="-80" dirty="0">
                <a:solidFill>
                  <a:srgbClr val="208235"/>
                </a:solidFill>
              </a:rPr>
              <a:t>)=(</a:t>
            </a:r>
            <a:r>
              <a:rPr lang="ko-KR" altLang="en-US" spc="-80" dirty="0">
                <a:solidFill>
                  <a:srgbClr val="208235"/>
                </a:solidFill>
              </a:rPr>
              <a:t>내 나이</a:t>
            </a:r>
            <a:r>
              <a:rPr lang="en-US" altLang="ko-KR" spc="-80" dirty="0" smtClean="0">
                <a:solidFill>
                  <a:srgbClr val="208235"/>
                </a:solidFill>
              </a:rPr>
              <a:t>)</a:t>
            </a:r>
            <a:r>
              <a:rPr lang="ko-KR" altLang="en-US" spc="-80" dirty="0">
                <a:solidFill>
                  <a:srgbClr val="208235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－</a:t>
            </a:r>
            <a:r>
              <a:rPr lang="en-US" altLang="ko-KR" spc="-80" dirty="0" smtClean="0">
                <a:solidFill>
                  <a:srgbClr val="208235"/>
                </a:solidFill>
              </a:rPr>
              <a:t>2</a:t>
            </a:r>
            <a:r>
              <a:rPr lang="ko-KR" altLang="en-US" spc="-80" dirty="0">
                <a:solidFill>
                  <a:srgbClr val="208235"/>
                </a:solidFill>
              </a:rPr>
              <a:t>입니다</a:t>
            </a:r>
            <a:r>
              <a:rPr lang="en-US" altLang="ko-KR" spc="-80" dirty="0">
                <a:solidFill>
                  <a:srgbClr val="208235"/>
                </a:solidFill>
              </a:rPr>
              <a:t>.</a:t>
            </a:r>
          </a:p>
          <a:p>
            <a:pPr marL="179388" indent="-179388" algn="just">
              <a:defRPr/>
            </a:pPr>
            <a:r>
              <a:rPr lang="ko-KR" altLang="en-US" spc="-80" dirty="0">
                <a:solidFill>
                  <a:srgbClr val="208235"/>
                </a:solidFill>
              </a:rPr>
              <a:t>우리 학교 교실은 복도 쪽으로 창문이 </a:t>
            </a:r>
            <a:r>
              <a:rPr lang="en-US" altLang="ko-KR" spc="-80" dirty="0">
                <a:solidFill>
                  <a:srgbClr val="208235"/>
                </a:solidFill>
              </a:rPr>
              <a:t>4</a:t>
            </a:r>
            <a:r>
              <a:rPr lang="ko-KR" altLang="en-US" spc="-80" dirty="0">
                <a:solidFill>
                  <a:srgbClr val="208235"/>
                </a:solidFill>
              </a:rPr>
              <a:t>개씩 있으므로 </a:t>
            </a:r>
          </a:p>
          <a:p>
            <a:pPr indent="0" algn="just">
              <a:buNone/>
              <a:defRPr/>
            </a:pPr>
            <a:r>
              <a:rPr lang="en-US" altLang="ko-KR" spc="-80" dirty="0" smtClean="0">
                <a:solidFill>
                  <a:srgbClr val="208235"/>
                </a:solidFill>
              </a:rPr>
              <a:t>   (</a:t>
            </a:r>
            <a:r>
              <a:rPr lang="ko-KR" altLang="en-US" spc="-80" dirty="0">
                <a:solidFill>
                  <a:srgbClr val="208235"/>
                </a:solidFill>
              </a:rPr>
              <a:t>교실의 수</a:t>
            </a:r>
            <a:r>
              <a:rPr lang="en-US" altLang="ko-KR" spc="-80" dirty="0" smtClean="0">
                <a:solidFill>
                  <a:srgbClr val="208235"/>
                </a:solidFill>
              </a:rPr>
              <a:t>)×4=(</a:t>
            </a:r>
            <a:r>
              <a:rPr lang="ko-KR" altLang="en-US" spc="-80" dirty="0">
                <a:solidFill>
                  <a:srgbClr val="208235"/>
                </a:solidFill>
              </a:rPr>
              <a:t>복도 쪽 창문의 수</a:t>
            </a:r>
            <a:r>
              <a:rPr lang="en-US" altLang="ko-KR" spc="-80" dirty="0">
                <a:solidFill>
                  <a:srgbClr val="208235"/>
                </a:solidFill>
              </a:rPr>
              <a:t>)</a:t>
            </a:r>
            <a:r>
              <a:rPr lang="ko-KR" altLang="en-US" spc="-80" dirty="0">
                <a:solidFill>
                  <a:srgbClr val="208235"/>
                </a:solidFill>
              </a:rPr>
              <a:t>입니다</a:t>
            </a:r>
            <a:r>
              <a:rPr lang="en-US" altLang="ko-KR" spc="-80" dirty="0">
                <a:solidFill>
                  <a:srgbClr val="208235"/>
                </a:solidFill>
              </a:rPr>
              <a:t>.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2501" y="485300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" name="그룹 40"/>
          <p:cNvGrpSpPr/>
          <p:nvPr/>
        </p:nvGrpSpPr>
        <p:grpSpPr>
          <a:xfrm>
            <a:off x="969350" y="1513246"/>
            <a:ext cx="8073225" cy="369332"/>
            <a:chOff x="829684" y="5560533"/>
            <a:chExt cx="8073225" cy="369332"/>
          </a:xfrm>
        </p:grpSpPr>
        <p:sp>
          <p:nvSpPr>
            <p:cNvPr id="44" name="내용 개체 틀 3"/>
            <p:cNvSpPr txBox="1">
              <a:spLocks/>
            </p:cNvSpPr>
            <p:nvPr/>
          </p:nvSpPr>
          <p:spPr>
            <a:xfrm>
              <a:off x="953960" y="5560533"/>
              <a:ext cx="794894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spc="-50" dirty="0"/>
                <a:t>주변에서 볼 수 있는 또 다른 대응 관계를 찾아 말</a:t>
              </a:r>
              <a:r>
                <a:rPr lang="ko-KR" altLang="en-US" spc="-50" dirty="0" smtClean="0"/>
                <a:t>해 </a:t>
              </a:r>
              <a:r>
                <a:rPr lang="ko-KR" altLang="en-US" spc="-50" dirty="0"/>
                <a:t>보세요</a:t>
              </a:r>
              <a:r>
                <a:rPr lang="en-US" altLang="ko-KR" spc="-50" dirty="0"/>
                <a:t>.</a:t>
              </a:r>
              <a:endParaRPr lang="ko-KR" altLang="en-US" spc="-50" dirty="0"/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7" name="그림 16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169" y="8620"/>
            <a:ext cx="4061460" cy="923407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93" t="75927" r="12849" b="10960"/>
          <a:stretch/>
        </p:blipFill>
        <p:spPr>
          <a:xfrm>
            <a:off x="5230367" y="2180620"/>
            <a:ext cx="1585835" cy="209449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66" t="23590" r="3452" b="66557"/>
          <a:stretch/>
        </p:blipFill>
        <p:spPr>
          <a:xfrm>
            <a:off x="2640331" y="2180620"/>
            <a:ext cx="2868930" cy="16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3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3783</TotalTime>
  <Words>497</Words>
  <Application>Microsoft Office PowerPoint</Application>
  <PresentationFormat>A4 용지(210x297mm)</PresentationFormat>
  <Paragraphs>119</Paragraphs>
  <Slides>17</Slides>
  <Notes>8</Notes>
  <HiddenSlides>5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  <vt:variant>
        <vt:lpstr>재구성한 쇼</vt:lpstr>
      </vt:variant>
      <vt:variant>
        <vt:i4>7</vt:i4>
      </vt:variant>
    </vt:vector>
  </HeadingPairs>
  <TitlesOfParts>
    <vt:vector size="25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  <vt:lpstr>재구성한 쇼 4</vt:lpstr>
      <vt:lpstr>재구성한 쇼 5</vt:lpstr>
      <vt:lpstr>재구성한 쇼 6</vt:lpstr>
      <vt:lpstr>재구성한 쇼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chunjae</cp:lastModifiedBy>
  <cp:revision>321</cp:revision>
  <cp:lastPrinted>2017-09-25T02:44:09Z</cp:lastPrinted>
  <dcterms:created xsi:type="dcterms:W3CDTF">2017-09-24T23:31:15Z</dcterms:created>
  <dcterms:modified xsi:type="dcterms:W3CDTF">2019-01-03T01:24:27Z</dcterms:modified>
</cp:coreProperties>
</file>