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8" r:id="rId2"/>
    <p:sldId id="260" r:id="rId3"/>
    <p:sldId id="261" r:id="rId4"/>
    <p:sldId id="277" r:id="rId5"/>
    <p:sldId id="293" r:id="rId6"/>
    <p:sldId id="281" r:id="rId7"/>
    <p:sldId id="305" r:id="rId8"/>
    <p:sldId id="294" r:id="rId9"/>
    <p:sldId id="295" r:id="rId10"/>
    <p:sldId id="301" r:id="rId11"/>
    <p:sldId id="296" r:id="rId12"/>
    <p:sldId id="297" r:id="rId13"/>
    <p:sldId id="283" r:id="rId14"/>
    <p:sldId id="303" r:id="rId15"/>
    <p:sldId id="302" r:id="rId16"/>
    <p:sldId id="298" r:id="rId17"/>
    <p:sldId id="299" r:id="rId18"/>
    <p:sldId id="300" r:id="rId19"/>
    <p:sldId id="304" r:id="rId20"/>
    <p:sldId id="263" r:id="rId21"/>
  </p:sldIdLst>
  <p:sldSz cx="9906000" cy="6858000" type="A4"/>
  <p:notesSz cx="6858000" cy="9144000"/>
  <p:custShowLst>
    <p:custShow name="재구성한 쇼 1" id="0">
      <p:sldLst>
        <p:sld r:id="rId10"/>
      </p:sldLst>
    </p:custShow>
    <p:custShow name="재구성한 쇼 2" id="1">
      <p:sldLst>
        <p:sld r:id="rId14"/>
      </p:sldLst>
    </p:custShow>
    <p:custShow name="재구성한 쇼 3" id="2">
      <p:sldLst>
        <p:sld r:id="rId15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8235"/>
    <a:srgbClr val="FEF4EC"/>
    <a:srgbClr val="695A35"/>
    <a:srgbClr val="4F81BD"/>
    <a:srgbClr val="F08300"/>
    <a:srgbClr val="3C4BA0"/>
    <a:srgbClr val="228A38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21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1380" y="-582"/>
      </p:cViewPr>
      <p:guideLst>
        <p:guide orient="horz" pos="537"/>
        <p:guide orient="horz" pos="3699"/>
        <p:guide orient="horz" pos="909"/>
        <p:guide pos="5679"/>
        <p:guide pos="5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596514" y="413354"/>
            <a:ext cx="43530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8994"/>
            <a:ext cx="9913371" cy="113182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모서리가 둥근 직사각형 28"/>
          <p:cNvSpPr/>
          <p:nvPr userDrawn="1"/>
        </p:nvSpPr>
        <p:spPr>
          <a:xfrm>
            <a:off x="596514" y="413354"/>
            <a:ext cx="43530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0" name="그룹 2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1328379" y="480906"/>
            <a:ext cx="362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두 양 사이의 대응 관계를 알아볼까요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338466" y="450128"/>
            <a:ext cx="102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 ~</a:t>
            </a:r>
            <a:r>
              <a:rPr lang="en-US" altLang="ko-KR" b="1" spc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b="1" spc="-15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spc="-15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596514" y="413354"/>
            <a:ext cx="43530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5" name="그림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338466" y="450128"/>
            <a:ext cx="102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 ~</a:t>
            </a:r>
            <a:r>
              <a:rPr lang="en-US" altLang="ko-KR" b="1" spc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b="1" spc="-15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spc="-15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328379" y="480906"/>
            <a:ext cx="362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두 양 사이의 관계를 알아볼까요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15553" y="715042"/>
            <a:ext cx="1430278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64731" y="-27384"/>
            <a:ext cx="9845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2~</a:t>
            </a:r>
            <a:endParaRPr lang="ko-KR" altLang="en-US" sz="5400" spc="-3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727357" y="-27384"/>
            <a:ext cx="5661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5400" spc="-3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296256" y="413354"/>
            <a:ext cx="4008112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96256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836316" y="11748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두 양 사이의</a:t>
            </a:r>
            <a:r>
              <a:rPr lang="ko-KR" altLang="en-US" sz="1400" b="1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관계를 알아볼까요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sp>
        <p:nvSpPr>
          <p:cNvPr id="34" name="모서리가 둥근 직사각형 33"/>
          <p:cNvSpPr/>
          <p:nvPr userDrawn="1"/>
        </p:nvSpPr>
        <p:spPr>
          <a:xfrm>
            <a:off x="596514" y="413354"/>
            <a:ext cx="43530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5" name="그룹 34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36" name="모서리가 둥근 직사각형 35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9" name="그림 3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1328379" y="480906"/>
            <a:ext cx="362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두 양 사이의 대응 관계를 알아볼까요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338466" y="450128"/>
            <a:ext cx="102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 ~</a:t>
            </a:r>
            <a:r>
              <a:rPr lang="en-US" altLang="ko-KR" b="1" spc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b="1" spc="-15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spc="-15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-15553" y="715042"/>
            <a:ext cx="1430278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1288776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64731" y="-27384"/>
            <a:ext cx="9845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2~</a:t>
            </a:r>
            <a:endParaRPr lang="ko-KR" altLang="en-US" sz="5400" spc="-3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727357" y="-27384"/>
            <a:ext cx="5661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5400" spc="-3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96256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836316" y="11748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두 양 사이의</a:t>
            </a:r>
            <a:r>
              <a:rPr lang="ko-KR" altLang="en-US" sz="1400" b="1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관계를 알아볼까요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내용 개체 틀 5"/>
          <p:cNvSpPr txBox="1">
            <a:spLocks/>
          </p:cNvSpPr>
          <p:nvPr userDrawn="1"/>
        </p:nvSpPr>
        <p:spPr>
          <a:xfrm>
            <a:off x="1279187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형성평가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12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slide" Target="slide1.xml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8.xml"/><Relationship Id="rId3" Type="http://schemas.openxmlformats.org/officeDocument/2006/relationships/image" Target="../media/image18.png"/><Relationship Id="rId7" Type="http://schemas.openxmlformats.org/officeDocument/2006/relationships/slide" Target="slide5.xml"/><Relationship Id="rId12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slide" Target="slide4.xml"/><Relationship Id="rId5" Type="http://schemas.openxmlformats.org/officeDocument/2006/relationships/image" Target="../media/image19.png"/><Relationship Id="rId15" Type="http://schemas.openxmlformats.org/officeDocument/2006/relationships/slide" Target="slide17.xml"/><Relationship Id="rId10" Type="http://schemas.openxmlformats.org/officeDocument/2006/relationships/slide" Target="slide3.xml"/><Relationship Id="rId4" Type="http://schemas.openxmlformats.org/officeDocument/2006/relationships/image" Target="../media/image7.png"/><Relationship Id="rId9" Type="http://schemas.openxmlformats.org/officeDocument/2006/relationships/slide" Target="slide2.xml"/><Relationship Id="rId1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slide" Target="slide4.xml"/><Relationship Id="rId2" Type="http://schemas.openxmlformats.org/officeDocument/2006/relationships/image" Target="../media/image20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slide" Target="slide3.xml"/><Relationship Id="rId5" Type="http://schemas.openxmlformats.org/officeDocument/2006/relationships/image" Target="../media/image16.png"/><Relationship Id="rId15" Type="http://schemas.openxmlformats.org/officeDocument/2006/relationships/slide" Target="slide15.xml"/><Relationship Id="rId10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slide" Target="slide1.xml"/><Relationship Id="rId1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12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slide" Target="slide4.xml"/><Relationship Id="rId5" Type="http://schemas.openxmlformats.org/officeDocument/2006/relationships/image" Target="../media/image18.png"/><Relationship Id="rId15" Type="http://schemas.openxmlformats.org/officeDocument/2006/relationships/slide" Target="slide17.xml"/><Relationship Id="rId10" Type="http://schemas.openxmlformats.org/officeDocument/2006/relationships/slide" Target="slide3.xml"/><Relationship Id="rId4" Type="http://schemas.openxmlformats.org/officeDocument/2006/relationships/image" Target="../media/image16.png"/><Relationship Id="rId9" Type="http://schemas.openxmlformats.org/officeDocument/2006/relationships/slide" Target="slide2.xml"/><Relationship Id="rId1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2" Type="http://schemas.openxmlformats.org/officeDocument/2006/relationships/image" Target="../media/image21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slide" Target="slide3.xml"/><Relationship Id="rId5" Type="http://schemas.openxmlformats.org/officeDocument/2006/relationships/image" Target="../media/image19.png"/><Relationship Id="rId15" Type="http://schemas.openxmlformats.org/officeDocument/2006/relationships/slide" Target="slide15.xml"/><Relationship Id="rId10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slide" Target="slide1.xml"/><Relationship Id="rId1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slide" Target="slide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slide" Target="slide4.xml"/><Relationship Id="rId5" Type="http://schemas.openxmlformats.org/officeDocument/2006/relationships/image" Target="../media/image19.png"/><Relationship Id="rId15" Type="http://schemas.openxmlformats.org/officeDocument/2006/relationships/slide" Target="slide17.xml"/><Relationship Id="rId10" Type="http://schemas.openxmlformats.org/officeDocument/2006/relationships/slide" Target="slide3.xml"/><Relationship Id="rId4" Type="http://schemas.openxmlformats.org/officeDocument/2006/relationships/image" Target="../media/image7.png"/><Relationship Id="rId9" Type="http://schemas.openxmlformats.org/officeDocument/2006/relationships/slide" Target="slide2.xml"/><Relationship Id="rId1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8.xml"/><Relationship Id="rId3" Type="http://schemas.openxmlformats.org/officeDocument/2006/relationships/image" Target="../media/image24.png"/><Relationship Id="rId7" Type="http://schemas.openxmlformats.org/officeDocument/2006/relationships/slide" Target="slide5.xml"/><Relationship Id="rId12" Type="http://schemas.openxmlformats.org/officeDocument/2006/relationships/slide" Target="slide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slide" Target="slide17.xml"/><Relationship Id="rId10" Type="http://schemas.openxmlformats.org/officeDocument/2006/relationships/slide" Target="slide3.xml"/><Relationship Id="rId4" Type="http://schemas.openxmlformats.org/officeDocument/2006/relationships/image" Target="../media/image7.png"/><Relationship Id="rId9" Type="http://schemas.openxmlformats.org/officeDocument/2006/relationships/slide" Target="slide2.xml"/><Relationship Id="rId1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12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5" Type="http://schemas.openxmlformats.org/officeDocument/2006/relationships/image" Target="../media/image24.png"/><Relationship Id="rId10" Type="http://schemas.openxmlformats.org/officeDocument/2006/relationships/slide" Target="slide4.xml"/><Relationship Id="rId4" Type="http://schemas.openxmlformats.org/officeDocument/2006/relationships/image" Target="../media/image25.png"/><Relationship Id="rId9" Type="http://schemas.openxmlformats.org/officeDocument/2006/relationships/slide" Target="slide3.xml"/><Relationship Id="rId1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12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5" Type="http://schemas.openxmlformats.org/officeDocument/2006/relationships/image" Target="../media/image25.png"/><Relationship Id="rId10" Type="http://schemas.openxmlformats.org/officeDocument/2006/relationships/slide" Target="slide4.xml"/><Relationship Id="rId4" Type="http://schemas.openxmlformats.org/officeDocument/2006/relationships/image" Target="../media/image24.png"/><Relationship Id="rId9" Type="http://schemas.openxmlformats.org/officeDocument/2006/relationships/slide" Target="slide3.xml"/><Relationship Id="rId1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12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0" Type="http://schemas.openxmlformats.org/officeDocument/2006/relationships/slide" Target="slide8.xml"/><Relationship Id="rId4" Type="http://schemas.openxmlformats.org/officeDocument/2006/relationships/slide" Target="slide1.xml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12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slide" Target="slide3.xml"/><Relationship Id="rId1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12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slide" Target="slide4.xml"/><Relationship Id="rId4" Type="http://schemas.openxmlformats.org/officeDocument/2006/relationships/image" Target="../media/image10.png"/><Relationship Id="rId9" Type="http://schemas.openxmlformats.org/officeDocument/2006/relationships/slide" Target="slide3.xml"/><Relationship Id="rId1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3.xml"/><Relationship Id="rId5" Type="http://schemas.openxmlformats.org/officeDocument/2006/relationships/image" Target="../media/image13.png"/><Relationship Id="rId15" Type="http://schemas.openxmlformats.org/officeDocument/2006/relationships/slide" Target="slide15.xml"/><Relationship Id="rId10" Type="http://schemas.openxmlformats.org/officeDocument/2006/relationships/slide" Target="slide2.xml"/><Relationship Id="rId4" Type="http://schemas.openxmlformats.org/officeDocument/2006/relationships/image" Target="../media/image12.png"/><Relationship Id="rId9" Type="http://schemas.openxmlformats.org/officeDocument/2006/relationships/slide" Target="slide1.xml"/><Relationship Id="rId1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12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5" Type="http://schemas.openxmlformats.org/officeDocument/2006/relationships/image" Target="../media/image11.png"/><Relationship Id="rId10" Type="http://schemas.openxmlformats.org/officeDocument/2006/relationships/slide" Target="slide4.xml"/><Relationship Id="rId4" Type="http://schemas.openxmlformats.org/officeDocument/2006/relationships/image" Target="../media/image12.png"/><Relationship Id="rId9" Type="http://schemas.openxmlformats.org/officeDocument/2006/relationships/slide" Target="slide3.xml"/><Relationship Id="rId14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slide" Target="slide7.xml"/><Relationship Id="rId4" Type="http://schemas.openxmlformats.org/officeDocument/2006/relationships/image" Target="../media/image7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12" Type="http://schemas.openxmlformats.org/officeDocument/2006/relationships/slide" Target="slide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5" Type="http://schemas.openxmlformats.org/officeDocument/2006/relationships/image" Target="../media/image17.png"/><Relationship Id="rId10" Type="http://schemas.openxmlformats.org/officeDocument/2006/relationships/slide" Target="slide4.xml"/><Relationship Id="rId4" Type="http://schemas.openxmlformats.org/officeDocument/2006/relationships/image" Target="../media/image7.png"/><Relationship Id="rId9" Type="http://schemas.openxmlformats.org/officeDocument/2006/relationships/slide" Target="slide3.xml"/><Relationship Id="rId14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68524" y="2734557"/>
            <a:ext cx="2898324" cy="1323439"/>
            <a:chOff x="668524" y="2636912"/>
            <a:chExt cx="2898324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8524" y="2636912"/>
              <a:ext cx="23042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2~3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24301" y="2857667"/>
            <a:ext cx="5116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두 양 사이의 관계를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알아볼까요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6288" y="404664"/>
            <a:ext cx="41767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규칙과 대응</a:t>
            </a:r>
            <a:endParaRPr lang="en-US" altLang="ko-KR" sz="2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50~53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32~35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1" name="그림 20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7851"/>
            <a:ext cx="4061460" cy="920801"/>
          </a:xfrm>
          <a:prstGeom prst="rect">
            <a:avLst/>
          </a:prstGeom>
        </p:spPr>
      </p:pic>
      <p:sp>
        <p:nvSpPr>
          <p:cNvPr id="10" name="직사각형 9">
            <a:hlinkClick r:id="rId5" action="ppaction://hlinksldjump"/>
          </p:cNvPr>
          <p:cNvSpPr/>
          <p:nvPr/>
        </p:nvSpPr>
        <p:spPr>
          <a:xfrm>
            <a:off x="675349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>
            <a:hlinkClick r:id="rId6" action="ppaction://hlinksldjump"/>
          </p:cNvPr>
          <p:cNvSpPr/>
          <p:nvPr/>
        </p:nvSpPr>
        <p:spPr>
          <a:xfrm>
            <a:off x="71267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>
            <a:hlinkClick r:id="rId7" action="ppaction://hlinksldjump"/>
          </p:cNvPr>
          <p:cNvSpPr/>
          <p:nvPr/>
        </p:nvSpPr>
        <p:spPr>
          <a:xfrm>
            <a:off x="750482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>
            <a:hlinkClick r:id="rId8" action="ppaction://hlinksldjump"/>
          </p:cNvPr>
          <p:cNvSpPr/>
          <p:nvPr/>
        </p:nvSpPr>
        <p:spPr>
          <a:xfrm>
            <a:off x="788818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>
            <a:hlinkClick r:id="rId9" action="ppaction://hlinksldjump"/>
          </p:cNvPr>
          <p:cNvSpPr/>
          <p:nvPr/>
        </p:nvSpPr>
        <p:spPr>
          <a:xfrm>
            <a:off x="826441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>
            <a:hlinkClick r:id="rId10" action="ppaction://hlinksldjump"/>
          </p:cNvPr>
          <p:cNvSpPr/>
          <p:nvPr/>
        </p:nvSpPr>
        <p:spPr>
          <a:xfrm>
            <a:off x="826867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>
            <a:hlinkClick r:id="rId11" action="ppaction://hlinksldjump"/>
          </p:cNvPr>
          <p:cNvSpPr/>
          <p:nvPr/>
        </p:nvSpPr>
        <p:spPr>
          <a:xfrm>
            <a:off x="865203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>
            <a:hlinkClick r:id="rId12" action="ppaction://hlinksldjump"/>
          </p:cNvPr>
          <p:cNvSpPr/>
          <p:nvPr/>
        </p:nvSpPr>
        <p:spPr>
          <a:xfrm>
            <a:off x="902827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>
            <a:hlinkClick r:id="rId13" action="ppaction://hlinksldjump"/>
          </p:cNvPr>
          <p:cNvSpPr/>
          <p:nvPr/>
        </p:nvSpPr>
        <p:spPr>
          <a:xfrm>
            <a:off x="940486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46" name="그림 4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8" t="16664" r="18264" b="67356"/>
          <a:stretch/>
        </p:blipFill>
        <p:spPr>
          <a:xfrm>
            <a:off x="2898404" y="1449388"/>
            <a:ext cx="4485066" cy="1534299"/>
          </a:xfrm>
          <a:prstGeom prst="rect">
            <a:avLst/>
          </a:prstGeom>
        </p:spPr>
      </p:pic>
      <p:grpSp>
        <p:nvGrpSpPr>
          <p:cNvPr id="47" name="그룹 46"/>
          <p:cNvGrpSpPr/>
          <p:nvPr/>
        </p:nvGrpSpPr>
        <p:grpSpPr>
          <a:xfrm>
            <a:off x="961827" y="3033250"/>
            <a:ext cx="8239645" cy="369332"/>
            <a:chOff x="829684" y="5546885"/>
            <a:chExt cx="8239645" cy="369332"/>
          </a:xfrm>
        </p:grpSpPr>
        <p:sp>
          <p:nvSpPr>
            <p:cNvPr id="48" name="내용 개체 틀 3"/>
            <p:cNvSpPr txBox="1">
              <a:spLocks/>
            </p:cNvSpPr>
            <p:nvPr/>
          </p:nvSpPr>
          <p:spPr>
            <a:xfrm>
              <a:off x="953960" y="5546885"/>
              <a:ext cx="811536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노란색 </a:t>
              </a:r>
              <a:r>
                <a:rPr lang="ko-KR" altLang="en-US" dirty="0" err="1"/>
                <a:t>사각판과</a:t>
              </a:r>
              <a:r>
                <a:rPr lang="ko-KR" altLang="en-US" dirty="0"/>
                <a:t> 초록색 </a:t>
              </a:r>
              <a:r>
                <a:rPr lang="ko-KR" altLang="en-US" dirty="0" err="1"/>
                <a:t>사각판으로</a:t>
              </a:r>
              <a:r>
                <a:rPr lang="ko-KR" altLang="en-US" dirty="0"/>
                <a:t> 모양을 어떻게 만들었나요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0" name="모서리가 둥근 직사각형 49"/>
          <p:cNvSpPr/>
          <p:nvPr/>
        </p:nvSpPr>
        <p:spPr bwMode="auto">
          <a:xfrm>
            <a:off x="871885" y="3499524"/>
            <a:ext cx="8149877" cy="698937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내용 개체 틀 2"/>
          <p:cNvSpPr txBox="1">
            <a:spLocks/>
          </p:cNvSpPr>
          <p:nvPr/>
        </p:nvSpPr>
        <p:spPr>
          <a:xfrm>
            <a:off x="889048" y="3525827"/>
            <a:ext cx="810414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defRPr/>
            </a:pPr>
            <a:r>
              <a:rPr lang="ko-KR" altLang="en-US" spc="-80" dirty="0">
                <a:solidFill>
                  <a:srgbClr val="208235"/>
                </a:solidFill>
              </a:rPr>
              <a:t>맨 위에 초록색 </a:t>
            </a:r>
            <a:r>
              <a:rPr lang="ko-KR" altLang="en-US" spc="-80" dirty="0" err="1">
                <a:solidFill>
                  <a:srgbClr val="208235"/>
                </a:solidFill>
              </a:rPr>
              <a:t>사각판을</a:t>
            </a:r>
            <a:r>
              <a:rPr lang="ko-KR" altLang="en-US" spc="-80" dirty="0">
                <a:solidFill>
                  <a:srgbClr val="208235"/>
                </a:solidFill>
              </a:rPr>
              <a:t> </a:t>
            </a:r>
            <a:r>
              <a:rPr lang="en-US" altLang="ko-KR" spc="-80" dirty="0">
                <a:solidFill>
                  <a:srgbClr val="208235"/>
                </a:solidFill>
              </a:rPr>
              <a:t>2</a:t>
            </a:r>
            <a:r>
              <a:rPr lang="ko-KR" altLang="en-US" spc="-80" dirty="0">
                <a:solidFill>
                  <a:srgbClr val="208235"/>
                </a:solidFill>
              </a:rPr>
              <a:t>개 놓고 그 아래에 노란색 </a:t>
            </a:r>
            <a:r>
              <a:rPr lang="ko-KR" altLang="en-US" spc="-80" dirty="0" err="1">
                <a:solidFill>
                  <a:srgbClr val="208235"/>
                </a:solidFill>
              </a:rPr>
              <a:t>사각판과</a:t>
            </a:r>
            <a:r>
              <a:rPr lang="ko-KR" altLang="en-US" spc="-80" dirty="0">
                <a:solidFill>
                  <a:srgbClr val="208235"/>
                </a:solidFill>
              </a:rPr>
              <a:t> 초록색 </a:t>
            </a:r>
            <a:r>
              <a:rPr lang="ko-KR" altLang="en-US" spc="-80" dirty="0" err="1">
                <a:solidFill>
                  <a:srgbClr val="208235"/>
                </a:solidFill>
              </a:rPr>
              <a:t>사각판을</a:t>
            </a:r>
            <a:r>
              <a:rPr lang="ko-KR" altLang="en-US" spc="-80" dirty="0">
                <a:solidFill>
                  <a:srgbClr val="208235"/>
                </a:solidFill>
              </a:rPr>
              <a:t> </a:t>
            </a:r>
            <a:r>
              <a:rPr lang="en-US" altLang="ko-KR" spc="-80" dirty="0">
                <a:solidFill>
                  <a:srgbClr val="208235"/>
                </a:solidFill>
              </a:rPr>
              <a:t>1</a:t>
            </a:r>
            <a:r>
              <a:rPr lang="ko-KR" altLang="en-US" spc="-80" dirty="0">
                <a:solidFill>
                  <a:srgbClr val="208235"/>
                </a:solidFill>
              </a:rPr>
              <a:t>개씩 놓습니다</a:t>
            </a:r>
            <a:r>
              <a:rPr lang="en-US" altLang="ko-KR" spc="-80" dirty="0">
                <a:solidFill>
                  <a:srgbClr val="208235"/>
                </a:solidFill>
              </a:rPr>
              <a:t>. </a:t>
            </a:r>
            <a:r>
              <a:rPr lang="ko-KR" altLang="en-US" spc="-80" dirty="0">
                <a:solidFill>
                  <a:srgbClr val="208235"/>
                </a:solidFill>
              </a:rPr>
              <a:t>그렇게 놓인 노랑</a:t>
            </a:r>
            <a:r>
              <a:rPr lang="en-US" altLang="ko-KR" spc="-80" dirty="0">
                <a:solidFill>
                  <a:srgbClr val="208235"/>
                </a:solidFill>
              </a:rPr>
              <a:t>-</a:t>
            </a:r>
            <a:r>
              <a:rPr lang="ko-KR" altLang="en-US" spc="-80" dirty="0">
                <a:solidFill>
                  <a:srgbClr val="208235"/>
                </a:solidFill>
              </a:rPr>
              <a:t>초록 줄이 한 줄씩 늘어납니다</a:t>
            </a:r>
            <a:r>
              <a:rPr lang="en-US" altLang="ko-KR" spc="-80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36402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그룹 52"/>
          <p:cNvGrpSpPr/>
          <p:nvPr/>
        </p:nvGrpSpPr>
        <p:grpSpPr>
          <a:xfrm>
            <a:off x="961827" y="4401108"/>
            <a:ext cx="8239645" cy="646331"/>
            <a:chOff x="829684" y="5546885"/>
            <a:chExt cx="8239645" cy="646331"/>
          </a:xfrm>
        </p:grpSpPr>
        <p:sp>
          <p:nvSpPr>
            <p:cNvPr id="54" name="내용 개체 틀 3"/>
            <p:cNvSpPr txBox="1">
              <a:spLocks/>
            </p:cNvSpPr>
            <p:nvPr/>
          </p:nvSpPr>
          <p:spPr>
            <a:xfrm>
              <a:off x="953960" y="5546885"/>
              <a:ext cx="8115369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모양에서 </a:t>
              </a:r>
              <a:r>
                <a:rPr lang="ko-KR" altLang="en-US" dirty="0" smtClean="0"/>
                <a:t>변하는 </a:t>
              </a:r>
              <a:r>
                <a:rPr lang="ko-KR" altLang="en-US" dirty="0"/>
                <a:t>부분과 변하지 않는 부분을 찾고</a:t>
              </a:r>
              <a:r>
                <a:rPr lang="en-US" altLang="ko-KR" dirty="0"/>
                <a:t>, </a:t>
              </a:r>
              <a:r>
                <a:rPr lang="ko-KR" altLang="en-US" dirty="0"/>
                <a:t>변하는 부분은 어떻게 변하는지 </a:t>
              </a:r>
              <a:r>
                <a:rPr lang="ko-KR" altLang="en-US" dirty="0" smtClean="0"/>
                <a:t>말해 </a:t>
              </a:r>
              <a:r>
                <a:rPr lang="ko-KR" altLang="en-US" dirty="0"/>
                <a:t>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55" name="모서리가 둥근 직사각형 54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6" name="모서리가 둥근 직사각형 55"/>
          <p:cNvSpPr/>
          <p:nvPr/>
        </p:nvSpPr>
        <p:spPr bwMode="auto">
          <a:xfrm>
            <a:off x="871885" y="5163972"/>
            <a:ext cx="8149877" cy="698937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내용 개체 틀 2"/>
          <p:cNvSpPr txBox="1">
            <a:spLocks/>
          </p:cNvSpPr>
          <p:nvPr/>
        </p:nvSpPr>
        <p:spPr>
          <a:xfrm>
            <a:off x="889048" y="5190275"/>
            <a:ext cx="810414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defRPr/>
            </a:pPr>
            <a:r>
              <a:rPr lang="ko-KR" altLang="en-US" spc="-80" dirty="0">
                <a:solidFill>
                  <a:srgbClr val="208235"/>
                </a:solidFill>
              </a:rPr>
              <a:t>위</a:t>
            </a:r>
            <a:r>
              <a:rPr lang="ko-KR" altLang="en-US" spc="-80" dirty="0" smtClean="0">
                <a:solidFill>
                  <a:srgbClr val="208235"/>
                </a:solidFill>
              </a:rPr>
              <a:t>에 </a:t>
            </a:r>
            <a:r>
              <a:rPr lang="ko-KR" altLang="en-US" spc="-80" dirty="0">
                <a:solidFill>
                  <a:srgbClr val="208235"/>
                </a:solidFill>
              </a:rPr>
              <a:t>있는 초록색 </a:t>
            </a:r>
            <a:r>
              <a:rPr lang="ko-KR" altLang="en-US" spc="-80" dirty="0" err="1">
                <a:solidFill>
                  <a:srgbClr val="208235"/>
                </a:solidFill>
              </a:rPr>
              <a:t>사각판</a:t>
            </a:r>
            <a:r>
              <a:rPr lang="ko-KR" altLang="en-US" spc="-80" dirty="0">
                <a:solidFill>
                  <a:srgbClr val="208235"/>
                </a:solidFill>
              </a:rPr>
              <a:t> </a:t>
            </a:r>
            <a:r>
              <a:rPr lang="en-US" altLang="ko-KR" spc="-80" dirty="0">
                <a:solidFill>
                  <a:srgbClr val="208235"/>
                </a:solidFill>
              </a:rPr>
              <a:t>2</a:t>
            </a:r>
            <a:r>
              <a:rPr lang="ko-KR" altLang="en-US" spc="-80" dirty="0">
                <a:solidFill>
                  <a:srgbClr val="208235"/>
                </a:solidFill>
              </a:rPr>
              <a:t>개는 변하지 않고</a:t>
            </a:r>
            <a:r>
              <a:rPr lang="en-US" altLang="ko-KR" spc="-80" dirty="0">
                <a:solidFill>
                  <a:srgbClr val="208235"/>
                </a:solidFill>
              </a:rPr>
              <a:t>, </a:t>
            </a:r>
            <a:r>
              <a:rPr lang="ko-KR" altLang="en-US" spc="-80" dirty="0">
                <a:solidFill>
                  <a:srgbClr val="208235"/>
                </a:solidFill>
              </a:rPr>
              <a:t>그 아래에 있는 노란색 </a:t>
            </a:r>
            <a:r>
              <a:rPr lang="ko-KR" altLang="en-US" spc="-80" dirty="0" err="1">
                <a:solidFill>
                  <a:srgbClr val="208235"/>
                </a:solidFill>
              </a:rPr>
              <a:t>사각판과</a:t>
            </a:r>
            <a:r>
              <a:rPr lang="ko-KR" altLang="en-US" spc="-80" dirty="0">
                <a:solidFill>
                  <a:srgbClr val="208235"/>
                </a:solidFill>
              </a:rPr>
              <a:t> 초록색 </a:t>
            </a:r>
            <a:r>
              <a:rPr lang="ko-KR" altLang="en-US" spc="-80" dirty="0" err="1">
                <a:solidFill>
                  <a:srgbClr val="208235"/>
                </a:solidFill>
              </a:rPr>
              <a:t>사각판의</a:t>
            </a:r>
            <a:r>
              <a:rPr lang="ko-KR" altLang="en-US" spc="-80" dirty="0">
                <a:solidFill>
                  <a:srgbClr val="208235"/>
                </a:solidFill>
              </a:rPr>
              <a:t> 수가 </a:t>
            </a:r>
            <a:r>
              <a:rPr lang="en-US" altLang="ko-KR" spc="-80" dirty="0">
                <a:solidFill>
                  <a:srgbClr val="208235"/>
                </a:solidFill>
              </a:rPr>
              <a:t>1</a:t>
            </a:r>
            <a:r>
              <a:rPr lang="ko-KR" altLang="en-US" spc="-80" dirty="0">
                <a:solidFill>
                  <a:srgbClr val="208235"/>
                </a:solidFill>
              </a:rPr>
              <a:t>개씩 </a:t>
            </a:r>
            <a:r>
              <a:rPr lang="ko-KR" altLang="en-US" spc="-80" dirty="0" smtClean="0">
                <a:solidFill>
                  <a:srgbClr val="208235"/>
                </a:solidFill>
              </a:rPr>
              <a:t>늘어납니다</a:t>
            </a:r>
            <a:r>
              <a:rPr lang="en-US" altLang="ko-KR" spc="-80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53053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86" y="1465054"/>
            <a:ext cx="276515" cy="273955"/>
          </a:xfrm>
          <a:prstGeom prst="rect">
            <a:avLst/>
          </a:prstGeom>
        </p:spPr>
      </p:pic>
      <p:pic>
        <p:nvPicPr>
          <p:cNvPr id="28" name="그림 27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619"/>
            <a:ext cx="4061460" cy="920801"/>
          </a:xfrm>
          <a:prstGeom prst="rect">
            <a:avLst/>
          </a:prstGeom>
        </p:spPr>
      </p:pic>
      <p:sp>
        <p:nvSpPr>
          <p:cNvPr id="25" name="직사각형 24">
            <a:hlinkClick r:id="rId7" action="ppaction://hlinksldjump"/>
          </p:cNvPr>
          <p:cNvSpPr/>
          <p:nvPr/>
        </p:nvSpPr>
        <p:spPr>
          <a:xfrm>
            <a:off x="826441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내용 개체 틀 5"/>
          <p:cNvSpPr txBox="1">
            <a:spLocks/>
          </p:cNvSpPr>
          <p:nvPr/>
        </p:nvSpPr>
        <p:spPr>
          <a:xfrm>
            <a:off x="1430181" y="412069"/>
            <a:ext cx="3732346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규칙적인 배열에서 대응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관계를 찾고 말하기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3" name="직사각형 42">
            <a:hlinkClick r:id="rId8" action="ppaction://hlinksldjump"/>
          </p:cNvPr>
          <p:cNvSpPr/>
          <p:nvPr/>
        </p:nvSpPr>
        <p:spPr>
          <a:xfrm>
            <a:off x="675349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직사각형 43">
            <a:hlinkClick r:id="rId9" action="ppaction://hlinksldjump"/>
          </p:cNvPr>
          <p:cNvSpPr/>
          <p:nvPr/>
        </p:nvSpPr>
        <p:spPr>
          <a:xfrm>
            <a:off x="71267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>
            <a:hlinkClick r:id="rId10" action="ppaction://hlinksldjump"/>
          </p:cNvPr>
          <p:cNvSpPr/>
          <p:nvPr/>
        </p:nvSpPr>
        <p:spPr>
          <a:xfrm>
            <a:off x="750482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직사각형 58">
            <a:hlinkClick r:id="rId11" action="ppaction://hlinksldjump"/>
          </p:cNvPr>
          <p:cNvSpPr/>
          <p:nvPr/>
        </p:nvSpPr>
        <p:spPr>
          <a:xfrm>
            <a:off x="788818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직사각형 59">
            <a:hlinkClick r:id="rId12" action="ppaction://hlinksldjump"/>
          </p:cNvPr>
          <p:cNvSpPr/>
          <p:nvPr/>
        </p:nvSpPr>
        <p:spPr>
          <a:xfrm>
            <a:off x="826867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직사각형 60">
            <a:hlinkClick r:id="rId13" action="ppaction://hlinksldjump"/>
          </p:cNvPr>
          <p:cNvSpPr/>
          <p:nvPr/>
        </p:nvSpPr>
        <p:spPr>
          <a:xfrm>
            <a:off x="865203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직사각형 61">
            <a:hlinkClick r:id="rId14" action="ppaction://hlinksldjump"/>
          </p:cNvPr>
          <p:cNvSpPr/>
          <p:nvPr/>
        </p:nvSpPr>
        <p:spPr>
          <a:xfrm>
            <a:off x="902827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직사각형 62">
            <a:hlinkClick r:id="rId15" action="ppaction://hlinksldjump"/>
          </p:cNvPr>
          <p:cNvSpPr/>
          <p:nvPr/>
        </p:nvSpPr>
        <p:spPr>
          <a:xfrm>
            <a:off x="940486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644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6" grpId="0" animBg="1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4" t="81841" r="13054" b="10543"/>
          <a:stretch/>
        </p:blipFill>
        <p:spPr bwMode="auto">
          <a:xfrm>
            <a:off x="1213453" y="4176102"/>
            <a:ext cx="7413209" cy="104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961827" y="3351046"/>
            <a:ext cx="8088511" cy="701731"/>
            <a:chOff x="829684" y="5546885"/>
            <a:chExt cx="8088511" cy="701731"/>
          </a:xfrm>
        </p:grpSpPr>
        <p:sp>
          <p:nvSpPr>
            <p:cNvPr id="41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7017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모양에서 변하는 부분과 변하지 않는 부분을 생각하며</a:t>
              </a:r>
              <a:r>
                <a:rPr lang="en-US" altLang="ko-KR" dirty="0"/>
                <a:t>, </a:t>
              </a:r>
              <a:r>
                <a:rPr lang="ko-KR" altLang="en-US" dirty="0"/>
                <a:t>노란색 </a:t>
              </a:r>
              <a:r>
                <a:rPr lang="ko-KR" altLang="en-US" dirty="0" err="1"/>
                <a:t>사각판의</a:t>
              </a:r>
              <a:r>
                <a:rPr lang="ko-KR" altLang="en-US" dirty="0"/>
                <a:t> 수와 </a:t>
              </a:r>
            </a:p>
            <a:p>
              <a:r>
                <a:rPr lang="ko-KR" altLang="en-US" dirty="0"/>
                <a:t>초록색 </a:t>
              </a:r>
              <a:r>
                <a:rPr lang="ko-KR" altLang="en-US" dirty="0" err="1"/>
                <a:t>사각판의</a:t>
              </a:r>
              <a:r>
                <a:rPr lang="ko-KR" altLang="en-US" dirty="0"/>
                <a:t> 수가 어떻게 변하는지 표를 이용하여 알아보세요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내용 개체 틀 2"/>
          <p:cNvSpPr txBox="1">
            <a:spLocks/>
          </p:cNvSpPr>
          <p:nvPr/>
        </p:nvSpPr>
        <p:spPr>
          <a:xfrm>
            <a:off x="5554424" y="4286248"/>
            <a:ext cx="73842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4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45" name="내용 개체 틀 2"/>
          <p:cNvSpPr txBox="1">
            <a:spLocks/>
          </p:cNvSpPr>
          <p:nvPr/>
        </p:nvSpPr>
        <p:spPr>
          <a:xfrm>
            <a:off x="6288646" y="4286248"/>
            <a:ext cx="73842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46" name="내용 개체 틀 2"/>
          <p:cNvSpPr txBox="1">
            <a:spLocks/>
          </p:cNvSpPr>
          <p:nvPr/>
        </p:nvSpPr>
        <p:spPr>
          <a:xfrm>
            <a:off x="7044730" y="4286248"/>
            <a:ext cx="73842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47" name="내용 개체 틀 2"/>
          <p:cNvSpPr txBox="1">
            <a:spLocks/>
          </p:cNvSpPr>
          <p:nvPr/>
        </p:nvSpPr>
        <p:spPr>
          <a:xfrm>
            <a:off x="5554424" y="4710248"/>
            <a:ext cx="73842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6288646" y="4710248"/>
            <a:ext cx="73842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7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49" name="내용 개체 틀 2"/>
          <p:cNvSpPr txBox="1">
            <a:spLocks/>
          </p:cNvSpPr>
          <p:nvPr/>
        </p:nvSpPr>
        <p:spPr>
          <a:xfrm>
            <a:off x="7044730" y="4710248"/>
            <a:ext cx="73842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8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50" name="내용 개체 틀 2"/>
          <p:cNvSpPr txBox="1">
            <a:spLocks/>
          </p:cNvSpPr>
          <p:nvPr/>
        </p:nvSpPr>
        <p:spPr>
          <a:xfrm>
            <a:off x="3322176" y="4710248"/>
            <a:ext cx="73842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51" name="내용 개체 틀 2"/>
          <p:cNvSpPr txBox="1">
            <a:spLocks/>
          </p:cNvSpPr>
          <p:nvPr/>
        </p:nvSpPr>
        <p:spPr>
          <a:xfrm>
            <a:off x="4056398" y="4710248"/>
            <a:ext cx="73842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4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52" name="내용 개체 틀 2"/>
          <p:cNvSpPr txBox="1">
            <a:spLocks/>
          </p:cNvSpPr>
          <p:nvPr/>
        </p:nvSpPr>
        <p:spPr>
          <a:xfrm>
            <a:off x="4812482" y="4710248"/>
            <a:ext cx="73842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9891" y="37019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619"/>
            <a:ext cx="4061460" cy="920801"/>
          </a:xfrm>
          <a:prstGeom prst="rect">
            <a:avLst/>
          </a:prstGeom>
        </p:spPr>
      </p:pic>
      <p:pic>
        <p:nvPicPr>
          <p:cNvPr id="23" name="그림 22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8" t="16664" r="18264" b="67356"/>
          <a:stretch/>
        </p:blipFill>
        <p:spPr>
          <a:xfrm>
            <a:off x="2898404" y="1449388"/>
            <a:ext cx="4485066" cy="1534299"/>
          </a:xfrm>
          <a:prstGeom prst="rect">
            <a:avLst/>
          </a:prstGeom>
        </p:spPr>
      </p:pic>
      <p:pic>
        <p:nvPicPr>
          <p:cNvPr id="24" name="그림 23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86" y="1465054"/>
            <a:ext cx="276515" cy="273955"/>
          </a:xfrm>
          <a:prstGeom prst="rect">
            <a:avLst/>
          </a:prstGeom>
        </p:spPr>
      </p:pic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826441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내용 개체 틀 5"/>
          <p:cNvSpPr txBox="1">
            <a:spLocks/>
          </p:cNvSpPr>
          <p:nvPr/>
        </p:nvSpPr>
        <p:spPr>
          <a:xfrm>
            <a:off x="1430181" y="412069"/>
            <a:ext cx="3732346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규칙적인 배열에서 대응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관계를 찾고 말하기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0" name="직사각형 59">
            <a:hlinkClick r:id="rId9" action="ppaction://hlinksldjump"/>
          </p:cNvPr>
          <p:cNvSpPr/>
          <p:nvPr/>
        </p:nvSpPr>
        <p:spPr>
          <a:xfrm>
            <a:off x="675349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직사각형 60">
            <a:hlinkClick r:id="rId10" action="ppaction://hlinksldjump"/>
          </p:cNvPr>
          <p:cNvSpPr/>
          <p:nvPr/>
        </p:nvSpPr>
        <p:spPr>
          <a:xfrm>
            <a:off x="71267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직사각형 61">
            <a:hlinkClick r:id="rId11" action="ppaction://hlinksldjump"/>
          </p:cNvPr>
          <p:cNvSpPr/>
          <p:nvPr/>
        </p:nvSpPr>
        <p:spPr>
          <a:xfrm>
            <a:off x="750482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직사각형 62">
            <a:hlinkClick r:id="rId12" action="ppaction://hlinksldjump"/>
          </p:cNvPr>
          <p:cNvSpPr/>
          <p:nvPr/>
        </p:nvSpPr>
        <p:spPr>
          <a:xfrm>
            <a:off x="788818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직사각형 63">
            <a:hlinkClick r:id="rId13" action="ppaction://hlinksldjump"/>
          </p:cNvPr>
          <p:cNvSpPr/>
          <p:nvPr/>
        </p:nvSpPr>
        <p:spPr>
          <a:xfrm>
            <a:off x="826867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직사각형 64">
            <a:hlinkClick r:id="rId14" action="ppaction://hlinksldjump"/>
          </p:cNvPr>
          <p:cNvSpPr/>
          <p:nvPr/>
        </p:nvSpPr>
        <p:spPr>
          <a:xfrm>
            <a:off x="865203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직사각형 65">
            <a:hlinkClick r:id="rId15" action="ppaction://hlinksldjump"/>
          </p:cNvPr>
          <p:cNvSpPr/>
          <p:nvPr/>
        </p:nvSpPr>
        <p:spPr>
          <a:xfrm>
            <a:off x="902827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" name="직사각형 66">
            <a:hlinkClick r:id="rId16" action="ppaction://hlinksldjump"/>
          </p:cNvPr>
          <p:cNvSpPr/>
          <p:nvPr/>
        </p:nvSpPr>
        <p:spPr>
          <a:xfrm>
            <a:off x="940486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053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4" name="그룹 43"/>
          <p:cNvGrpSpPr/>
          <p:nvPr/>
        </p:nvGrpSpPr>
        <p:grpSpPr>
          <a:xfrm>
            <a:off x="961827" y="3373033"/>
            <a:ext cx="8031361" cy="646331"/>
            <a:chOff x="829684" y="5546885"/>
            <a:chExt cx="7531025" cy="646331"/>
          </a:xfrm>
        </p:grpSpPr>
        <p:sp>
          <p:nvSpPr>
            <p:cNvPr id="45" name="내용 개체 틀 3"/>
            <p:cNvSpPr txBox="1">
              <a:spLocks/>
            </p:cNvSpPr>
            <p:nvPr/>
          </p:nvSpPr>
          <p:spPr>
            <a:xfrm>
              <a:off x="953961" y="5546885"/>
              <a:ext cx="7406748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노란색 </a:t>
              </a:r>
              <a:r>
                <a:rPr lang="ko-KR" altLang="en-US" dirty="0" err="1"/>
                <a:t>사각판이</a:t>
              </a:r>
              <a:r>
                <a:rPr lang="ko-KR" altLang="en-US" dirty="0"/>
                <a:t> </a:t>
              </a:r>
              <a:r>
                <a:rPr lang="en-US" altLang="ko-KR" dirty="0"/>
                <a:t>20</a:t>
              </a:r>
              <a:r>
                <a:rPr lang="ko-KR" altLang="en-US" dirty="0"/>
                <a:t>개일 </a:t>
              </a:r>
              <a:r>
                <a:rPr lang="ko-KR" altLang="en-US" dirty="0" smtClean="0"/>
                <a:t>때 </a:t>
              </a:r>
              <a:r>
                <a:rPr lang="ko-KR" altLang="en-US" dirty="0"/>
                <a:t>초록색 </a:t>
              </a:r>
              <a:r>
                <a:rPr lang="ko-KR" altLang="en-US" dirty="0" err="1" smtClean="0"/>
                <a:t>사각판은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몇 </a:t>
              </a:r>
              <a:r>
                <a:rPr lang="ko-KR" altLang="en-US" dirty="0" smtClean="0"/>
                <a:t>개가 </a:t>
              </a:r>
              <a:r>
                <a:rPr lang="ko-KR" altLang="en-US" dirty="0"/>
                <a:t>필요할까요</a:t>
              </a:r>
              <a:r>
                <a:rPr lang="en-US" altLang="ko-KR" dirty="0"/>
                <a:t>? </a:t>
              </a:r>
              <a:r>
                <a:rPr lang="ko-KR" altLang="en-US" dirty="0" smtClean="0"/>
                <a:t>표나 그림을 그리지 </a:t>
              </a:r>
              <a:r>
                <a:rPr lang="ko-KR" altLang="en-US" dirty="0"/>
                <a:t>않고 어떻게 알 수 있는지 말</a:t>
              </a:r>
              <a:r>
                <a:rPr lang="ko-KR" altLang="en-US" dirty="0" smtClean="0"/>
                <a:t>해 </a:t>
              </a:r>
              <a:r>
                <a:rPr lang="ko-KR" altLang="en-US" dirty="0"/>
                <a:t>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모서리가 둥근 직사각형 46"/>
          <p:cNvSpPr/>
          <p:nvPr/>
        </p:nvSpPr>
        <p:spPr bwMode="auto">
          <a:xfrm>
            <a:off x="871885" y="4135897"/>
            <a:ext cx="8149877" cy="698937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889048" y="4162200"/>
            <a:ext cx="810414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defRPr/>
            </a:pPr>
            <a:r>
              <a:rPr lang="en-US" altLang="ko-KR" spc="-80" dirty="0">
                <a:solidFill>
                  <a:srgbClr val="208235"/>
                </a:solidFill>
              </a:rPr>
              <a:t>22</a:t>
            </a:r>
            <a:r>
              <a:rPr lang="ko-KR" altLang="en-US" spc="-80" dirty="0">
                <a:solidFill>
                  <a:srgbClr val="208235"/>
                </a:solidFill>
              </a:rPr>
              <a:t>개</a:t>
            </a:r>
            <a:r>
              <a:rPr lang="en-US" altLang="ko-KR" spc="-80" dirty="0">
                <a:solidFill>
                  <a:srgbClr val="208235"/>
                </a:solidFill>
              </a:rPr>
              <a:t>, </a:t>
            </a:r>
            <a:r>
              <a:rPr lang="ko-KR" altLang="en-US" spc="-80" dirty="0">
                <a:solidFill>
                  <a:srgbClr val="208235"/>
                </a:solidFill>
              </a:rPr>
              <a:t>초록색 </a:t>
            </a:r>
            <a:r>
              <a:rPr lang="ko-KR" altLang="en-US" spc="-80" dirty="0" err="1" smtClean="0">
                <a:solidFill>
                  <a:srgbClr val="208235"/>
                </a:solidFill>
              </a:rPr>
              <a:t>사각판은</a:t>
            </a:r>
            <a:r>
              <a:rPr lang="ko-KR" altLang="en-US" spc="-80" dirty="0" smtClean="0">
                <a:solidFill>
                  <a:srgbClr val="208235"/>
                </a:solidFill>
              </a:rPr>
              <a:t> </a:t>
            </a:r>
            <a:r>
              <a:rPr lang="ko-KR" altLang="en-US" spc="-80" dirty="0">
                <a:solidFill>
                  <a:srgbClr val="208235"/>
                </a:solidFill>
              </a:rPr>
              <a:t>노란색 </a:t>
            </a:r>
            <a:r>
              <a:rPr lang="ko-KR" altLang="en-US" spc="-80" dirty="0" err="1">
                <a:solidFill>
                  <a:srgbClr val="208235"/>
                </a:solidFill>
              </a:rPr>
              <a:t>사각판과</a:t>
            </a:r>
            <a:r>
              <a:rPr lang="ko-KR" altLang="en-US" spc="-80" dirty="0">
                <a:solidFill>
                  <a:srgbClr val="208235"/>
                </a:solidFill>
              </a:rPr>
              <a:t> 같은 수만큼 한 줄이 있고</a:t>
            </a:r>
            <a:r>
              <a:rPr lang="en-US" altLang="ko-KR" spc="-80" dirty="0">
                <a:solidFill>
                  <a:srgbClr val="208235"/>
                </a:solidFill>
              </a:rPr>
              <a:t>, </a:t>
            </a:r>
            <a:r>
              <a:rPr lang="ko-KR" altLang="en-US" spc="-80" dirty="0">
                <a:solidFill>
                  <a:srgbClr val="208235"/>
                </a:solidFill>
              </a:rPr>
              <a:t>맨 위</a:t>
            </a:r>
            <a:r>
              <a:rPr lang="ko-KR" altLang="en-US" spc="-80" dirty="0" smtClean="0">
                <a:solidFill>
                  <a:srgbClr val="208235"/>
                </a:solidFill>
              </a:rPr>
              <a:t>에는 </a:t>
            </a:r>
            <a:r>
              <a:rPr lang="ko-KR" altLang="en-US" spc="-80" dirty="0">
                <a:solidFill>
                  <a:srgbClr val="208235"/>
                </a:solidFill>
              </a:rPr>
              <a:t>초록색 </a:t>
            </a:r>
            <a:r>
              <a:rPr lang="ko-KR" altLang="en-US" spc="-80" dirty="0" err="1">
                <a:solidFill>
                  <a:srgbClr val="208235"/>
                </a:solidFill>
              </a:rPr>
              <a:t>사각판</a:t>
            </a:r>
            <a:r>
              <a:rPr lang="ko-KR" altLang="en-US" spc="-80" dirty="0">
                <a:solidFill>
                  <a:srgbClr val="208235"/>
                </a:solidFill>
              </a:rPr>
              <a:t> </a:t>
            </a:r>
            <a:r>
              <a:rPr lang="en-US" altLang="ko-KR" spc="-80" dirty="0">
                <a:solidFill>
                  <a:srgbClr val="208235"/>
                </a:solidFill>
              </a:rPr>
              <a:t>2</a:t>
            </a:r>
            <a:r>
              <a:rPr lang="ko-KR" altLang="en-US" spc="-80" dirty="0">
                <a:solidFill>
                  <a:srgbClr val="208235"/>
                </a:solidFill>
              </a:rPr>
              <a:t>개가 </a:t>
            </a:r>
            <a:r>
              <a:rPr lang="ko-KR" altLang="en-US" spc="-80" dirty="0" smtClean="0">
                <a:solidFill>
                  <a:srgbClr val="208235"/>
                </a:solidFill>
              </a:rPr>
              <a:t> </a:t>
            </a:r>
            <a:r>
              <a:rPr lang="ko-KR" altLang="en-US" spc="-80" dirty="0">
                <a:solidFill>
                  <a:srgbClr val="208235"/>
                </a:solidFill>
              </a:rPr>
              <a:t>있기 때문입니다</a:t>
            </a:r>
            <a:r>
              <a:rPr lang="en-US" altLang="ko-KR" spc="-80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2766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모서리가 둥근 직사각형 49"/>
          <p:cNvSpPr/>
          <p:nvPr/>
        </p:nvSpPr>
        <p:spPr bwMode="auto">
          <a:xfrm>
            <a:off x="871885" y="5455501"/>
            <a:ext cx="8149877" cy="4186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내용 개체 틀 2"/>
          <p:cNvSpPr txBox="1">
            <a:spLocks/>
          </p:cNvSpPr>
          <p:nvPr/>
        </p:nvSpPr>
        <p:spPr>
          <a:xfrm>
            <a:off x="889048" y="5478085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초록색 </a:t>
            </a:r>
            <a:r>
              <a:rPr lang="ko-KR" altLang="en-US" dirty="0" err="1">
                <a:solidFill>
                  <a:srgbClr val="208235"/>
                </a:solidFill>
              </a:rPr>
              <a:t>사각판의</a:t>
            </a:r>
            <a:r>
              <a:rPr lang="ko-KR" altLang="en-US" dirty="0">
                <a:solidFill>
                  <a:srgbClr val="208235"/>
                </a:solidFill>
              </a:rPr>
              <a:t> 수는 노란색 </a:t>
            </a:r>
            <a:r>
              <a:rPr lang="ko-KR" altLang="en-US" dirty="0" err="1">
                <a:solidFill>
                  <a:srgbClr val="208235"/>
                </a:solidFill>
              </a:rPr>
              <a:t>사각판의</a:t>
            </a:r>
            <a:r>
              <a:rPr lang="ko-KR" altLang="en-US" dirty="0">
                <a:solidFill>
                  <a:srgbClr val="208235"/>
                </a:solidFill>
              </a:rPr>
              <a:t> 수보다 </a:t>
            </a:r>
            <a:r>
              <a:rPr lang="en-US" altLang="ko-KR" dirty="0">
                <a:solidFill>
                  <a:srgbClr val="208235"/>
                </a:solidFill>
              </a:rPr>
              <a:t>2</a:t>
            </a:r>
            <a:r>
              <a:rPr lang="ko-KR" altLang="en-US" dirty="0">
                <a:solidFill>
                  <a:srgbClr val="208235"/>
                </a:solidFill>
              </a:rPr>
              <a:t>개 많습니다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grpSp>
        <p:nvGrpSpPr>
          <p:cNvPr id="52" name="그룹 51"/>
          <p:cNvGrpSpPr/>
          <p:nvPr/>
        </p:nvGrpSpPr>
        <p:grpSpPr>
          <a:xfrm>
            <a:off x="961827" y="4999349"/>
            <a:ext cx="8088511" cy="369332"/>
            <a:chOff x="829684" y="5546885"/>
            <a:chExt cx="8088511" cy="369332"/>
          </a:xfrm>
        </p:grpSpPr>
        <p:sp>
          <p:nvSpPr>
            <p:cNvPr id="53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노란색 </a:t>
              </a:r>
              <a:r>
                <a:rPr lang="ko-KR" altLang="en-US" dirty="0" err="1"/>
                <a:t>사각판의</a:t>
              </a:r>
              <a:r>
                <a:rPr lang="ko-KR" altLang="en-US" dirty="0"/>
                <a:t> 수와 초록색 </a:t>
              </a:r>
              <a:r>
                <a:rPr lang="ko-KR" altLang="en-US" dirty="0" err="1"/>
                <a:t>사각판의</a:t>
              </a:r>
              <a:r>
                <a:rPr lang="ko-KR" altLang="en-US" dirty="0"/>
                <a:t> 수 사이의 대응 관계를 써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54" name="모서리가 둥근 직사각형 53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5" name="그림 5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4560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619"/>
            <a:ext cx="4061460" cy="920801"/>
          </a:xfrm>
          <a:prstGeom prst="rect">
            <a:avLst/>
          </a:prstGeom>
        </p:spPr>
      </p:pic>
      <p:pic>
        <p:nvPicPr>
          <p:cNvPr id="20" name="그림 19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8" t="16664" r="18264" b="67356"/>
          <a:stretch/>
        </p:blipFill>
        <p:spPr>
          <a:xfrm>
            <a:off x="2898404" y="1449388"/>
            <a:ext cx="4485066" cy="1534299"/>
          </a:xfrm>
          <a:prstGeom prst="rect">
            <a:avLst/>
          </a:prstGeom>
        </p:spPr>
      </p:pic>
      <p:pic>
        <p:nvPicPr>
          <p:cNvPr id="21" name="그림 20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86" y="1465054"/>
            <a:ext cx="276515" cy="273955"/>
          </a:xfrm>
          <a:prstGeom prst="rect">
            <a:avLst/>
          </a:prstGeom>
        </p:spPr>
      </p:pic>
      <p:sp>
        <p:nvSpPr>
          <p:cNvPr id="28" name="직사각형 27">
            <a:hlinkClick r:id="rId7" action="ppaction://hlinksldjump"/>
          </p:cNvPr>
          <p:cNvSpPr/>
          <p:nvPr/>
        </p:nvSpPr>
        <p:spPr>
          <a:xfrm>
            <a:off x="826441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내용 개체 틀 5"/>
          <p:cNvSpPr txBox="1">
            <a:spLocks/>
          </p:cNvSpPr>
          <p:nvPr/>
        </p:nvSpPr>
        <p:spPr>
          <a:xfrm>
            <a:off x="1430181" y="412069"/>
            <a:ext cx="3732346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규칙적인 배열에서 대응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관계를 찾고 말하기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6" name="직사각형 55">
            <a:hlinkClick r:id="rId8" action="ppaction://hlinksldjump"/>
          </p:cNvPr>
          <p:cNvSpPr/>
          <p:nvPr/>
        </p:nvSpPr>
        <p:spPr>
          <a:xfrm>
            <a:off x="675349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직사각형 56">
            <a:hlinkClick r:id="rId9" action="ppaction://hlinksldjump"/>
          </p:cNvPr>
          <p:cNvSpPr/>
          <p:nvPr/>
        </p:nvSpPr>
        <p:spPr>
          <a:xfrm>
            <a:off x="71267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직사각형 57">
            <a:hlinkClick r:id="rId10" action="ppaction://hlinksldjump"/>
          </p:cNvPr>
          <p:cNvSpPr/>
          <p:nvPr/>
        </p:nvSpPr>
        <p:spPr>
          <a:xfrm>
            <a:off x="750482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직사각형 58">
            <a:hlinkClick r:id="rId11" action="ppaction://hlinksldjump"/>
          </p:cNvPr>
          <p:cNvSpPr/>
          <p:nvPr/>
        </p:nvSpPr>
        <p:spPr>
          <a:xfrm>
            <a:off x="788818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직사각형 59">
            <a:hlinkClick r:id="rId12" action="ppaction://hlinksldjump"/>
          </p:cNvPr>
          <p:cNvSpPr/>
          <p:nvPr/>
        </p:nvSpPr>
        <p:spPr>
          <a:xfrm>
            <a:off x="826867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직사각형 60">
            <a:hlinkClick r:id="rId13" action="ppaction://hlinksldjump"/>
          </p:cNvPr>
          <p:cNvSpPr/>
          <p:nvPr/>
        </p:nvSpPr>
        <p:spPr>
          <a:xfrm>
            <a:off x="865203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직사각형 61">
            <a:hlinkClick r:id="rId14" action="ppaction://hlinksldjump"/>
          </p:cNvPr>
          <p:cNvSpPr/>
          <p:nvPr/>
        </p:nvSpPr>
        <p:spPr>
          <a:xfrm>
            <a:off x="902827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직사각형 62">
            <a:hlinkClick r:id="rId15" action="ppaction://hlinksldjump"/>
          </p:cNvPr>
          <p:cNvSpPr/>
          <p:nvPr/>
        </p:nvSpPr>
        <p:spPr>
          <a:xfrm>
            <a:off x="940486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343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0" grpId="0" animBg="1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내용 개체 틀 5"/>
          <p:cNvSpPr txBox="1">
            <a:spLocks/>
          </p:cNvSpPr>
          <p:nvPr/>
        </p:nvSpPr>
        <p:spPr>
          <a:xfrm>
            <a:off x="1285703" y="412069"/>
            <a:ext cx="4014717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모양 조각으로 대응 관계 만들기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9" t="30569" b="60163"/>
          <a:stretch/>
        </p:blipFill>
        <p:spPr>
          <a:xfrm>
            <a:off x="814195" y="2665140"/>
            <a:ext cx="8471615" cy="167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4" t="81157" r="24589" b="6776"/>
          <a:stretch/>
        </p:blipFill>
        <p:spPr>
          <a:xfrm>
            <a:off x="917729" y="2665140"/>
            <a:ext cx="8112635" cy="2181180"/>
          </a:xfrm>
          <a:prstGeom prst="rect">
            <a:avLst/>
          </a:prstGeom>
        </p:spPr>
      </p:pic>
      <p:sp>
        <p:nvSpPr>
          <p:cNvPr id="5" name="내용 개체 틀 5"/>
          <p:cNvSpPr txBox="1">
            <a:spLocks/>
          </p:cNvSpPr>
          <p:nvPr/>
        </p:nvSpPr>
        <p:spPr>
          <a:xfrm>
            <a:off x="1285703" y="412069"/>
            <a:ext cx="4014717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모양 조각으로 대응 관계 만들기</a:t>
            </a:r>
          </a:p>
        </p:txBody>
      </p:sp>
    </p:spTree>
    <p:extLst>
      <p:ext uri="{BB962C8B-B14F-4D97-AF65-F5344CB8AC3E}">
        <p14:creationId xmlns:p14="http://schemas.microsoft.com/office/powerpoint/2010/main" val="39712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t="40732" r="13417" b="43028"/>
          <a:stretch/>
        </p:blipFill>
        <p:spPr>
          <a:xfrm>
            <a:off x="1321326" y="2150310"/>
            <a:ext cx="7171525" cy="2143040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54" name="그룹 53"/>
          <p:cNvGrpSpPr/>
          <p:nvPr/>
        </p:nvGrpSpPr>
        <p:grpSpPr>
          <a:xfrm>
            <a:off x="961827" y="4430547"/>
            <a:ext cx="8239645" cy="369332"/>
            <a:chOff x="829684" y="5546885"/>
            <a:chExt cx="8239645" cy="369332"/>
          </a:xfrm>
        </p:grpSpPr>
        <p:sp>
          <p:nvSpPr>
            <p:cNvPr id="55" name="내용 개체 틀 3"/>
            <p:cNvSpPr txBox="1">
              <a:spLocks/>
            </p:cNvSpPr>
            <p:nvPr/>
          </p:nvSpPr>
          <p:spPr>
            <a:xfrm>
              <a:off x="953960" y="5546885"/>
              <a:ext cx="811536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준기가 어떻게 대응 관계를 만들었는지 이야기해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56" name="모서리가 둥근 직사각형 55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7" name="모서리가 둥근 직사각형 56"/>
          <p:cNvSpPr/>
          <p:nvPr/>
        </p:nvSpPr>
        <p:spPr bwMode="auto">
          <a:xfrm>
            <a:off x="871885" y="4893324"/>
            <a:ext cx="8149877" cy="986110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내용 개체 틀 2"/>
          <p:cNvSpPr txBox="1">
            <a:spLocks/>
          </p:cNvSpPr>
          <p:nvPr/>
        </p:nvSpPr>
        <p:spPr>
          <a:xfrm>
            <a:off x="889048" y="4897015"/>
            <a:ext cx="8104140" cy="9787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defRPr/>
            </a:pPr>
            <a:r>
              <a:rPr lang="ko-KR" altLang="en-US" dirty="0" smtClean="0">
                <a:solidFill>
                  <a:srgbClr val="208235"/>
                </a:solidFill>
              </a:rPr>
              <a:t>마름모</a:t>
            </a:r>
            <a:r>
              <a:rPr lang="ko-KR" altLang="en-US" dirty="0">
                <a:solidFill>
                  <a:srgbClr val="208235"/>
                </a:solidFill>
              </a:rPr>
              <a:t> </a:t>
            </a:r>
            <a:r>
              <a:rPr lang="ko-KR" altLang="en-US" dirty="0" smtClean="0">
                <a:solidFill>
                  <a:srgbClr val="208235"/>
                </a:solidFill>
              </a:rPr>
              <a:t>조각과 </a:t>
            </a:r>
            <a:r>
              <a:rPr lang="ko-KR" altLang="en-US" dirty="0">
                <a:solidFill>
                  <a:srgbClr val="208235"/>
                </a:solidFill>
              </a:rPr>
              <a:t>삼각형 조각으로 대응 관계를 만들었습니다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pPr marL="179388" indent="-179388" algn="just">
              <a:defRPr/>
            </a:pPr>
            <a:r>
              <a:rPr lang="ko-KR" altLang="en-US" dirty="0">
                <a:solidFill>
                  <a:srgbClr val="208235"/>
                </a:solidFill>
              </a:rPr>
              <a:t>삼각형 조각의 수는 마름모 조각의 수보다 </a:t>
            </a:r>
            <a:r>
              <a:rPr lang="ko-KR" altLang="en-US" dirty="0" smtClean="0">
                <a:solidFill>
                  <a:srgbClr val="208235"/>
                </a:solidFill>
              </a:rPr>
              <a:t>항상 </a:t>
            </a: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r>
              <a:rPr lang="ko-KR" altLang="en-US" dirty="0" smtClean="0">
                <a:solidFill>
                  <a:srgbClr val="208235"/>
                </a:solidFill>
              </a:rPr>
              <a:t>개가 더 많게 대응 </a:t>
            </a:r>
            <a:r>
              <a:rPr lang="ko-KR" altLang="en-US" dirty="0">
                <a:solidFill>
                  <a:srgbClr val="208235"/>
                </a:solidFill>
              </a:rPr>
              <a:t>관계를 만들었습니다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51776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699" y="2574676"/>
            <a:ext cx="276515" cy="273955"/>
          </a:xfrm>
          <a:prstGeom prst="rect">
            <a:avLst/>
          </a:prstGeom>
        </p:spPr>
      </p:pic>
      <p:pic>
        <p:nvPicPr>
          <p:cNvPr id="21" name="그림 20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5"/>
            <a:ext cx="4061460" cy="920801"/>
          </a:xfrm>
          <a:prstGeom prst="rect">
            <a:avLst/>
          </a:prstGeom>
        </p:spPr>
      </p:pic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826441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내용 개체 틀 5"/>
          <p:cNvSpPr txBox="1">
            <a:spLocks/>
          </p:cNvSpPr>
          <p:nvPr/>
        </p:nvSpPr>
        <p:spPr>
          <a:xfrm>
            <a:off x="1285703" y="412069"/>
            <a:ext cx="4014717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모양 조각으로 대응 관계 만들기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6108" r="72923" b="84001"/>
          <a:stretch/>
        </p:blipFill>
        <p:spPr>
          <a:xfrm>
            <a:off x="1438505" y="1993392"/>
            <a:ext cx="2263699" cy="1295202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09401" y="1390180"/>
            <a:ext cx="7694508" cy="417992"/>
            <a:chOff x="909401" y="1390180"/>
            <a:chExt cx="7694508" cy="417992"/>
          </a:xfrm>
        </p:grpSpPr>
        <p:grpSp>
          <p:nvGrpSpPr>
            <p:cNvPr id="31" name="그룹 30"/>
            <p:cNvGrpSpPr/>
            <p:nvPr/>
          </p:nvGrpSpPr>
          <p:grpSpPr>
            <a:xfrm>
              <a:off x="909401" y="1463271"/>
              <a:ext cx="217025" cy="217025"/>
              <a:chOff x="4520952" y="3717032"/>
              <a:chExt cx="217025" cy="217025"/>
            </a:xfrm>
          </p:grpSpPr>
          <p:grpSp>
            <p:nvGrpSpPr>
              <p:cNvPr id="32" name="그룹 3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4" name="모서리가 둥근 직사각형 3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3" name="모서리가 둥근 직사각형 32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7" name="내용 개체 틀 3"/>
            <p:cNvSpPr txBox="1">
              <a:spLocks/>
            </p:cNvSpPr>
            <p:nvPr/>
          </p:nvSpPr>
          <p:spPr>
            <a:xfrm>
              <a:off x="1171818" y="1390180"/>
              <a:ext cx="7432091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모양 조각을 이용하여 다양한 대응 관계를 만들어 봅시다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p:sp>
        <p:nvSpPr>
          <p:cNvPr id="35" name="직사각형 34">
            <a:hlinkClick r:id="rId9" action="ppaction://hlinksldjump"/>
          </p:cNvPr>
          <p:cNvSpPr/>
          <p:nvPr/>
        </p:nvSpPr>
        <p:spPr>
          <a:xfrm>
            <a:off x="675349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직사각형 37">
            <a:hlinkClick r:id="rId10" action="ppaction://hlinksldjump"/>
          </p:cNvPr>
          <p:cNvSpPr/>
          <p:nvPr/>
        </p:nvSpPr>
        <p:spPr>
          <a:xfrm>
            <a:off x="71267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직사각형 38">
            <a:hlinkClick r:id="rId11" action="ppaction://hlinksldjump"/>
          </p:cNvPr>
          <p:cNvSpPr/>
          <p:nvPr/>
        </p:nvSpPr>
        <p:spPr>
          <a:xfrm>
            <a:off x="750482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직사각형 39">
            <a:hlinkClick r:id="rId12" action="ppaction://hlinksldjump"/>
          </p:cNvPr>
          <p:cNvSpPr/>
          <p:nvPr/>
        </p:nvSpPr>
        <p:spPr>
          <a:xfrm>
            <a:off x="788818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직사각형 40">
            <a:hlinkClick r:id="rId13" action="ppaction://hlinksldjump"/>
          </p:cNvPr>
          <p:cNvSpPr/>
          <p:nvPr/>
        </p:nvSpPr>
        <p:spPr>
          <a:xfrm>
            <a:off x="826867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직사각형 41">
            <a:hlinkClick r:id="rId14" action="ppaction://hlinksldjump"/>
          </p:cNvPr>
          <p:cNvSpPr/>
          <p:nvPr/>
        </p:nvSpPr>
        <p:spPr>
          <a:xfrm>
            <a:off x="865203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직사각형 42">
            <a:hlinkClick r:id="rId15" action="ppaction://hlinksldjump"/>
          </p:cNvPr>
          <p:cNvSpPr/>
          <p:nvPr/>
        </p:nvSpPr>
        <p:spPr>
          <a:xfrm>
            <a:off x="902827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직사각형 43">
            <a:hlinkClick r:id="rId16" action="ppaction://hlinksldjump"/>
          </p:cNvPr>
          <p:cNvSpPr/>
          <p:nvPr/>
        </p:nvSpPr>
        <p:spPr>
          <a:xfrm>
            <a:off x="940486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65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0" t="65830" r="12558" b="17930"/>
          <a:stretch/>
        </p:blipFill>
        <p:spPr>
          <a:xfrm>
            <a:off x="1421685" y="1445662"/>
            <a:ext cx="7171525" cy="2143040"/>
          </a:xfrm>
          <a:prstGeom prst="rect">
            <a:avLst/>
          </a:prstGeom>
        </p:spPr>
      </p:pic>
      <p:sp>
        <p:nvSpPr>
          <p:cNvPr id="56" name="모서리가 둥근 직사각형 55"/>
          <p:cNvSpPr/>
          <p:nvPr/>
        </p:nvSpPr>
        <p:spPr bwMode="auto">
          <a:xfrm>
            <a:off x="871885" y="3982047"/>
            <a:ext cx="8149877" cy="68489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내용 개체 틀 2"/>
          <p:cNvSpPr txBox="1">
            <a:spLocks/>
          </p:cNvSpPr>
          <p:nvPr/>
        </p:nvSpPr>
        <p:spPr>
          <a:xfrm>
            <a:off x="889048" y="4001329"/>
            <a:ext cx="810414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defRPr/>
            </a:pPr>
            <a:r>
              <a:rPr lang="ko-KR" altLang="en-US" dirty="0">
                <a:solidFill>
                  <a:srgbClr val="208235"/>
                </a:solidFill>
              </a:rPr>
              <a:t>삼각형 조각의 수가 </a:t>
            </a:r>
            <a:r>
              <a:rPr lang="ko-KR" altLang="en-US" dirty="0" smtClean="0">
                <a:solidFill>
                  <a:srgbClr val="208235"/>
                </a:solidFill>
              </a:rPr>
              <a:t>사각형 </a:t>
            </a:r>
            <a:r>
              <a:rPr lang="ko-KR" altLang="en-US" dirty="0">
                <a:solidFill>
                  <a:srgbClr val="208235"/>
                </a:solidFill>
              </a:rPr>
              <a:t>조각의 수보다 항상 </a:t>
            </a:r>
            <a:r>
              <a:rPr lang="en-US" altLang="ko-KR" dirty="0">
                <a:solidFill>
                  <a:srgbClr val="208235"/>
                </a:solidFill>
              </a:rPr>
              <a:t>2</a:t>
            </a:r>
            <a:r>
              <a:rPr lang="ko-KR" altLang="en-US" dirty="0">
                <a:solidFill>
                  <a:srgbClr val="208235"/>
                </a:solidFill>
              </a:rPr>
              <a:t>배가 되도록 대응 관계를 만들었습니다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58" name="그룹 57"/>
          <p:cNvGrpSpPr/>
          <p:nvPr/>
        </p:nvGrpSpPr>
        <p:grpSpPr>
          <a:xfrm>
            <a:off x="961827" y="3556952"/>
            <a:ext cx="8088511" cy="369332"/>
            <a:chOff x="829684" y="5546885"/>
            <a:chExt cx="8088511" cy="369332"/>
          </a:xfrm>
        </p:grpSpPr>
        <p:sp>
          <p:nvSpPr>
            <p:cNvPr id="59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연수가 어떻게 대응 관계를 만들었는지 이야기해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60" name="모서리가 둥근 직사각형 59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961827" y="4840736"/>
            <a:ext cx="7951613" cy="369332"/>
            <a:chOff x="829684" y="5546885"/>
            <a:chExt cx="7951613" cy="369332"/>
          </a:xfrm>
        </p:grpSpPr>
        <p:sp>
          <p:nvSpPr>
            <p:cNvPr id="65" name="내용 개체 틀 3"/>
            <p:cNvSpPr txBox="1">
              <a:spLocks/>
            </p:cNvSpPr>
            <p:nvPr/>
          </p:nvSpPr>
          <p:spPr>
            <a:xfrm>
              <a:off x="953961" y="5546885"/>
              <a:ext cx="782733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두 종류의 모양 조각을 골라 대응 관계를 만들어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961827" y="5346156"/>
            <a:ext cx="7951613" cy="369332"/>
            <a:chOff x="829684" y="5546885"/>
            <a:chExt cx="7951613" cy="369332"/>
          </a:xfrm>
        </p:grpSpPr>
        <p:sp>
          <p:nvSpPr>
            <p:cNvPr id="37" name="내용 개체 틀 3"/>
            <p:cNvSpPr txBox="1">
              <a:spLocks/>
            </p:cNvSpPr>
            <p:nvPr/>
          </p:nvSpPr>
          <p:spPr>
            <a:xfrm>
              <a:off x="953961" y="5546885"/>
              <a:ext cx="782733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짝이 만든 대응 관계를 이야기해 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1" name="그림 6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41157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>
            <a:hlinkClick r:id="" action="ppaction://customshow?id=2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73" y="2055727"/>
            <a:ext cx="276515" cy="273955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5"/>
            <a:ext cx="4061460" cy="92080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9" t="58489" r="15081" b="34151"/>
          <a:stretch/>
        </p:blipFill>
        <p:spPr>
          <a:xfrm>
            <a:off x="6311591" y="1445662"/>
            <a:ext cx="2018370" cy="971224"/>
          </a:xfrm>
          <a:prstGeom prst="rect">
            <a:avLst/>
          </a:prstGeom>
        </p:spPr>
      </p:pic>
      <p:sp>
        <p:nvSpPr>
          <p:cNvPr id="28" name="직사각형 27">
            <a:hlinkClick r:id="rId7" action="ppaction://hlinksldjump"/>
          </p:cNvPr>
          <p:cNvSpPr/>
          <p:nvPr/>
        </p:nvSpPr>
        <p:spPr>
          <a:xfrm>
            <a:off x="826441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내용 개체 틀 5"/>
          <p:cNvSpPr txBox="1">
            <a:spLocks/>
          </p:cNvSpPr>
          <p:nvPr/>
        </p:nvSpPr>
        <p:spPr>
          <a:xfrm>
            <a:off x="1285703" y="412069"/>
            <a:ext cx="4014717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모양 조각으로 대응 관계 만들기</a:t>
            </a:r>
          </a:p>
        </p:txBody>
      </p:sp>
      <p:sp>
        <p:nvSpPr>
          <p:cNvPr id="35" name="직사각형 34">
            <a:hlinkClick r:id="rId8" action="ppaction://hlinksldjump"/>
          </p:cNvPr>
          <p:cNvSpPr/>
          <p:nvPr/>
        </p:nvSpPr>
        <p:spPr>
          <a:xfrm>
            <a:off x="675349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직사각형 40">
            <a:hlinkClick r:id="rId9" action="ppaction://hlinksldjump"/>
          </p:cNvPr>
          <p:cNvSpPr/>
          <p:nvPr/>
        </p:nvSpPr>
        <p:spPr>
          <a:xfrm>
            <a:off x="71267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직사각형 41">
            <a:hlinkClick r:id="rId10" action="ppaction://hlinksldjump"/>
          </p:cNvPr>
          <p:cNvSpPr/>
          <p:nvPr/>
        </p:nvSpPr>
        <p:spPr>
          <a:xfrm>
            <a:off x="750482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직사각형 42">
            <a:hlinkClick r:id="rId11" action="ppaction://hlinksldjump"/>
          </p:cNvPr>
          <p:cNvSpPr/>
          <p:nvPr/>
        </p:nvSpPr>
        <p:spPr>
          <a:xfrm>
            <a:off x="788818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직사각형 43">
            <a:hlinkClick r:id="rId12" action="ppaction://hlinksldjump"/>
          </p:cNvPr>
          <p:cNvSpPr/>
          <p:nvPr/>
        </p:nvSpPr>
        <p:spPr>
          <a:xfrm>
            <a:off x="826867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>
            <a:hlinkClick r:id="rId13" action="ppaction://hlinksldjump"/>
          </p:cNvPr>
          <p:cNvSpPr/>
          <p:nvPr/>
        </p:nvSpPr>
        <p:spPr>
          <a:xfrm>
            <a:off x="865203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직사각형 46">
            <a:hlinkClick r:id="rId14" action="ppaction://hlinksldjump"/>
          </p:cNvPr>
          <p:cNvSpPr/>
          <p:nvPr/>
        </p:nvSpPr>
        <p:spPr>
          <a:xfrm>
            <a:off x="902827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직사각형 47">
            <a:hlinkClick r:id="rId15" action="ppaction://hlinksldjump"/>
          </p:cNvPr>
          <p:cNvSpPr/>
          <p:nvPr/>
        </p:nvSpPr>
        <p:spPr>
          <a:xfrm>
            <a:off x="940486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82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3"/>
          <p:cNvSpPr txBox="1">
            <a:spLocks/>
          </p:cNvSpPr>
          <p:nvPr/>
        </p:nvSpPr>
        <p:spPr>
          <a:xfrm>
            <a:off x="882650" y="1460505"/>
            <a:ext cx="796423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[1~3] </a:t>
            </a:r>
            <a:r>
              <a:rPr lang="ko-KR" altLang="en-US" dirty="0" err="1" smtClean="0"/>
              <a:t>사각판과</a:t>
            </a:r>
            <a:r>
              <a:rPr lang="ko-KR" altLang="en-US" dirty="0" smtClean="0"/>
              <a:t> </a:t>
            </a:r>
            <a:r>
              <a:rPr lang="ko-KR" altLang="en-US" dirty="0" err="1"/>
              <a:t>삼각판으로</a:t>
            </a:r>
            <a:r>
              <a:rPr lang="ko-KR" altLang="en-US" dirty="0"/>
              <a:t> 규칙적인 배열을 만들고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882650" y="4164477"/>
            <a:ext cx="796423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/>
              <a:t>1.</a:t>
            </a:r>
            <a:r>
              <a:rPr lang="ko-KR" altLang="en-US" dirty="0"/>
              <a:t>	다음에 이어질 알맞은 모양을 그려 보세요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_x189718880" descr="EMB0000137c0b1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96" y="4755667"/>
            <a:ext cx="3253740" cy="99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2281246" y="1897571"/>
            <a:ext cx="5167042" cy="2309397"/>
            <a:chOff x="1275714" y="1897571"/>
            <a:chExt cx="5167042" cy="2309397"/>
          </a:xfrm>
        </p:grpSpPr>
        <p:pic>
          <p:nvPicPr>
            <p:cNvPr id="3" name="_x190848416" descr="EMB0000137c0b1f"/>
            <p:cNvPicPr preferRelativeResize="0"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426"/>
            <a:stretch/>
          </p:blipFill>
          <p:spPr bwMode="auto">
            <a:xfrm>
              <a:off x="1663492" y="1897571"/>
              <a:ext cx="4779264" cy="109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_x190848416" descr="EMB0000137c0b1f"/>
            <p:cNvPicPr preferRelativeResize="0"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752" t="57344" r="18121" b="-8940"/>
            <a:stretch/>
          </p:blipFill>
          <p:spPr bwMode="auto">
            <a:xfrm>
              <a:off x="1275714" y="2943734"/>
              <a:ext cx="4188107" cy="126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직사각형 7"/>
          <p:cNvSpPr/>
          <p:nvPr/>
        </p:nvSpPr>
        <p:spPr>
          <a:xfrm>
            <a:off x="2876470" y="4876612"/>
            <a:ext cx="44231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823707" y="4646700"/>
            <a:ext cx="6082119" cy="1215392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6648" y="50456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1" name="그림 20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826441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8" action="ppaction://hlinksldjump"/>
          </p:cNvPr>
          <p:cNvSpPr/>
          <p:nvPr/>
        </p:nvSpPr>
        <p:spPr>
          <a:xfrm>
            <a:off x="675349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>
            <a:hlinkClick r:id="rId9" action="ppaction://hlinksldjump"/>
          </p:cNvPr>
          <p:cNvSpPr/>
          <p:nvPr/>
        </p:nvSpPr>
        <p:spPr>
          <a:xfrm>
            <a:off x="71267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>
            <a:hlinkClick r:id="rId10" action="ppaction://hlinksldjump"/>
          </p:cNvPr>
          <p:cNvSpPr/>
          <p:nvPr/>
        </p:nvSpPr>
        <p:spPr>
          <a:xfrm>
            <a:off x="750482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>
            <a:hlinkClick r:id="rId11" action="ppaction://hlinksldjump"/>
          </p:cNvPr>
          <p:cNvSpPr/>
          <p:nvPr/>
        </p:nvSpPr>
        <p:spPr>
          <a:xfrm>
            <a:off x="788818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hlinkClick r:id="rId12" action="ppaction://hlinksldjump"/>
          </p:cNvPr>
          <p:cNvSpPr/>
          <p:nvPr/>
        </p:nvSpPr>
        <p:spPr>
          <a:xfrm>
            <a:off x="826867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>
            <a:hlinkClick r:id="rId13" action="ppaction://hlinksldjump"/>
          </p:cNvPr>
          <p:cNvSpPr/>
          <p:nvPr/>
        </p:nvSpPr>
        <p:spPr>
          <a:xfrm>
            <a:off x="865203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>
            <a:hlinkClick r:id="rId14" action="ppaction://hlinksldjump"/>
          </p:cNvPr>
          <p:cNvSpPr/>
          <p:nvPr/>
        </p:nvSpPr>
        <p:spPr>
          <a:xfrm>
            <a:off x="902827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>
            <a:hlinkClick r:id="rId15" action="ppaction://hlinksldjump"/>
          </p:cNvPr>
          <p:cNvSpPr/>
          <p:nvPr/>
        </p:nvSpPr>
        <p:spPr>
          <a:xfrm>
            <a:off x="940486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203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3"/>
          <p:cNvSpPr txBox="1">
            <a:spLocks/>
          </p:cNvSpPr>
          <p:nvPr/>
        </p:nvSpPr>
        <p:spPr>
          <a:xfrm>
            <a:off x="867029" y="3733182"/>
            <a:ext cx="8159496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175" indent="-892175" fontAlgn="base"/>
            <a:r>
              <a:rPr lang="ko-KR" altLang="en-US" dirty="0"/>
              <a:t>문제 </a:t>
            </a:r>
            <a:r>
              <a:rPr lang="en-US" altLang="ko-KR" dirty="0"/>
              <a:t>2</a:t>
            </a:r>
            <a:r>
              <a:rPr lang="en-US" altLang="ko-KR" dirty="0" smtClean="0"/>
              <a:t>.</a:t>
            </a:r>
            <a:r>
              <a:rPr lang="ko-KR" altLang="en-US" dirty="0" smtClean="0"/>
              <a:t>	</a:t>
            </a:r>
            <a:r>
              <a:rPr lang="ko-KR" altLang="en-US" dirty="0" err="1" smtClean="0"/>
              <a:t>사각판의</a:t>
            </a:r>
            <a:r>
              <a:rPr lang="ko-KR" altLang="en-US" dirty="0" smtClean="0"/>
              <a:t> </a:t>
            </a:r>
            <a:r>
              <a:rPr lang="ko-KR" altLang="en-US" dirty="0"/>
              <a:t>수와 </a:t>
            </a:r>
            <a:r>
              <a:rPr lang="ko-KR" altLang="en-US" dirty="0" err="1"/>
              <a:t>삼각판의</a:t>
            </a:r>
            <a:r>
              <a:rPr lang="ko-KR" altLang="en-US" dirty="0"/>
              <a:t> 수 </a:t>
            </a:r>
            <a:r>
              <a:rPr lang="ko-KR" altLang="en-US" dirty="0" smtClean="0"/>
              <a:t>사이에는 </a:t>
            </a:r>
            <a:r>
              <a:rPr lang="ko-KR" altLang="en-US" dirty="0"/>
              <a:t>어떤 </a:t>
            </a:r>
            <a:r>
              <a:rPr lang="ko-KR" altLang="en-US" dirty="0" smtClean="0"/>
              <a:t>대응 관계가 </a:t>
            </a:r>
            <a:r>
              <a:rPr lang="ko-KR" altLang="en-US" dirty="0"/>
              <a:t>있는지 표를 </a:t>
            </a:r>
            <a:r>
              <a:rPr lang="ko-KR" altLang="en-US" dirty="0" smtClean="0"/>
              <a:t>이용하여</a:t>
            </a:r>
            <a:r>
              <a:rPr lang="en-US" altLang="ko-KR" dirty="0"/>
              <a:t> </a:t>
            </a:r>
            <a:r>
              <a:rPr lang="ko-KR" altLang="en-US" dirty="0" smtClean="0"/>
              <a:t>알아보세요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64217"/>
              </p:ext>
            </p:extLst>
          </p:nvPr>
        </p:nvGraphicFramePr>
        <p:xfrm>
          <a:off x="1820759" y="4648608"/>
          <a:ext cx="6945925" cy="120440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16598"/>
                <a:gridCol w="747410"/>
                <a:gridCol w="747410"/>
                <a:gridCol w="747410"/>
                <a:gridCol w="747410"/>
                <a:gridCol w="747410"/>
                <a:gridCol w="747747"/>
                <a:gridCol w="844530"/>
              </a:tblGrid>
              <a:tr h="602201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800" b="1" kern="0" spc="-40" dirty="0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사각판의</a:t>
                      </a:r>
                      <a:r>
                        <a:rPr lang="ko-KR" altLang="en-US" sz="1800" b="1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수</a:t>
                      </a:r>
                      <a:r>
                        <a:rPr lang="en-US" altLang="ko-KR" sz="1800" b="1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800" b="1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</a:t>
                      </a:r>
                      <a:r>
                        <a:rPr lang="en-US" altLang="ko-KR" sz="1800" b="1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altLang="ko-KR" sz="1800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……</a:t>
                      </a:r>
                      <a:endParaRPr lang="ko-KR" alt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</a:tr>
              <a:tr h="602201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800" b="1" kern="0" spc="-40" dirty="0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삼각판의</a:t>
                      </a:r>
                      <a:r>
                        <a:rPr lang="ko-KR" altLang="en-US" sz="1800" b="1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수</a:t>
                      </a:r>
                      <a:r>
                        <a:rPr lang="en-US" altLang="ko-KR" sz="1800" b="1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800" b="1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</a:t>
                      </a:r>
                      <a:r>
                        <a:rPr lang="en-US" altLang="ko-KR" sz="1800" b="1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altLang="ko-KR" sz="1800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……</a:t>
                      </a:r>
                      <a:endParaRPr lang="ko-KR" alt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7" name="내용 개체 틀 2"/>
          <p:cNvSpPr txBox="1">
            <a:spLocks/>
          </p:cNvSpPr>
          <p:nvPr/>
        </p:nvSpPr>
        <p:spPr>
          <a:xfrm>
            <a:off x="5804758" y="4766629"/>
            <a:ext cx="48315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ctr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latin typeface="나눔고딕" panose="020B0600000101010101" charset="-127"/>
                <a:ea typeface="나눔고딕" panose="020B0600000101010101" charset="-127"/>
              </a:rPr>
              <a:t>4</a:t>
            </a:r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6563082" y="4766629"/>
            <a:ext cx="48315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ctr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latin typeface="나눔고딕" panose="020B0600000101010101" charset="-127"/>
                <a:ea typeface="나눔고딕" panose="020B0600000101010101" charset="-127"/>
              </a:rPr>
              <a:t>5</a:t>
            </a:r>
            <a:endParaRPr lang="en-US" altLang="ko-KR" kern="0" spc="-40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7319438" y="4766629"/>
            <a:ext cx="48315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ctr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latin typeface="나눔고딕" panose="020B0600000101010101" charset="-127"/>
                <a:ea typeface="나눔고딕" panose="020B0600000101010101" charset="-127"/>
              </a:rPr>
              <a:t>6</a:t>
            </a:r>
            <a:endParaRPr lang="en-US" altLang="ko-KR" kern="0" spc="-40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5815391" y="5365319"/>
            <a:ext cx="48315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ctr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latin typeface="나눔고딕" panose="020B0600000101010101" charset="-127"/>
                <a:ea typeface="나눔고딕" panose="020B0600000101010101" charset="-127"/>
              </a:rPr>
              <a:t>16</a:t>
            </a:r>
            <a:endParaRPr lang="en-US" altLang="ko-KR" kern="0" spc="-40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6552449" y="5365319"/>
            <a:ext cx="48315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ctr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latin typeface="나눔고딕" panose="020B0600000101010101" charset="-127"/>
                <a:ea typeface="나눔고딕" panose="020B0600000101010101" charset="-127"/>
              </a:rPr>
              <a:t>20</a:t>
            </a:r>
            <a:endParaRPr lang="en-US" altLang="ko-KR" kern="0" spc="-40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7308805" y="5365319"/>
            <a:ext cx="48315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ctr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latin typeface="나눔고딕" panose="020B0600000101010101" charset="-127"/>
                <a:ea typeface="나눔고딕" panose="020B0600000101010101" charset="-127"/>
              </a:rPr>
              <a:t>24</a:t>
            </a:r>
            <a:endParaRPr lang="en-US" altLang="ko-KR" kern="0" spc="-40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23" name="내용 개체 틀 2"/>
          <p:cNvSpPr txBox="1">
            <a:spLocks/>
          </p:cNvSpPr>
          <p:nvPr/>
        </p:nvSpPr>
        <p:spPr>
          <a:xfrm>
            <a:off x="3568246" y="5365319"/>
            <a:ext cx="48315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ctr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latin typeface="나눔고딕" panose="020B0600000101010101" charset="-127"/>
                <a:ea typeface="나눔고딕" panose="020B0600000101010101" charset="-127"/>
              </a:rPr>
              <a:t>4</a:t>
            </a:r>
            <a:endParaRPr lang="en-US" altLang="ko-KR" kern="0" spc="-40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4325258" y="5365319"/>
            <a:ext cx="48315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ctr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latin typeface="나눔고딕" panose="020B0600000101010101" charset="-127"/>
                <a:ea typeface="나눔고딕" panose="020B0600000101010101" charset="-127"/>
              </a:rPr>
              <a:t>8</a:t>
            </a:r>
            <a:endParaRPr lang="en-US" altLang="ko-KR" kern="0" spc="-40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5070981" y="5365319"/>
            <a:ext cx="48315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ctr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latin typeface="나눔고딕" panose="020B0600000101010101" charset="-127"/>
                <a:ea typeface="나눔고딕" panose="020B0600000101010101" charset="-127"/>
              </a:rPr>
              <a:t>12</a:t>
            </a:r>
            <a:endParaRPr lang="en-US" altLang="ko-KR" kern="0" spc="-40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585" y="40563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grpSp>
        <p:nvGrpSpPr>
          <p:cNvPr id="36" name="그룹 35"/>
          <p:cNvGrpSpPr/>
          <p:nvPr/>
        </p:nvGrpSpPr>
        <p:grpSpPr>
          <a:xfrm>
            <a:off x="2281246" y="1465263"/>
            <a:ext cx="5167042" cy="2309397"/>
            <a:chOff x="1275714" y="1897571"/>
            <a:chExt cx="5167042" cy="2309397"/>
          </a:xfrm>
        </p:grpSpPr>
        <p:pic>
          <p:nvPicPr>
            <p:cNvPr id="37" name="_x190848416" descr="EMB0000137c0b1f"/>
            <p:cNvPicPr preferRelativeResize="0"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426"/>
            <a:stretch/>
          </p:blipFill>
          <p:spPr bwMode="auto">
            <a:xfrm>
              <a:off x="1663492" y="1897571"/>
              <a:ext cx="4779264" cy="109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_x190848416" descr="EMB0000137c0b1f"/>
            <p:cNvPicPr preferRelativeResize="0"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752" t="57344" r="18121" b="-8940"/>
            <a:stretch/>
          </p:blipFill>
          <p:spPr bwMode="auto">
            <a:xfrm>
              <a:off x="1275714" y="2943734"/>
              <a:ext cx="4188107" cy="126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직사각형 33">
            <a:hlinkClick r:id="rId6" action="ppaction://hlinksldjump"/>
          </p:cNvPr>
          <p:cNvSpPr/>
          <p:nvPr/>
        </p:nvSpPr>
        <p:spPr>
          <a:xfrm>
            <a:off x="826441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직사각형 41">
            <a:hlinkClick r:id="rId7" action="ppaction://hlinksldjump"/>
          </p:cNvPr>
          <p:cNvSpPr/>
          <p:nvPr/>
        </p:nvSpPr>
        <p:spPr>
          <a:xfrm>
            <a:off x="675349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직사각형 42">
            <a:hlinkClick r:id="rId8" action="ppaction://hlinksldjump"/>
          </p:cNvPr>
          <p:cNvSpPr/>
          <p:nvPr/>
        </p:nvSpPr>
        <p:spPr>
          <a:xfrm>
            <a:off x="71267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직사각형 43">
            <a:hlinkClick r:id="rId9" action="ppaction://hlinksldjump"/>
          </p:cNvPr>
          <p:cNvSpPr/>
          <p:nvPr/>
        </p:nvSpPr>
        <p:spPr>
          <a:xfrm>
            <a:off x="750482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>
            <a:hlinkClick r:id="rId10" action="ppaction://hlinksldjump"/>
          </p:cNvPr>
          <p:cNvSpPr/>
          <p:nvPr/>
        </p:nvSpPr>
        <p:spPr>
          <a:xfrm>
            <a:off x="788818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직사각형 45">
            <a:hlinkClick r:id="rId11" action="ppaction://hlinksldjump"/>
          </p:cNvPr>
          <p:cNvSpPr/>
          <p:nvPr/>
        </p:nvSpPr>
        <p:spPr>
          <a:xfrm>
            <a:off x="826867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직사각형 46">
            <a:hlinkClick r:id="rId12" action="ppaction://hlinksldjump"/>
          </p:cNvPr>
          <p:cNvSpPr/>
          <p:nvPr/>
        </p:nvSpPr>
        <p:spPr>
          <a:xfrm>
            <a:off x="865203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직사각형 47">
            <a:hlinkClick r:id="rId13" action="ppaction://hlinksldjump"/>
          </p:cNvPr>
          <p:cNvSpPr/>
          <p:nvPr/>
        </p:nvSpPr>
        <p:spPr>
          <a:xfrm>
            <a:off x="902827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직사각형 48">
            <a:hlinkClick r:id="rId14" action="ppaction://hlinksldjump"/>
          </p:cNvPr>
          <p:cNvSpPr/>
          <p:nvPr/>
        </p:nvSpPr>
        <p:spPr>
          <a:xfrm>
            <a:off x="940486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08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내용 개체 틀 3"/>
          <p:cNvSpPr txBox="1">
            <a:spLocks/>
          </p:cNvSpPr>
          <p:nvPr/>
        </p:nvSpPr>
        <p:spPr>
          <a:xfrm>
            <a:off x="867029" y="3872239"/>
            <a:ext cx="815949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/>
              <a:t>3.</a:t>
            </a:r>
            <a:r>
              <a:rPr lang="ko-KR" altLang="en-US" dirty="0"/>
              <a:t>	</a:t>
            </a:r>
            <a:r>
              <a:rPr lang="ko-KR" altLang="en-US" dirty="0" err="1"/>
              <a:t>사각판의</a:t>
            </a:r>
            <a:r>
              <a:rPr lang="ko-KR" altLang="en-US" dirty="0"/>
              <a:t> 수와 </a:t>
            </a:r>
            <a:r>
              <a:rPr lang="ko-KR" altLang="en-US" dirty="0" err="1"/>
              <a:t>삼각판의</a:t>
            </a:r>
            <a:r>
              <a:rPr lang="ko-KR" altLang="en-US" dirty="0"/>
              <a:t> 수 사이의 대응 관계를 써 보세요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2071653" y="4447272"/>
            <a:ext cx="59582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ctr">
              <a:buNone/>
            </a:pPr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 err="1"/>
              <a:t>사각판의</a:t>
            </a:r>
            <a:r>
              <a:rPr lang="ko-KR" altLang="en-US" dirty="0"/>
              <a:t> 수에 </a:t>
            </a:r>
            <a:r>
              <a:rPr lang="en-US" altLang="ko-KR" dirty="0"/>
              <a:t>4</a:t>
            </a:r>
            <a:r>
              <a:rPr lang="ko-KR" altLang="en-US" dirty="0"/>
              <a:t>를 곱하면 </a:t>
            </a:r>
            <a:r>
              <a:rPr lang="ko-KR" altLang="en-US" dirty="0" err="1"/>
              <a:t>삼각판의</a:t>
            </a:r>
            <a:r>
              <a:rPr lang="ko-KR" altLang="en-US" dirty="0"/>
              <a:t> 수와 같습니다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1863918" y="4886680"/>
            <a:ext cx="5845374" cy="0"/>
          </a:xfrm>
          <a:prstGeom prst="line">
            <a:avLst/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487" y="44591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3" name="그룹 32"/>
          <p:cNvGrpSpPr/>
          <p:nvPr/>
        </p:nvGrpSpPr>
        <p:grpSpPr>
          <a:xfrm>
            <a:off x="2281246" y="1465263"/>
            <a:ext cx="5167042" cy="2309397"/>
            <a:chOff x="1275714" y="1897571"/>
            <a:chExt cx="5167042" cy="2309397"/>
          </a:xfrm>
        </p:grpSpPr>
        <p:pic>
          <p:nvPicPr>
            <p:cNvPr id="34" name="_x190848416" descr="EMB0000137c0b1f"/>
            <p:cNvPicPr preferRelativeResize="0"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426"/>
            <a:stretch/>
          </p:blipFill>
          <p:spPr bwMode="auto">
            <a:xfrm>
              <a:off x="1663492" y="1897571"/>
              <a:ext cx="4779264" cy="109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_x190848416" descr="EMB0000137c0b1f"/>
            <p:cNvPicPr preferRelativeResize="0"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752" t="57344" r="18121" b="-8940"/>
            <a:stretch/>
          </p:blipFill>
          <p:spPr bwMode="auto">
            <a:xfrm>
              <a:off x="1275714" y="2943734"/>
              <a:ext cx="4188107" cy="126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그림 18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826441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>
            <a:hlinkClick r:id="rId7" action="ppaction://hlinksldjump"/>
          </p:cNvPr>
          <p:cNvSpPr/>
          <p:nvPr/>
        </p:nvSpPr>
        <p:spPr>
          <a:xfrm>
            <a:off x="675349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>
            <a:hlinkClick r:id="rId8" action="ppaction://hlinksldjump"/>
          </p:cNvPr>
          <p:cNvSpPr/>
          <p:nvPr/>
        </p:nvSpPr>
        <p:spPr>
          <a:xfrm>
            <a:off x="71267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750482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>
            <a:hlinkClick r:id="rId10" action="ppaction://hlinksldjump"/>
          </p:cNvPr>
          <p:cNvSpPr/>
          <p:nvPr/>
        </p:nvSpPr>
        <p:spPr>
          <a:xfrm>
            <a:off x="788818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>
            <a:hlinkClick r:id="rId11" action="ppaction://hlinksldjump"/>
          </p:cNvPr>
          <p:cNvSpPr/>
          <p:nvPr/>
        </p:nvSpPr>
        <p:spPr>
          <a:xfrm>
            <a:off x="826867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직사각형 35">
            <a:hlinkClick r:id="rId12" action="ppaction://hlinksldjump"/>
          </p:cNvPr>
          <p:cNvSpPr/>
          <p:nvPr/>
        </p:nvSpPr>
        <p:spPr>
          <a:xfrm>
            <a:off x="865203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직사각형 36">
            <a:hlinkClick r:id="rId13" action="ppaction://hlinksldjump"/>
          </p:cNvPr>
          <p:cNvSpPr/>
          <p:nvPr/>
        </p:nvSpPr>
        <p:spPr>
          <a:xfrm>
            <a:off x="902827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직사각형 37">
            <a:hlinkClick r:id="rId14" action="ppaction://hlinksldjump"/>
          </p:cNvPr>
          <p:cNvSpPr/>
          <p:nvPr/>
        </p:nvSpPr>
        <p:spPr>
          <a:xfrm>
            <a:off x="940486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568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98375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91662" y="2792831"/>
            <a:ext cx="517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두 양 사이의 대응 관계를 알아보아요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4" name="그림 13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4315"/>
            <a:ext cx="4061460" cy="920801"/>
          </a:xfrm>
          <a:prstGeom prst="rect">
            <a:avLst/>
          </a:prstGeom>
        </p:spPr>
      </p:pic>
      <p:sp>
        <p:nvSpPr>
          <p:cNvPr id="7" name="직사각형 6">
            <a:hlinkClick r:id="rId4" action="ppaction://hlinksldjump"/>
          </p:cNvPr>
          <p:cNvSpPr/>
          <p:nvPr/>
        </p:nvSpPr>
        <p:spPr>
          <a:xfrm>
            <a:off x="675349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>
            <a:hlinkClick r:id="rId5" action="ppaction://hlinksldjump"/>
          </p:cNvPr>
          <p:cNvSpPr/>
          <p:nvPr/>
        </p:nvSpPr>
        <p:spPr>
          <a:xfrm>
            <a:off x="826441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>
            <a:hlinkClick r:id="rId6" action="ppaction://hlinksldjump"/>
          </p:cNvPr>
          <p:cNvSpPr/>
          <p:nvPr/>
        </p:nvSpPr>
        <p:spPr>
          <a:xfrm>
            <a:off x="71267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750482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hlinkClick r:id="rId8" action="ppaction://hlinksldjump"/>
          </p:cNvPr>
          <p:cNvSpPr/>
          <p:nvPr/>
        </p:nvSpPr>
        <p:spPr>
          <a:xfrm>
            <a:off x="788818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>
            <a:hlinkClick r:id="rId9" action="ppaction://hlinksldjump"/>
          </p:cNvPr>
          <p:cNvSpPr/>
          <p:nvPr/>
        </p:nvSpPr>
        <p:spPr>
          <a:xfrm>
            <a:off x="826867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10" action="ppaction://hlinksldjump"/>
          </p:cNvPr>
          <p:cNvSpPr/>
          <p:nvPr/>
        </p:nvSpPr>
        <p:spPr>
          <a:xfrm>
            <a:off x="865203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11" action="ppaction://hlinksldjump"/>
          </p:cNvPr>
          <p:cNvSpPr/>
          <p:nvPr/>
        </p:nvSpPr>
        <p:spPr>
          <a:xfrm>
            <a:off x="902827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>
            <a:hlinkClick r:id="rId12" action="ppaction://hlinksldjump"/>
          </p:cNvPr>
          <p:cNvSpPr/>
          <p:nvPr/>
        </p:nvSpPr>
        <p:spPr>
          <a:xfrm>
            <a:off x="940486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82650" y="2636912"/>
            <a:ext cx="2684198" cy="1323439"/>
            <a:chOff x="882650" y="2636912"/>
            <a:chExt cx="2684198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882650" y="2636912"/>
              <a:ext cx="20901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spc="-3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  <a:r>
                <a:rPr lang="en-US" altLang="ko-KR" sz="7200" b="1" spc="-3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~</a:t>
              </a:r>
              <a:r>
                <a:rPr lang="en-US" altLang="ko-KR" sz="8000" b="1" spc="-3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3</a:t>
              </a:r>
              <a:endParaRPr lang="ko-KR" altLang="en-US" sz="8000" b="1" spc="-3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2792831"/>
            <a:ext cx="588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대응 관계를 식으로 나타내는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방법을 알아볼까요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1238562" y="412069"/>
            <a:ext cx="4088854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그림에서 서로 대응하는 두 양 찾아보기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961827" y="4700720"/>
            <a:ext cx="8239645" cy="646331"/>
            <a:chOff x="829684" y="5546885"/>
            <a:chExt cx="8239645" cy="646331"/>
          </a:xfrm>
        </p:grpSpPr>
        <p:sp>
          <p:nvSpPr>
            <p:cNvPr id="42" name="내용 개체 틀 3"/>
            <p:cNvSpPr txBox="1">
              <a:spLocks/>
            </p:cNvSpPr>
            <p:nvPr/>
          </p:nvSpPr>
          <p:spPr>
            <a:xfrm>
              <a:off x="953960" y="5546885"/>
              <a:ext cx="8115369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그림에서 서로 </a:t>
              </a:r>
              <a:r>
                <a:rPr lang="ko-KR" altLang="en-US" dirty="0" smtClean="0"/>
                <a:t>대응하는 두 </a:t>
              </a:r>
              <a:r>
                <a:rPr lang="ko-KR" altLang="en-US" dirty="0"/>
                <a:t>양을 찾고</a:t>
              </a:r>
              <a:r>
                <a:rPr lang="en-US" altLang="ko-KR" dirty="0"/>
                <a:t>, </a:t>
              </a:r>
              <a:r>
                <a:rPr lang="ko-KR" altLang="en-US" dirty="0" smtClean="0"/>
                <a:t>대응 관계가 있다고 생각하는 이유도 말해 </a:t>
              </a:r>
              <a:r>
                <a:rPr lang="ko-KR" altLang="en-US" dirty="0"/>
                <a:t>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모서리가 둥근 직사각형 43"/>
          <p:cNvSpPr/>
          <p:nvPr/>
        </p:nvSpPr>
        <p:spPr bwMode="auto">
          <a:xfrm>
            <a:off x="871885" y="5354730"/>
            <a:ext cx="8149877" cy="698937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내용 개체 틀 2"/>
          <p:cNvSpPr txBox="1">
            <a:spLocks/>
          </p:cNvSpPr>
          <p:nvPr/>
        </p:nvSpPr>
        <p:spPr>
          <a:xfrm>
            <a:off x="889048" y="5353333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defRPr/>
            </a:pPr>
            <a:r>
              <a:rPr lang="ko-KR" altLang="en-US" spc="-80" dirty="0" smtClean="0">
                <a:solidFill>
                  <a:srgbClr val="208235"/>
                </a:solidFill>
              </a:rPr>
              <a:t>책상의 </a:t>
            </a:r>
            <a:r>
              <a:rPr lang="ko-KR" altLang="en-US" spc="-80" dirty="0">
                <a:solidFill>
                  <a:srgbClr val="208235"/>
                </a:solidFill>
              </a:rPr>
              <a:t>수와 </a:t>
            </a:r>
            <a:r>
              <a:rPr lang="ko-KR" altLang="en-US" spc="-80" dirty="0" smtClean="0">
                <a:solidFill>
                  <a:srgbClr val="208235"/>
                </a:solidFill>
              </a:rPr>
              <a:t>학생의 </a:t>
            </a:r>
            <a:r>
              <a:rPr lang="ko-KR" altLang="en-US" spc="-80" dirty="0">
                <a:solidFill>
                  <a:srgbClr val="208235"/>
                </a:solidFill>
              </a:rPr>
              <a:t>수</a:t>
            </a:r>
            <a:r>
              <a:rPr lang="en-US" altLang="ko-KR" spc="-80" dirty="0">
                <a:solidFill>
                  <a:srgbClr val="208235"/>
                </a:solidFill>
              </a:rPr>
              <a:t>, </a:t>
            </a:r>
            <a:r>
              <a:rPr lang="ko-KR" altLang="en-US" spc="-80" dirty="0" smtClean="0">
                <a:solidFill>
                  <a:srgbClr val="208235"/>
                </a:solidFill>
              </a:rPr>
              <a:t>학생들은 </a:t>
            </a:r>
            <a:r>
              <a:rPr lang="ko-KR" altLang="en-US" spc="-80" dirty="0">
                <a:solidFill>
                  <a:srgbClr val="208235"/>
                </a:solidFill>
              </a:rPr>
              <a:t>한 책상에 </a:t>
            </a:r>
            <a:r>
              <a:rPr lang="en-US" altLang="ko-KR" spc="-80" dirty="0">
                <a:solidFill>
                  <a:srgbClr val="208235"/>
                </a:solidFill>
              </a:rPr>
              <a:t>2</a:t>
            </a:r>
            <a:r>
              <a:rPr lang="ko-KR" altLang="en-US" spc="-80" dirty="0">
                <a:solidFill>
                  <a:srgbClr val="208235"/>
                </a:solidFill>
              </a:rPr>
              <a:t>명씩 있기 때문입니다</a:t>
            </a:r>
            <a:r>
              <a:rPr lang="en-US" altLang="ko-KR" spc="-80" dirty="0">
                <a:solidFill>
                  <a:srgbClr val="208235"/>
                </a:solidFill>
              </a:rPr>
              <a:t>. </a:t>
            </a:r>
          </a:p>
          <a:p>
            <a:pPr marL="179388" indent="-179388" algn="just">
              <a:defRPr/>
            </a:pPr>
            <a:r>
              <a:rPr lang="ko-KR" altLang="en-US" spc="-80" dirty="0" smtClean="0">
                <a:solidFill>
                  <a:srgbClr val="208235"/>
                </a:solidFill>
              </a:rPr>
              <a:t>책상의 </a:t>
            </a:r>
            <a:r>
              <a:rPr lang="ko-KR" altLang="en-US" spc="-80" dirty="0">
                <a:solidFill>
                  <a:srgbClr val="208235"/>
                </a:solidFill>
              </a:rPr>
              <a:t>수와 </a:t>
            </a:r>
            <a:r>
              <a:rPr lang="ko-KR" altLang="en-US" spc="-80" dirty="0" smtClean="0">
                <a:solidFill>
                  <a:srgbClr val="208235"/>
                </a:solidFill>
              </a:rPr>
              <a:t>상자의 </a:t>
            </a:r>
            <a:r>
              <a:rPr lang="ko-KR" altLang="en-US" spc="-80" dirty="0">
                <a:solidFill>
                  <a:srgbClr val="208235"/>
                </a:solidFill>
              </a:rPr>
              <a:t>수</a:t>
            </a:r>
            <a:r>
              <a:rPr lang="en-US" altLang="ko-KR" spc="-80" dirty="0">
                <a:solidFill>
                  <a:srgbClr val="208235"/>
                </a:solidFill>
              </a:rPr>
              <a:t>, </a:t>
            </a:r>
            <a:r>
              <a:rPr lang="ko-KR" altLang="en-US" spc="-80" dirty="0">
                <a:solidFill>
                  <a:srgbClr val="208235"/>
                </a:solidFill>
              </a:rPr>
              <a:t>한 책상마다 상자가 한 개씩 놓여 있기 때문입니다</a:t>
            </a:r>
            <a:r>
              <a:rPr lang="en-US" altLang="ko-KR" spc="-80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5785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0" t="24140" r="13426" b="45301"/>
          <a:stretch/>
        </p:blipFill>
        <p:spPr bwMode="auto">
          <a:xfrm>
            <a:off x="2419809" y="1932918"/>
            <a:ext cx="4761217" cy="267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그림 19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7403"/>
            <a:ext cx="4061460" cy="920801"/>
          </a:xfrm>
          <a:prstGeom prst="rect">
            <a:avLst/>
          </a:prstGeom>
        </p:spPr>
      </p:pic>
      <p:sp>
        <p:nvSpPr>
          <p:cNvPr id="17" name="직사각형 16">
            <a:hlinkClick r:id="rId6" action="ppaction://hlinksldjump"/>
          </p:cNvPr>
          <p:cNvSpPr/>
          <p:nvPr/>
        </p:nvSpPr>
        <p:spPr>
          <a:xfrm>
            <a:off x="826441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09401" y="1390179"/>
            <a:ext cx="8017842" cy="706249"/>
            <a:chOff x="909401" y="1390179"/>
            <a:chExt cx="8017842" cy="706249"/>
          </a:xfrm>
        </p:grpSpPr>
        <p:grpSp>
          <p:nvGrpSpPr>
            <p:cNvPr id="23" name="그룹 22"/>
            <p:cNvGrpSpPr/>
            <p:nvPr/>
          </p:nvGrpSpPr>
          <p:grpSpPr>
            <a:xfrm>
              <a:off x="909401" y="1463271"/>
              <a:ext cx="217025" cy="217025"/>
              <a:chOff x="4520952" y="3717032"/>
              <a:chExt cx="217025" cy="217025"/>
            </a:xfrm>
          </p:grpSpPr>
          <p:grpSp>
            <p:nvGrpSpPr>
              <p:cNvPr id="24" name="그룹 2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8" name="모서리가 둥근 직사각형 2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6" name="모서리가 둥근 직사각형 25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1" name="내용 개체 틀 3"/>
            <p:cNvSpPr txBox="1">
              <a:spLocks/>
            </p:cNvSpPr>
            <p:nvPr/>
          </p:nvSpPr>
          <p:spPr>
            <a:xfrm>
              <a:off x="1171819" y="1390179"/>
              <a:ext cx="7755424" cy="7062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친</a:t>
              </a:r>
              <a:r>
                <a:rPr lang="ko-KR" altLang="en-US" dirty="0"/>
                <a:t>구</a:t>
              </a:r>
              <a:r>
                <a:rPr lang="ko-KR" altLang="en-US" dirty="0" smtClean="0"/>
                <a:t>들이 </a:t>
              </a:r>
              <a:r>
                <a:rPr lang="ko-KR" altLang="en-US" dirty="0"/>
                <a:t>여러 가지 부품을 사용하여 로봇을 만들고 있습니다</a:t>
              </a:r>
              <a:r>
                <a:rPr lang="en-US" altLang="ko-KR" dirty="0"/>
                <a:t>. </a:t>
              </a:r>
              <a:r>
                <a:rPr lang="ko-KR" altLang="en-US" dirty="0"/>
                <a:t>서로 대응하는 두 </a:t>
              </a:r>
              <a:r>
                <a:rPr lang="ko-KR" altLang="en-US" dirty="0" smtClean="0"/>
                <a:t>양을 찾아봅시다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p:sp>
        <p:nvSpPr>
          <p:cNvPr id="32" name="직사각형 31">
            <a:hlinkClick r:id="rId7" action="ppaction://hlinksldjump"/>
          </p:cNvPr>
          <p:cNvSpPr/>
          <p:nvPr/>
        </p:nvSpPr>
        <p:spPr>
          <a:xfrm>
            <a:off x="675349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71267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>
            <a:hlinkClick r:id="rId9" action="ppaction://hlinksldjump"/>
          </p:cNvPr>
          <p:cNvSpPr/>
          <p:nvPr/>
        </p:nvSpPr>
        <p:spPr>
          <a:xfrm>
            <a:off x="750482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직사각형 34">
            <a:hlinkClick r:id="rId10" action="ppaction://hlinksldjump"/>
          </p:cNvPr>
          <p:cNvSpPr/>
          <p:nvPr/>
        </p:nvSpPr>
        <p:spPr>
          <a:xfrm>
            <a:off x="788818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직사각형 35">
            <a:hlinkClick r:id="rId11" action="ppaction://hlinksldjump"/>
          </p:cNvPr>
          <p:cNvSpPr/>
          <p:nvPr/>
        </p:nvSpPr>
        <p:spPr>
          <a:xfrm>
            <a:off x="826867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직사각형 36">
            <a:hlinkClick r:id="rId12" action="ppaction://hlinksldjump"/>
          </p:cNvPr>
          <p:cNvSpPr/>
          <p:nvPr/>
        </p:nvSpPr>
        <p:spPr>
          <a:xfrm>
            <a:off x="865203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직사각형 37">
            <a:hlinkClick r:id="rId13" action="ppaction://hlinksldjump"/>
          </p:cNvPr>
          <p:cNvSpPr/>
          <p:nvPr/>
        </p:nvSpPr>
        <p:spPr>
          <a:xfrm>
            <a:off x="902827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직사각형 38">
            <a:hlinkClick r:id="rId14" action="ppaction://hlinksldjump"/>
          </p:cNvPr>
          <p:cNvSpPr/>
          <p:nvPr/>
        </p:nvSpPr>
        <p:spPr>
          <a:xfrm>
            <a:off x="940486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961827" y="3649328"/>
            <a:ext cx="8239645" cy="369332"/>
            <a:chOff x="829684" y="5546885"/>
            <a:chExt cx="8239645" cy="369332"/>
          </a:xfrm>
        </p:grpSpPr>
        <p:sp>
          <p:nvSpPr>
            <p:cNvPr id="41" name="내용 개체 틀 3"/>
            <p:cNvSpPr txBox="1">
              <a:spLocks/>
            </p:cNvSpPr>
            <p:nvPr/>
          </p:nvSpPr>
          <p:spPr>
            <a:xfrm>
              <a:off x="953960" y="5546885"/>
              <a:ext cx="811536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준기는 </a:t>
              </a:r>
              <a:r>
                <a:rPr lang="ko-KR" altLang="en-US" dirty="0" smtClean="0"/>
                <a:t>어떤 </a:t>
              </a:r>
              <a:r>
                <a:rPr lang="ko-KR" altLang="en-US" dirty="0"/>
                <a:t>규칙으로 </a:t>
              </a:r>
              <a:r>
                <a:rPr lang="ko-KR" altLang="en-US" dirty="0" smtClean="0"/>
                <a:t>자동차 로봇을 </a:t>
              </a:r>
              <a:r>
                <a:rPr lang="ko-KR" altLang="en-US" dirty="0"/>
                <a:t>조립하고 있나요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3" name="모서리가 둥근 직사각형 42"/>
          <p:cNvSpPr/>
          <p:nvPr/>
        </p:nvSpPr>
        <p:spPr bwMode="auto">
          <a:xfrm>
            <a:off x="871885" y="4049394"/>
            <a:ext cx="8149877" cy="698937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내용 개체 틀 2"/>
          <p:cNvSpPr txBox="1">
            <a:spLocks/>
          </p:cNvSpPr>
          <p:nvPr/>
        </p:nvSpPr>
        <p:spPr>
          <a:xfrm>
            <a:off x="889048" y="4047997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defRPr/>
            </a:pPr>
            <a:r>
              <a:rPr lang="ko-KR" altLang="en-US" spc="-80" dirty="0" err="1">
                <a:solidFill>
                  <a:srgbClr val="208235"/>
                </a:solidFill>
              </a:rPr>
              <a:t>사각판</a:t>
            </a:r>
            <a:r>
              <a:rPr lang="ko-KR" altLang="en-US" spc="-80" dirty="0">
                <a:solidFill>
                  <a:srgbClr val="208235"/>
                </a:solidFill>
              </a:rPr>
              <a:t> </a:t>
            </a:r>
            <a:r>
              <a:rPr lang="en-US" altLang="ko-KR" spc="-80" dirty="0">
                <a:solidFill>
                  <a:srgbClr val="208235"/>
                </a:solidFill>
              </a:rPr>
              <a:t>1</a:t>
            </a:r>
            <a:r>
              <a:rPr lang="ko-KR" altLang="en-US" spc="-80" dirty="0">
                <a:solidFill>
                  <a:srgbClr val="208235"/>
                </a:solidFill>
              </a:rPr>
              <a:t>개에 바퀴를 </a:t>
            </a:r>
            <a:r>
              <a:rPr lang="ko-KR" altLang="en-US" spc="-80" dirty="0" smtClean="0">
                <a:solidFill>
                  <a:srgbClr val="208235"/>
                </a:solidFill>
              </a:rPr>
              <a:t>위아래로 </a:t>
            </a:r>
            <a:r>
              <a:rPr lang="en-US" altLang="ko-KR" spc="-80" dirty="0" smtClean="0">
                <a:solidFill>
                  <a:srgbClr val="208235"/>
                </a:solidFill>
              </a:rPr>
              <a:t>1</a:t>
            </a:r>
            <a:r>
              <a:rPr lang="ko-KR" altLang="en-US" spc="-80" dirty="0" smtClean="0">
                <a:solidFill>
                  <a:srgbClr val="208235"/>
                </a:solidFill>
              </a:rPr>
              <a:t>개씩 조립하고 있습니다</a:t>
            </a:r>
            <a:r>
              <a:rPr lang="en-US" altLang="ko-KR" spc="-80" dirty="0">
                <a:solidFill>
                  <a:srgbClr val="208235"/>
                </a:solidFill>
              </a:rPr>
              <a:t>.</a:t>
            </a:r>
          </a:p>
          <a:p>
            <a:pPr marL="179388" indent="-179388" algn="just">
              <a:defRPr/>
            </a:pPr>
            <a:r>
              <a:rPr lang="ko-KR" altLang="en-US" spc="-80" dirty="0" err="1">
                <a:solidFill>
                  <a:srgbClr val="208235"/>
                </a:solidFill>
              </a:rPr>
              <a:t>사각판을</a:t>
            </a:r>
            <a:r>
              <a:rPr lang="ko-KR" altLang="en-US" spc="-80" dirty="0">
                <a:solidFill>
                  <a:srgbClr val="208235"/>
                </a:solidFill>
              </a:rPr>
              <a:t> </a:t>
            </a:r>
            <a:r>
              <a:rPr lang="en-US" altLang="ko-KR" spc="-80" dirty="0">
                <a:solidFill>
                  <a:srgbClr val="208235"/>
                </a:solidFill>
              </a:rPr>
              <a:t>1</a:t>
            </a:r>
            <a:r>
              <a:rPr lang="ko-KR" altLang="en-US" spc="-80" dirty="0">
                <a:solidFill>
                  <a:srgbClr val="208235"/>
                </a:solidFill>
              </a:rPr>
              <a:t>개씩 더 붙일 때마다 바퀴를 </a:t>
            </a:r>
            <a:r>
              <a:rPr lang="en-US" altLang="ko-KR" spc="-80" dirty="0">
                <a:solidFill>
                  <a:srgbClr val="208235"/>
                </a:solidFill>
              </a:rPr>
              <a:t>2</a:t>
            </a:r>
            <a:r>
              <a:rPr lang="ko-KR" altLang="en-US" spc="-80" dirty="0">
                <a:solidFill>
                  <a:srgbClr val="208235"/>
                </a:solidFill>
              </a:rPr>
              <a:t>개씩 더 붙이면서 조립합니다</a:t>
            </a:r>
            <a:r>
              <a:rPr lang="en-US" altLang="ko-KR" spc="-80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1901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그룹 45"/>
          <p:cNvGrpSpPr/>
          <p:nvPr/>
        </p:nvGrpSpPr>
        <p:grpSpPr>
          <a:xfrm>
            <a:off x="961827" y="4767197"/>
            <a:ext cx="8239645" cy="369332"/>
            <a:chOff x="829684" y="5546885"/>
            <a:chExt cx="8239645" cy="369332"/>
          </a:xfrm>
        </p:grpSpPr>
        <p:sp>
          <p:nvSpPr>
            <p:cNvPr id="47" name="내용 개체 틀 3"/>
            <p:cNvSpPr txBox="1">
              <a:spLocks/>
            </p:cNvSpPr>
            <p:nvPr/>
          </p:nvSpPr>
          <p:spPr>
            <a:xfrm>
              <a:off x="953960" y="5546885"/>
              <a:ext cx="811536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/>
                <a:t>사각판의</a:t>
              </a:r>
              <a:r>
                <a:rPr lang="ko-KR" altLang="en-US" dirty="0"/>
                <a:t> 수와 바퀴의 수는 어떤 규칙으로 변하나요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56" name="모서리가 둥근 직사각형 55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7" name="모서리가 둥근 직사각형 56"/>
          <p:cNvSpPr/>
          <p:nvPr/>
        </p:nvSpPr>
        <p:spPr bwMode="auto">
          <a:xfrm>
            <a:off x="871885" y="5189565"/>
            <a:ext cx="8149877" cy="698937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내용 개체 틀 2"/>
          <p:cNvSpPr txBox="1">
            <a:spLocks/>
          </p:cNvSpPr>
          <p:nvPr/>
        </p:nvSpPr>
        <p:spPr>
          <a:xfrm>
            <a:off x="889048" y="5188168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defRPr/>
            </a:pPr>
            <a:r>
              <a:rPr lang="ko-KR" altLang="en-US" spc="-80" dirty="0" err="1">
                <a:solidFill>
                  <a:srgbClr val="208235"/>
                </a:solidFill>
              </a:rPr>
              <a:t>사각판의</a:t>
            </a:r>
            <a:r>
              <a:rPr lang="ko-KR" altLang="en-US" spc="-80" dirty="0">
                <a:solidFill>
                  <a:srgbClr val="208235"/>
                </a:solidFill>
              </a:rPr>
              <a:t> 수가 </a:t>
            </a:r>
            <a:r>
              <a:rPr lang="en-US" altLang="ko-KR" spc="-80" dirty="0">
                <a:solidFill>
                  <a:srgbClr val="208235"/>
                </a:solidFill>
              </a:rPr>
              <a:t>1</a:t>
            </a:r>
            <a:r>
              <a:rPr lang="ko-KR" altLang="en-US" spc="-80" dirty="0">
                <a:solidFill>
                  <a:srgbClr val="208235"/>
                </a:solidFill>
              </a:rPr>
              <a:t>개씩 </a:t>
            </a:r>
            <a:r>
              <a:rPr lang="ko-KR" altLang="en-US" spc="-80" dirty="0" smtClean="0">
                <a:solidFill>
                  <a:srgbClr val="208235"/>
                </a:solidFill>
              </a:rPr>
              <a:t>늘어</a:t>
            </a:r>
            <a:r>
              <a:rPr lang="ko-KR" altLang="en-US" spc="-80" dirty="0">
                <a:solidFill>
                  <a:srgbClr val="208235"/>
                </a:solidFill>
              </a:rPr>
              <a:t>날</a:t>
            </a:r>
            <a:r>
              <a:rPr lang="ko-KR" altLang="en-US" spc="-80" dirty="0" smtClean="0">
                <a:solidFill>
                  <a:srgbClr val="208235"/>
                </a:solidFill>
              </a:rPr>
              <a:t> </a:t>
            </a:r>
            <a:r>
              <a:rPr lang="ko-KR" altLang="en-US" spc="-80" dirty="0">
                <a:solidFill>
                  <a:srgbClr val="208235"/>
                </a:solidFill>
              </a:rPr>
              <a:t>때</a:t>
            </a:r>
            <a:r>
              <a:rPr lang="en-US" altLang="ko-KR" spc="-80" dirty="0">
                <a:solidFill>
                  <a:srgbClr val="208235"/>
                </a:solidFill>
              </a:rPr>
              <a:t>, </a:t>
            </a:r>
            <a:r>
              <a:rPr lang="ko-KR" altLang="en-US" spc="-80" dirty="0">
                <a:solidFill>
                  <a:srgbClr val="208235"/>
                </a:solidFill>
              </a:rPr>
              <a:t>바퀴의 수는 </a:t>
            </a:r>
            <a:r>
              <a:rPr lang="en-US" altLang="ko-KR" spc="-80" dirty="0">
                <a:solidFill>
                  <a:srgbClr val="208235"/>
                </a:solidFill>
              </a:rPr>
              <a:t>2</a:t>
            </a:r>
            <a:r>
              <a:rPr lang="ko-KR" altLang="en-US" spc="-80" dirty="0">
                <a:solidFill>
                  <a:srgbClr val="208235"/>
                </a:solidFill>
              </a:rPr>
              <a:t>개씩 </a:t>
            </a:r>
            <a:r>
              <a:rPr lang="ko-KR" altLang="en-US" spc="-80" dirty="0" smtClean="0">
                <a:solidFill>
                  <a:srgbClr val="208235"/>
                </a:solidFill>
              </a:rPr>
              <a:t>늘어</a:t>
            </a:r>
            <a:r>
              <a:rPr lang="ko-KR" altLang="en-US" spc="-80" dirty="0">
                <a:solidFill>
                  <a:srgbClr val="208235"/>
                </a:solidFill>
              </a:rPr>
              <a:t>납</a:t>
            </a:r>
            <a:r>
              <a:rPr lang="ko-KR" altLang="en-US" spc="-80" dirty="0" smtClean="0">
                <a:solidFill>
                  <a:srgbClr val="208235"/>
                </a:solidFill>
              </a:rPr>
              <a:t>니다</a:t>
            </a:r>
            <a:r>
              <a:rPr lang="en-US" altLang="ko-KR" spc="-80" dirty="0">
                <a:solidFill>
                  <a:srgbClr val="208235"/>
                </a:solidFill>
              </a:rPr>
              <a:t>.</a:t>
            </a:r>
          </a:p>
          <a:p>
            <a:pPr marL="179388" indent="-179388" algn="just">
              <a:defRPr/>
            </a:pPr>
            <a:r>
              <a:rPr lang="ko-KR" altLang="en-US" spc="-80" dirty="0">
                <a:solidFill>
                  <a:srgbClr val="208235"/>
                </a:solidFill>
              </a:rPr>
              <a:t>바퀴의 수는 </a:t>
            </a:r>
            <a:r>
              <a:rPr lang="ko-KR" altLang="en-US" spc="-80" dirty="0" err="1">
                <a:solidFill>
                  <a:srgbClr val="208235"/>
                </a:solidFill>
              </a:rPr>
              <a:t>사각판의</a:t>
            </a:r>
            <a:r>
              <a:rPr lang="ko-KR" altLang="en-US" spc="-80" dirty="0">
                <a:solidFill>
                  <a:srgbClr val="208235"/>
                </a:solidFill>
              </a:rPr>
              <a:t> 수의 </a:t>
            </a:r>
            <a:r>
              <a:rPr lang="en-US" altLang="ko-KR" spc="-80" dirty="0">
                <a:solidFill>
                  <a:srgbClr val="208235"/>
                </a:solidFill>
              </a:rPr>
              <a:t>2</a:t>
            </a:r>
            <a:r>
              <a:rPr lang="ko-KR" altLang="en-US" spc="-80" dirty="0">
                <a:solidFill>
                  <a:srgbClr val="208235"/>
                </a:solidFill>
              </a:rPr>
              <a:t>배씩 </a:t>
            </a:r>
            <a:r>
              <a:rPr lang="ko-KR" altLang="en-US" spc="-80" dirty="0" smtClean="0">
                <a:solidFill>
                  <a:srgbClr val="208235"/>
                </a:solidFill>
              </a:rPr>
              <a:t>늘어</a:t>
            </a:r>
            <a:r>
              <a:rPr lang="ko-KR" altLang="en-US" spc="-80" dirty="0">
                <a:solidFill>
                  <a:srgbClr val="208235"/>
                </a:solidFill>
              </a:rPr>
              <a:t>납</a:t>
            </a:r>
            <a:r>
              <a:rPr lang="ko-KR" altLang="en-US" spc="-80" dirty="0" smtClean="0">
                <a:solidFill>
                  <a:srgbClr val="208235"/>
                </a:solidFill>
              </a:rPr>
              <a:t>니다</a:t>
            </a:r>
            <a:r>
              <a:rPr lang="en-US" altLang="ko-KR" spc="-80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3302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1293541" y="412069"/>
            <a:ext cx="3992137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대응 관계의 의미 이해하기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t="63423" r="12434" b="17274"/>
          <a:stretch/>
        </p:blipFill>
        <p:spPr bwMode="auto">
          <a:xfrm>
            <a:off x="2252542" y="2046870"/>
            <a:ext cx="4874199" cy="164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직사각형 23">
            <a:hlinkClick r:id="rId5" action="ppaction://hlinksldjump"/>
          </p:cNvPr>
          <p:cNvSpPr/>
          <p:nvPr/>
        </p:nvSpPr>
        <p:spPr>
          <a:xfrm>
            <a:off x="826441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09400" y="1390179"/>
            <a:ext cx="8118872" cy="706249"/>
            <a:chOff x="909401" y="1390179"/>
            <a:chExt cx="8024277" cy="706249"/>
          </a:xfrm>
        </p:grpSpPr>
        <p:grpSp>
          <p:nvGrpSpPr>
            <p:cNvPr id="32" name="그룹 31"/>
            <p:cNvGrpSpPr/>
            <p:nvPr/>
          </p:nvGrpSpPr>
          <p:grpSpPr>
            <a:xfrm>
              <a:off x="909401" y="1463271"/>
              <a:ext cx="217025" cy="217025"/>
              <a:chOff x="4520952" y="3717032"/>
              <a:chExt cx="217025" cy="217025"/>
            </a:xfrm>
          </p:grpSpPr>
          <p:grpSp>
            <p:nvGrpSpPr>
              <p:cNvPr id="33" name="그룹 3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5" name="모서리가 둥근 직사각형 34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4" name="모서리가 둥근 직사각형 33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8" name="내용 개체 틀 3"/>
            <p:cNvSpPr txBox="1">
              <a:spLocks/>
            </p:cNvSpPr>
            <p:nvPr/>
          </p:nvSpPr>
          <p:spPr>
            <a:xfrm>
              <a:off x="1171819" y="1390179"/>
              <a:ext cx="7761859" cy="7062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준기는 </a:t>
              </a:r>
              <a:r>
                <a:rPr lang="ko-KR" altLang="en-US" dirty="0" err="1"/>
                <a:t>사각판과</a:t>
              </a:r>
              <a:r>
                <a:rPr lang="ko-KR" altLang="en-US" dirty="0"/>
                <a:t> 바퀴를 사용하여 자동차 로봇을 만들고 있습니다</a:t>
              </a:r>
              <a:r>
                <a:rPr lang="en-US" altLang="ko-KR" dirty="0"/>
                <a:t>. </a:t>
              </a:r>
              <a:r>
                <a:rPr lang="ko-KR" altLang="en-US" dirty="0" err="1"/>
                <a:t>사각판의</a:t>
              </a:r>
              <a:r>
                <a:rPr lang="ko-KR" altLang="en-US" dirty="0"/>
                <a:t> </a:t>
              </a:r>
              <a:r>
                <a:rPr lang="ko-KR" altLang="en-US" dirty="0" smtClean="0"/>
                <a:t>수와 바퀴의 </a:t>
              </a:r>
              <a:r>
                <a:rPr lang="ko-KR" altLang="en-US" dirty="0"/>
                <a:t>수 사이에는 어떤 대응 관계가 있는지 </a:t>
              </a:r>
              <a:r>
                <a:rPr lang="ko-KR" altLang="en-US" dirty="0" smtClean="0"/>
                <a:t>알아봅시다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p:pic>
        <p:nvPicPr>
          <p:cNvPr id="39" name="그림 38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sp>
        <p:nvSpPr>
          <p:cNvPr id="60" name="직사각형 59">
            <a:hlinkClick r:id="rId7" action="ppaction://hlinksldjump"/>
          </p:cNvPr>
          <p:cNvSpPr/>
          <p:nvPr/>
        </p:nvSpPr>
        <p:spPr>
          <a:xfrm>
            <a:off x="675349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직사각형 60">
            <a:hlinkClick r:id="rId8" action="ppaction://hlinksldjump"/>
          </p:cNvPr>
          <p:cNvSpPr/>
          <p:nvPr/>
        </p:nvSpPr>
        <p:spPr>
          <a:xfrm>
            <a:off x="71267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직사각형 61">
            <a:hlinkClick r:id="rId9" action="ppaction://hlinksldjump"/>
          </p:cNvPr>
          <p:cNvSpPr/>
          <p:nvPr/>
        </p:nvSpPr>
        <p:spPr>
          <a:xfrm>
            <a:off x="750482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직사각형 62">
            <a:hlinkClick r:id="rId10" action="ppaction://hlinksldjump"/>
          </p:cNvPr>
          <p:cNvSpPr/>
          <p:nvPr/>
        </p:nvSpPr>
        <p:spPr>
          <a:xfrm>
            <a:off x="788818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직사각형 63">
            <a:hlinkClick r:id="rId11" action="ppaction://hlinksldjump"/>
          </p:cNvPr>
          <p:cNvSpPr/>
          <p:nvPr/>
        </p:nvSpPr>
        <p:spPr>
          <a:xfrm>
            <a:off x="826867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직사각형 64">
            <a:hlinkClick r:id="rId12" action="ppaction://hlinksldjump"/>
          </p:cNvPr>
          <p:cNvSpPr/>
          <p:nvPr/>
        </p:nvSpPr>
        <p:spPr>
          <a:xfrm>
            <a:off x="865203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직사각형 65">
            <a:hlinkClick r:id="rId13" action="ppaction://hlinksldjump"/>
          </p:cNvPr>
          <p:cNvSpPr/>
          <p:nvPr/>
        </p:nvSpPr>
        <p:spPr>
          <a:xfrm>
            <a:off x="902827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" name="직사각형 66">
            <a:hlinkClick r:id="rId14" action="ppaction://hlinksldjump"/>
          </p:cNvPr>
          <p:cNvSpPr/>
          <p:nvPr/>
        </p:nvSpPr>
        <p:spPr>
          <a:xfrm>
            <a:off x="940486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262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57" grpId="0" animBg="1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961827" y="3939425"/>
            <a:ext cx="8239645" cy="369332"/>
            <a:chOff x="829684" y="5546885"/>
            <a:chExt cx="8239645" cy="369332"/>
          </a:xfrm>
        </p:grpSpPr>
        <p:sp>
          <p:nvSpPr>
            <p:cNvPr id="38" name="내용 개체 틀 3"/>
            <p:cNvSpPr txBox="1">
              <a:spLocks/>
            </p:cNvSpPr>
            <p:nvPr/>
          </p:nvSpPr>
          <p:spPr>
            <a:xfrm>
              <a:off x="953960" y="5546885"/>
              <a:ext cx="811536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pc="-50" dirty="0" err="1"/>
                <a:t>사각판이</a:t>
              </a:r>
              <a:r>
                <a:rPr lang="ko-KR" altLang="en-US" spc="-50" dirty="0"/>
                <a:t> </a:t>
              </a:r>
              <a:r>
                <a:rPr lang="en-US" altLang="ko-KR" spc="-50" dirty="0"/>
                <a:t>10</a:t>
              </a:r>
              <a:r>
                <a:rPr lang="ko-KR" altLang="en-US" spc="-50" dirty="0"/>
                <a:t>개일 때 바퀴는 몇 </a:t>
              </a:r>
              <a:r>
                <a:rPr lang="ko-KR" altLang="en-US" spc="-50" dirty="0" smtClean="0"/>
                <a:t>개가 </a:t>
              </a:r>
              <a:r>
                <a:rPr lang="ko-KR" altLang="en-US" spc="-50" dirty="0"/>
                <a:t>필요할까요</a:t>
              </a:r>
              <a:r>
                <a:rPr lang="en-US" altLang="ko-KR" spc="-50" dirty="0"/>
                <a:t>? </a:t>
              </a:r>
              <a:r>
                <a:rPr lang="ko-KR" altLang="en-US" spc="-50" dirty="0"/>
                <a:t>어떻게 알 수 있는지 </a:t>
              </a:r>
              <a:r>
                <a:rPr lang="ko-KR" altLang="en-US" spc="-50" dirty="0" smtClean="0"/>
                <a:t>설명해 </a:t>
              </a:r>
              <a:r>
                <a:rPr lang="ko-KR" altLang="en-US" spc="-50" dirty="0"/>
                <a:t>보세요</a:t>
              </a:r>
              <a:r>
                <a:rPr lang="en-US" altLang="ko-KR" spc="-50" dirty="0"/>
                <a:t>.</a:t>
              </a:r>
              <a:endParaRPr lang="ko-KR" altLang="en-US" spc="-50" dirty="0"/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모서리가 둥근 직사각형 47"/>
          <p:cNvSpPr/>
          <p:nvPr/>
        </p:nvSpPr>
        <p:spPr bwMode="auto">
          <a:xfrm>
            <a:off x="871885" y="4405699"/>
            <a:ext cx="8149877" cy="698937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내용 개체 틀 2"/>
          <p:cNvSpPr txBox="1">
            <a:spLocks/>
          </p:cNvSpPr>
          <p:nvPr/>
        </p:nvSpPr>
        <p:spPr>
          <a:xfrm>
            <a:off x="889048" y="4432002"/>
            <a:ext cx="810414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defRPr/>
            </a:pPr>
            <a:r>
              <a:rPr lang="en-US" altLang="ko-KR" spc="-80" dirty="0">
                <a:solidFill>
                  <a:srgbClr val="208235"/>
                </a:solidFill>
              </a:rPr>
              <a:t>20</a:t>
            </a:r>
            <a:r>
              <a:rPr lang="ko-KR" altLang="en-US" spc="-80" dirty="0">
                <a:solidFill>
                  <a:srgbClr val="208235"/>
                </a:solidFill>
              </a:rPr>
              <a:t>개</a:t>
            </a:r>
            <a:r>
              <a:rPr lang="en-US" altLang="ko-KR" spc="-80" dirty="0">
                <a:solidFill>
                  <a:srgbClr val="208235"/>
                </a:solidFill>
              </a:rPr>
              <a:t>, </a:t>
            </a:r>
            <a:r>
              <a:rPr lang="ko-KR" altLang="en-US" spc="-80" dirty="0" err="1" smtClean="0">
                <a:solidFill>
                  <a:srgbClr val="208235"/>
                </a:solidFill>
              </a:rPr>
              <a:t>사각판</a:t>
            </a:r>
            <a:r>
              <a:rPr lang="ko-KR" altLang="en-US" spc="-80" dirty="0" smtClean="0">
                <a:solidFill>
                  <a:srgbClr val="208235"/>
                </a:solidFill>
              </a:rPr>
              <a:t> </a:t>
            </a:r>
            <a:r>
              <a:rPr lang="en-US" altLang="ko-KR" spc="-80" dirty="0">
                <a:solidFill>
                  <a:srgbClr val="208235"/>
                </a:solidFill>
              </a:rPr>
              <a:t>10</a:t>
            </a:r>
            <a:r>
              <a:rPr lang="ko-KR" altLang="en-US" spc="-80" dirty="0">
                <a:solidFill>
                  <a:srgbClr val="208235"/>
                </a:solidFill>
              </a:rPr>
              <a:t>개를 일렬로 놓을 때 그 위아래에 바퀴를 각각 </a:t>
            </a:r>
            <a:r>
              <a:rPr lang="en-US" altLang="ko-KR" spc="-80" dirty="0">
                <a:solidFill>
                  <a:srgbClr val="208235"/>
                </a:solidFill>
              </a:rPr>
              <a:t>10</a:t>
            </a:r>
            <a:r>
              <a:rPr lang="ko-KR" altLang="en-US" spc="-80" dirty="0">
                <a:solidFill>
                  <a:srgbClr val="208235"/>
                </a:solidFill>
              </a:rPr>
              <a:t>개씩의 </a:t>
            </a:r>
            <a:r>
              <a:rPr lang="ko-KR" altLang="en-US" spc="-80" dirty="0" smtClean="0">
                <a:solidFill>
                  <a:srgbClr val="208235"/>
                </a:solidFill>
              </a:rPr>
              <a:t> 놓기 </a:t>
            </a:r>
            <a:r>
              <a:rPr lang="ko-KR" altLang="en-US" spc="-80" dirty="0">
                <a:solidFill>
                  <a:srgbClr val="208235"/>
                </a:solidFill>
              </a:rPr>
              <a:t>때문입니다</a:t>
            </a:r>
            <a:r>
              <a:rPr lang="en-US" altLang="ko-KR" spc="-80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5471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그룹 58"/>
          <p:cNvGrpSpPr/>
          <p:nvPr/>
        </p:nvGrpSpPr>
        <p:grpSpPr>
          <a:xfrm>
            <a:off x="961827" y="3401240"/>
            <a:ext cx="8239645" cy="369332"/>
            <a:chOff x="829684" y="5546885"/>
            <a:chExt cx="8239645" cy="369332"/>
          </a:xfrm>
        </p:grpSpPr>
        <p:sp>
          <p:nvSpPr>
            <p:cNvPr id="60" name="내용 개체 틀 3"/>
            <p:cNvSpPr txBox="1">
              <a:spLocks/>
            </p:cNvSpPr>
            <p:nvPr/>
          </p:nvSpPr>
          <p:spPr>
            <a:xfrm>
              <a:off x="953960" y="5546885"/>
              <a:ext cx="811536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준기가 이어서 조립할 모양을 </a:t>
              </a:r>
              <a:r>
                <a:rPr lang="ko-KR" altLang="en-US" dirty="0" smtClean="0"/>
                <a:t>붙여 </a:t>
              </a:r>
              <a:r>
                <a:rPr lang="ko-KR" altLang="en-US" dirty="0"/>
                <a:t>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t="70299" r="37286" b="22025"/>
          <a:stretch/>
        </p:blipFill>
        <p:spPr>
          <a:xfrm>
            <a:off x="1012502" y="1884066"/>
            <a:ext cx="4758262" cy="1019773"/>
          </a:xfrm>
          <a:prstGeom prst="rect">
            <a:avLst/>
          </a:prstGeom>
        </p:spPr>
      </p:pic>
      <p:pic>
        <p:nvPicPr>
          <p:cNvPr id="40" name="그림 39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11171" r="43256" b="71212"/>
          <a:stretch/>
        </p:blipFill>
        <p:spPr>
          <a:xfrm>
            <a:off x="5716096" y="1536678"/>
            <a:ext cx="3274042" cy="1691492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5454" y="34012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sp>
        <p:nvSpPr>
          <p:cNvPr id="23" name="직사각형 22">
            <a:hlinkClick r:id="rId7" action="ppaction://hlinksldjump"/>
          </p:cNvPr>
          <p:cNvSpPr/>
          <p:nvPr/>
        </p:nvSpPr>
        <p:spPr>
          <a:xfrm>
            <a:off x="826441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1" t="12516" r="40767" b="77593"/>
          <a:stretch/>
        </p:blipFill>
        <p:spPr>
          <a:xfrm>
            <a:off x="6309652" y="1758282"/>
            <a:ext cx="1909384" cy="1319031"/>
          </a:xfrm>
          <a:prstGeom prst="rect">
            <a:avLst/>
          </a:prstGeom>
        </p:spPr>
      </p:pic>
      <p:sp>
        <p:nvSpPr>
          <p:cNvPr id="31" name="내용 개체 틀 5"/>
          <p:cNvSpPr txBox="1">
            <a:spLocks/>
          </p:cNvSpPr>
          <p:nvPr/>
        </p:nvSpPr>
        <p:spPr>
          <a:xfrm>
            <a:off x="1293541" y="412069"/>
            <a:ext cx="3992137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대응 관계의 의미 이해하기</a:t>
            </a:r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675349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>
            <a:hlinkClick r:id="rId10" action="ppaction://hlinksldjump"/>
          </p:cNvPr>
          <p:cNvSpPr/>
          <p:nvPr/>
        </p:nvSpPr>
        <p:spPr>
          <a:xfrm>
            <a:off x="71267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>
            <a:hlinkClick r:id="rId11" action="ppaction://hlinksldjump"/>
          </p:cNvPr>
          <p:cNvSpPr/>
          <p:nvPr/>
        </p:nvSpPr>
        <p:spPr>
          <a:xfrm>
            <a:off x="750482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직사각형 34">
            <a:hlinkClick r:id="rId12" action="ppaction://hlinksldjump"/>
          </p:cNvPr>
          <p:cNvSpPr/>
          <p:nvPr/>
        </p:nvSpPr>
        <p:spPr>
          <a:xfrm>
            <a:off x="788818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직사각형 35">
            <a:hlinkClick r:id="rId13" action="ppaction://hlinksldjump"/>
          </p:cNvPr>
          <p:cNvSpPr/>
          <p:nvPr/>
        </p:nvSpPr>
        <p:spPr>
          <a:xfrm>
            <a:off x="826867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직사각형 40">
            <a:hlinkClick r:id="rId14" action="ppaction://hlinksldjump"/>
          </p:cNvPr>
          <p:cNvSpPr/>
          <p:nvPr/>
        </p:nvSpPr>
        <p:spPr>
          <a:xfrm>
            <a:off x="865203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직사각형 41">
            <a:hlinkClick r:id="rId15" action="ppaction://hlinksldjump"/>
          </p:cNvPr>
          <p:cNvSpPr/>
          <p:nvPr/>
        </p:nvSpPr>
        <p:spPr>
          <a:xfrm>
            <a:off x="902827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직사각형 42">
            <a:hlinkClick r:id="rId16" action="ppaction://hlinksldjump"/>
          </p:cNvPr>
          <p:cNvSpPr/>
          <p:nvPr/>
        </p:nvSpPr>
        <p:spPr>
          <a:xfrm>
            <a:off x="940486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80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961827" y="3192779"/>
            <a:ext cx="8239645" cy="369332"/>
            <a:chOff x="829684" y="5546885"/>
            <a:chExt cx="8239645" cy="369332"/>
          </a:xfrm>
        </p:grpSpPr>
        <p:sp>
          <p:nvSpPr>
            <p:cNvPr id="20" name="내용 개체 틀 3"/>
            <p:cNvSpPr txBox="1">
              <a:spLocks/>
            </p:cNvSpPr>
            <p:nvPr/>
          </p:nvSpPr>
          <p:spPr>
            <a:xfrm>
              <a:off x="953960" y="5546885"/>
              <a:ext cx="811536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/>
                <a:t>사각판의</a:t>
              </a:r>
              <a:r>
                <a:rPr lang="ko-KR" altLang="en-US" dirty="0"/>
                <a:t> 수와 바퀴의 수 사이에는 </a:t>
              </a:r>
              <a:r>
                <a:rPr lang="ko-KR" altLang="en-US" dirty="0" smtClean="0"/>
                <a:t>어떤 대응 </a:t>
              </a:r>
              <a:r>
                <a:rPr lang="ko-KR" altLang="en-US" dirty="0"/>
                <a:t>관계가 있는지 </a:t>
              </a:r>
              <a:r>
                <a:rPr lang="ko-KR" altLang="en-US" dirty="0" smtClean="0"/>
                <a:t>말해 </a:t>
              </a:r>
              <a:r>
                <a:rPr lang="ko-KR" altLang="en-US" dirty="0"/>
                <a:t>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5" name="모서리가 둥근 직사각형 34"/>
          <p:cNvSpPr/>
          <p:nvPr/>
        </p:nvSpPr>
        <p:spPr bwMode="auto">
          <a:xfrm>
            <a:off x="871885" y="3659751"/>
            <a:ext cx="8149877" cy="698937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920580" y="3658354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defRPr/>
            </a:pPr>
            <a:r>
              <a:rPr lang="ko-KR" altLang="en-US" spc="-80" dirty="0" err="1">
                <a:solidFill>
                  <a:srgbClr val="208235"/>
                </a:solidFill>
              </a:rPr>
              <a:t>사각판의</a:t>
            </a:r>
            <a:r>
              <a:rPr lang="ko-KR" altLang="en-US" spc="-80" dirty="0">
                <a:solidFill>
                  <a:srgbClr val="208235"/>
                </a:solidFill>
              </a:rPr>
              <a:t> 수는 바퀴의 수의 반과 같습니다</a:t>
            </a:r>
            <a:r>
              <a:rPr lang="en-US" altLang="ko-KR" spc="-80" dirty="0">
                <a:solidFill>
                  <a:srgbClr val="208235"/>
                </a:solidFill>
              </a:rPr>
              <a:t>.</a:t>
            </a:r>
          </a:p>
          <a:p>
            <a:pPr marL="179388" indent="-179388" algn="just">
              <a:defRPr/>
            </a:pPr>
            <a:r>
              <a:rPr lang="ko-KR" altLang="en-US" spc="-80" dirty="0">
                <a:solidFill>
                  <a:srgbClr val="208235"/>
                </a:solidFill>
              </a:rPr>
              <a:t>바퀴의 수는 </a:t>
            </a:r>
            <a:r>
              <a:rPr lang="ko-KR" altLang="en-US" spc="-80" dirty="0" err="1">
                <a:solidFill>
                  <a:srgbClr val="208235"/>
                </a:solidFill>
              </a:rPr>
              <a:t>사각판의</a:t>
            </a:r>
            <a:r>
              <a:rPr lang="ko-KR" altLang="en-US" spc="-80" dirty="0">
                <a:solidFill>
                  <a:srgbClr val="208235"/>
                </a:solidFill>
              </a:rPr>
              <a:t> 수의 </a:t>
            </a:r>
            <a:r>
              <a:rPr lang="en-US" altLang="ko-KR" spc="-80" dirty="0">
                <a:solidFill>
                  <a:srgbClr val="208235"/>
                </a:solidFill>
              </a:rPr>
              <a:t>2</a:t>
            </a:r>
            <a:r>
              <a:rPr lang="ko-KR" altLang="en-US" spc="-80" dirty="0" smtClean="0">
                <a:solidFill>
                  <a:srgbClr val="208235"/>
                </a:solidFill>
              </a:rPr>
              <a:t>배입니다</a:t>
            </a:r>
            <a:r>
              <a:rPr lang="en-US" altLang="ko-KR" spc="-80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38004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내용 개체 틀 5"/>
          <p:cNvSpPr txBox="1">
            <a:spLocks/>
          </p:cNvSpPr>
          <p:nvPr/>
        </p:nvSpPr>
        <p:spPr>
          <a:xfrm>
            <a:off x="1276267" y="412069"/>
            <a:ext cx="4020562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주변에서 대응 관계 찾아보기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t="70299" r="40520" b="22025"/>
          <a:stretch/>
        </p:blipFill>
        <p:spPr>
          <a:xfrm>
            <a:off x="2306745" y="1718504"/>
            <a:ext cx="4866352" cy="1121742"/>
          </a:xfrm>
          <a:prstGeom prst="rect">
            <a:avLst/>
          </a:prstGeom>
        </p:spPr>
      </p:pic>
      <p:pic>
        <p:nvPicPr>
          <p:cNvPr id="67" name="그림 66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sp>
        <p:nvSpPr>
          <p:cNvPr id="72" name="직사각형 71">
            <a:hlinkClick r:id="rId6" action="ppaction://hlinksldjump"/>
          </p:cNvPr>
          <p:cNvSpPr/>
          <p:nvPr/>
        </p:nvSpPr>
        <p:spPr>
          <a:xfrm>
            <a:off x="826441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>
            <a:hlinkClick r:id="rId7" action="ppaction://hlinksldjump"/>
          </p:cNvPr>
          <p:cNvSpPr/>
          <p:nvPr/>
        </p:nvSpPr>
        <p:spPr>
          <a:xfrm>
            <a:off x="675349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8" action="ppaction://hlinksldjump"/>
          </p:cNvPr>
          <p:cNvSpPr/>
          <p:nvPr/>
        </p:nvSpPr>
        <p:spPr>
          <a:xfrm>
            <a:off x="71267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9" action="ppaction://hlinksldjump"/>
          </p:cNvPr>
          <p:cNvSpPr/>
          <p:nvPr/>
        </p:nvSpPr>
        <p:spPr>
          <a:xfrm>
            <a:off x="750482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>
            <a:hlinkClick r:id="rId10" action="ppaction://hlinksldjump"/>
          </p:cNvPr>
          <p:cNvSpPr/>
          <p:nvPr/>
        </p:nvSpPr>
        <p:spPr>
          <a:xfrm>
            <a:off x="788818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직사각형 27">
            <a:hlinkClick r:id="rId11" action="ppaction://hlinksldjump"/>
          </p:cNvPr>
          <p:cNvSpPr/>
          <p:nvPr/>
        </p:nvSpPr>
        <p:spPr>
          <a:xfrm>
            <a:off x="826867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hlinkClick r:id="rId12" action="ppaction://hlinksldjump"/>
          </p:cNvPr>
          <p:cNvSpPr/>
          <p:nvPr/>
        </p:nvSpPr>
        <p:spPr>
          <a:xfrm>
            <a:off x="865203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>
            <a:hlinkClick r:id="rId13" action="ppaction://hlinksldjump"/>
          </p:cNvPr>
          <p:cNvSpPr/>
          <p:nvPr/>
        </p:nvSpPr>
        <p:spPr>
          <a:xfrm>
            <a:off x="902827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>
            <a:hlinkClick r:id="rId14" action="ppaction://hlinksldjump"/>
          </p:cNvPr>
          <p:cNvSpPr/>
          <p:nvPr/>
        </p:nvSpPr>
        <p:spPr>
          <a:xfrm>
            <a:off x="940486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362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그림 56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8" name="내용 개체 틀 5"/>
          <p:cNvSpPr txBox="1">
            <a:spLocks/>
          </p:cNvSpPr>
          <p:nvPr/>
        </p:nvSpPr>
        <p:spPr>
          <a:xfrm>
            <a:off x="1276267" y="412069"/>
            <a:ext cx="4020562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주변에서 대응 관계 찾아보기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 bwMode="auto">
          <a:xfrm>
            <a:off x="871885" y="2586503"/>
            <a:ext cx="8149877" cy="4186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920580" y="2621561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우리 반에 있는 책상의 수와 의자의 수는 같습니다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grpSp>
        <p:nvGrpSpPr>
          <p:cNvPr id="45" name="그룹 44"/>
          <p:cNvGrpSpPr/>
          <p:nvPr/>
        </p:nvGrpSpPr>
        <p:grpSpPr>
          <a:xfrm>
            <a:off x="961827" y="1880967"/>
            <a:ext cx="8088511" cy="646331"/>
            <a:chOff x="829684" y="5546885"/>
            <a:chExt cx="8088511" cy="646331"/>
          </a:xfrm>
        </p:grpSpPr>
        <p:sp>
          <p:nvSpPr>
            <p:cNvPr id="46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대응 관계의 의미를 생각하며 주변에서 서로 대응하는 두 양을 찾고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어떤 대응 관계가 있는지 말해 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8" name="그림 4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26205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직사각형 61">
            <a:hlinkClick r:id="rId5" action="ppaction://hlinksldjump"/>
          </p:cNvPr>
          <p:cNvSpPr/>
          <p:nvPr/>
        </p:nvSpPr>
        <p:spPr>
          <a:xfrm>
            <a:off x="826441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09401" y="1390180"/>
            <a:ext cx="7694508" cy="417992"/>
            <a:chOff x="909401" y="1390180"/>
            <a:chExt cx="7694508" cy="417992"/>
          </a:xfrm>
        </p:grpSpPr>
        <p:grpSp>
          <p:nvGrpSpPr>
            <p:cNvPr id="28" name="그룹 27"/>
            <p:cNvGrpSpPr/>
            <p:nvPr/>
          </p:nvGrpSpPr>
          <p:grpSpPr>
            <a:xfrm>
              <a:off x="909401" y="1463271"/>
              <a:ext cx="217025" cy="217025"/>
              <a:chOff x="4520952" y="3717032"/>
              <a:chExt cx="217025" cy="217025"/>
            </a:xfrm>
          </p:grpSpPr>
          <p:grpSp>
            <p:nvGrpSpPr>
              <p:cNvPr id="30" name="그룹 2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1" name="모서리가 둥근 직사각형 30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9" name="내용 개체 틀 3"/>
            <p:cNvSpPr txBox="1">
              <a:spLocks/>
            </p:cNvSpPr>
            <p:nvPr/>
          </p:nvSpPr>
          <p:spPr>
            <a:xfrm>
              <a:off x="1171818" y="1390180"/>
              <a:ext cx="7432091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주변에서 서로 대응하는 두 양을 찾아 어떤 대응 관계가 있는지 </a:t>
              </a:r>
              <a:r>
                <a:rPr lang="ko-KR" altLang="en-US"/>
                <a:t>말해 </a:t>
              </a:r>
              <a:r>
                <a:rPr lang="ko-KR" altLang="en-US" smtClean="0"/>
                <a:t>봅시다</a:t>
              </a:r>
              <a:r>
                <a:rPr lang="en-US" altLang="ko-KR" smtClean="0"/>
                <a:t>.</a:t>
              </a:r>
              <a:endParaRPr lang="ko-KR" altLang="en-US" dirty="0"/>
            </a:p>
          </p:txBody>
        </p:sp>
      </p:grpSp>
      <p:sp>
        <p:nvSpPr>
          <p:cNvPr id="33" name="직사각형 32">
            <a:hlinkClick r:id="rId6" action="ppaction://hlinksldjump"/>
          </p:cNvPr>
          <p:cNvSpPr/>
          <p:nvPr/>
        </p:nvSpPr>
        <p:spPr>
          <a:xfrm>
            <a:off x="675349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직사각형 34">
            <a:hlinkClick r:id="rId7" action="ppaction://hlinksldjump"/>
          </p:cNvPr>
          <p:cNvSpPr/>
          <p:nvPr/>
        </p:nvSpPr>
        <p:spPr>
          <a:xfrm>
            <a:off x="71267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직사각형 35">
            <a:hlinkClick r:id="rId8" action="ppaction://hlinksldjump"/>
          </p:cNvPr>
          <p:cNvSpPr/>
          <p:nvPr/>
        </p:nvSpPr>
        <p:spPr>
          <a:xfrm>
            <a:off x="750482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직사각형 36">
            <a:hlinkClick r:id="rId9" action="ppaction://hlinksldjump"/>
          </p:cNvPr>
          <p:cNvSpPr/>
          <p:nvPr/>
        </p:nvSpPr>
        <p:spPr>
          <a:xfrm>
            <a:off x="788818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직사각형 41">
            <a:hlinkClick r:id="rId10" action="ppaction://hlinksldjump"/>
          </p:cNvPr>
          <p:cNvSpPr/>
          <p:nvPr/>
        </p:nvSpPr>
        <p:spPr>
          <a:xfrm>
            <a:off x="826867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직사각형 42">
            <a:hlinkClick r:id="rId11" action="ppaction://hlinksldjump"/>
          </p:cNvPr>
          <p:cNvSpPr/>
          <p:nvPr/>
        </p:nvSpPr>
        <p:spPr>
          <a:xfrm>
            <a:off x="865203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직사각형 43">
            <a:hlinkClick r:id="rId12" action="ppaction://hlinksldjump"/>
          </p:cNvPr>
          <p:cNvSpPr/>
          <p:nvPr/>
        </p:nvSpPr>
        <p:spPr>
          <a:xfrm>
            <a:off x="902827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직사각형 48">
            <a:hlinkClick r:id="rId13" action="ppaction://hlinksldjump"/>
          </p:cNvPr>
          <p:cNvSpPr/>
          <p:nvPr/>
        </p:nvSpPr>
        <p:spPr>
          <a:xfrm>
            <a:off x="940486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20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619"/>
            <a:ext cx="4061460" cy="920801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1430181" y="412069"/>
            <a:ext cx="3732346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규칙적인 배열에서 대응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관계를 찾고 말하기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871885" y="5455501"/>
            <a:ext cx="8149877" cy="4186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889048" y="5478085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노란색 </a:t>
            </a:r>
            <a:r>
              <a:rPr lang="ko-KR" altLang="en-US" dirty="0" err="1">
                <a:solidFill>
                  <a:srgbClr val="208235"/>
                </a:solidFill>
              </a:rPr>
              <a:t>사각판과</a:t>
            </a:r>
            <a:r>
              <a:rPr lang="ko-KR" altLang="en-US" dirty="0">
                <a:solidFill>
                  <a:srgbClr val="208235"/>
                </a:solidFill>
              </a:rPr>
              <a:t> </a:t>
            </a:r>
            <a:r>
              <a:rPr lang="ko-KR" altLang="en-US" dirty="0" err="1" smtClean="0">
                <a:solidFill>
                  <a:srgbClr val="208235"/>
                </a:solidFill>
              </a:rPr>
              <a:t>초록색사각판을</a:t>
            </a:r>
            <a:r>
              <a:rPr lang="ko-KR" altLang="en-US" dirty="0" smtClean="0">
                <a:solidFill>
                  <a:srgbClr val="208235"/>
                </a:solidFill>
              </a:rPr>
              <a:t> 이용 하여 직사각형 모양으로 </a:t>
            </a:r>
            <a:r>
              <a:rPr lang="ko-KR" altLang="en-US" dirty="0">
                <a:solidFill>
                  <a:srgbClr val="208235"/>
                </a:solidFill>
              </a:rPr>
              <a:t>만들었습니다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grpSp>
        <p:nvGrpSpPr>
          <p:cNvPr id="37" name="그룹 36"/>
          <p:cNvGrpSpPr/>
          <p:nvPr/>
        </p:nvGrpSpPr>
        <p:grpSpPr>
          <a:xfrm>
            <a:off x="961827" y="5043953"/>
            <a:ext cx="8088511" cy="369332"/>
            <a:chOff x="829684" y="5546885"/>
            <a:chExt cx="8088511" cy="369332"/>
          </a:xfrm>
        </p:grpSpPr>
        <p:sp>
          <p:nvSpPr>
            <p:cNvPr id="38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지혜와 </a:t>
              </a:r>
              <a:r>
                <a:rPr lang="ko-KR" altLang="en-US" dirty="0"/>
                <a:t>슬기</a:t>
              </a:r>
              <a:r>
                <a:rPr lang="ko-KR" altLang="en-US" dirty="0" smtClean="0"/>
                <a:t>는 </a:t>
              </a:r>
              <a:r>
                <a:rPr lang="ko-KR" altLang="en-US" dirty="0"/>
                <a:t>어떤 모양으로 배열을 만들었나요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55017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4" t="15051" r="12816" b="46603"/>
          <a:stretch/>
        </p:blipFill>
        <p:spPr bwMode="auto">
          <a:xfrm>
            <a:off x="2477484" y="1946058"/>
            <a:ext cx="4671560" cy="319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직사각형 16">
            <a:hlinkClick r:id="rId6" action="ppaction://hlinksldjump"/>
          </p:cNvPr>
          <p:cNvSpPr/>
          <p:nvPr/>
        </p:nvSpPr>
        <p:spPr>
          <a:xfrm>
            <a:off x="826441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09401" y="1390180"/>
            <a:ext cx="8231521" cy="985030"/>
            <a:chOff x="909401" y="1390180"/>
            <a:chExt cx="8231521" cy="985030"/>
          </a:xfrm>
        </p:grpSpPr>
        <p:grpSp>
          <p:nvGrpSpPr>
            <p:cNvPr id="23" name="그룹 22"/>
            <p:cNvGrpSpPr/>
            <p:nvPr/>
          </p:nvGrpSpPr>
          <p:grpSpPr>
            <a:xfrm>
              <a:off x="909401" y="1463271"/>
              <a:ext cx="217025" cy="217025"/>
              <a:chOff x="4520952" y="3717032"/>
              <a:chExt cx="217025" cy="217025"/>
            </a:xfrm>
          </p:grpSpPr>
          <p:grpSp>
            <p:nvGrpSpPr>
              <p:cNvPr id="24" name="그룹 2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8" name="모서리가 둥근 직사각형 2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6" name="모서리가 둥근 직사각형 25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1" name="내용 개체 틀 3"/>
            <p:cNvSpPr txBox="1">
              <a:spLocks/>
            </p:cNvSpPr>
            <p:nvPr/>
          </p:nvSpPr>
          <p:spPr>
            <a:xfrm>
              <a:off x="1171817" y="1390180"/>
              <a:ext cx="7969105" cy="98503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지혜와 슬기는 노란색 </a:t>
              </a:r>
              <a:r>
                <a:rPr lang="ko-KR" altLang="en-US" dirty="0" err="1"/>
                <a:t>사각판과</a:t>
              </a:r>
              <a:r>
                <a:rPr lang="ko-KR" altLang="en-US" dirty="0"/>
                <a:t> 초록색 </a:t>
              </a:r>
              <a:r>
                <a:rPr lang="ko-KR" altLang="en-US" dirty="0" err="1"/>
                <a:t>사각판으로</a:t>
              </a:r>
              <a:r>
                <a:rPr lang="ko-KR" altLang="en-US" dirty="0"/>
                <a:t> 로봇의 몸체를 만들려고 합니다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노란색 </a:t>
              </a:r>
              <a:r>
                <a:rPr lang="ko-KR" altLang="en-US" dirty="0" err="1"/>
                <a:t>사각판의</a:t>
              </a:r>
              <a:r>
                <a:rPr lang="ko-KR" altLang="en-US" dirty="0"/>
                <a:t> 수와 초록색 </a:t>
              </a:r>
              <a:r>
                <a:rPr lang="ko-KR" altLang="en-US" dirty="0" err="1"/>
                <a:t>사각판의</a:t>
              </a:r>
              <a:r>
                <a:rPr lang="ko-KR" altLang="en-US" dirty="0"/>
                <a:t> 수 사이의 대응 관계를 </a:t>
              </a:r>
              <a:r>
                <a:rPr lang="ko-KR" altLang="en-US" dirty="0" smtClean="0"/>
                <a:t>알아봅시다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p:sp>
        <p:nvSpPr>
          <p:cNvPr id="33" name="직사각형 32">
            <a:hlinkClick r:id="rId7" action="ppaction://hlinksldjump"/>
          </p:cNvPr>
          <p:cNvSpPr/>
          <p:nvPr/>
        </p:nvSpPr>
        <p:spPr>
          <a:xfrm>
            <a:off x="675349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>
            <a:hlinkClick r:id="rId8" action="ppaction://hlinksldjump"/>
          </p:cNvPr>
          <p:cNvSpPr/>
          <p:nvPr/>
        </p:nvSpPr>
        <p:spPr>
          <a:xfrm>
            <a:off x="71267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직사각형 40">
            <a:hlinkClick r:id="rId9" action="ppaction://hlinksldjump"/>
          </p:cNvPr>
          <p:cNvSpPr/>
          <p:nvPr/>
        </p:nvSpPr>
        <p:spPr>
          <a:xfrm>
            <a:off x="750482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직사각형 41">
            <a:hlinkClick r:id="rId10" action="ppaction://hlinksldjump"/>
          </p:cNvPr>
          <p:cNvSpPr/>
          <p:nvPr/>
        </p:nvSpPr>
        <p:spPr>
          <a:xfrm>
            <a:off x="7888180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직사각형 42">
            <a:hlinkClick r:id="rId11" action="ppaction://hlinksldjump"/>
          </p:cNvPr>
          <p:cNvSpPr/>
          <p:nvPr/>
        </p:nvSpPr>
        <p:spPr>
          <a:xfrm>
            <a:off x="826867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직사각형 43">
            <a:hlinkClick r:id="rId12" action="ppaction://hlinksldjump"/>
          </p:cNvPr>
          <p:cNvSpPr/>
          <p:nvPr/>
        </p:nvSpPr>
        <p:spPr>
          <a:xfrm>
            <a:off x="8652039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>
            <a:hlinkClick r:id="rId13" action="ppaction://hlinksldjump"/>
          </p:cNvPr>
          <p:cNvSpPr/>
          <p:nvPr/>
        </p:nvSpPr>
        <p:spPr>
          <a:xfrm>
            <a:off x="902827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직사각형 45">
            <a:hlinkClick r:id="rId14" action="ppaction://hlinksldjump"/>
          </p:cNvPr>
          <p:cNvSpPr/>
          <p:nvPr/>
        </p:nvSpPr>
        <p:spPr>
          <a:xfrm>
            <a:off x="940486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02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그림 4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8" t="16664" r="18264" b="67356"/>
          <a:stretch/>
        </p:blipFill>
        <p:spPr>
          <a:xfrm>
            <a:off x="611861" y="2245033"/>
            <a:ext cx="8521625" cy="2915168"/>
          </a:xfrm>
          <a:prstGeom prst="rect">
            <a:avLst/>
          </a:prstGeom>
        </p:spPr>
      </p:pic>
      <p:sp>
        <p:nvSpPr>
          <p:cNvPr id="6" name="내용 개체 틀 5"/>
          <p:cNvSpPr txBox="1">
            <a:spLocks/>
          </p:cNvSpPr>
          <p:nvPr/>
        </p:nvSpPr>
        <p:spPr>
          <a:xfrm>
            <a:off x="1430181" y="412069"/>
            <a:ext cx="3732346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규칙적인 배열에서 </a:t>
            </a:r>
            <a:r>
              <a:rPr lang="ko-KR" altLang="en-US" sz="2300" spc="-15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대응 </a:t>
            </a:r>
            <a:r>
              <a:rPr lang="ko-KR" altLang="en-US" sz="2300" spc="-15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관계를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찾고 말하기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826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4547</TotalTime>
  <Words>699</Words>
  <Application>Microsoft Office PowerPoint</Application>
  <PresentationFormat>A4 용지(210x297mm)</PresentationFormat>
  <Paragraphs>101</Paragraphs>
  <Slides>20</Slides>
  <Notes>1</Notes>
  <HiddenSlides>3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  <vt:variant>
        <vt:lpstr>재구성한 쇼</vt:lpstr>
      </vt:variant>
      <vt:variant>
        <vt:i4>3</vt:i4>
      </vt:variant>
    </vt:vector>
  </HeadingPairs>
  <TitlesOfParts>
    <vt:vector size="24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  <vt:lpstr>재구성한 쇼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chunjae</cp:lastModifiedBy>
  <cp:revision>342</cp:revision>
  <cp:lastPrinted>2017-09-25T02:44:09Z</cp:lastPrinted>
  <dcterms:created xsi:type="dcterms:W3CDTF">2017-09-24T23:31:15Z</dcterms:created>
  <dcterms:modified xsi:type="dcterms:W3CDTF">2019-01-03T01:20:19Z</dcterms:modified>
</cp:coreProperties>
</file>