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8" r:id="rId2"/>
    <p:sldId id="260" r:id="rId3"/>
    <p:sldId id="298" r:id="rId4"/>
    <p:sldId id="261" r:id="rId5"/>
    <p:sldId id="295" r:id="rId6"/>
    <p:sldId id="299" r:id="rId7"/>
    <p:sldId id="273" r:id="rId8"/>
    <p:sldId id="296" r:id="rId9"/>
    <p:sldId id="297" r:id="rId10"/>
    <p:sldId id="300" r:id="rId11"/>
    <p:sldId id="263" r:id="rId12"/>
  </p:sldIdLst>
  <p:sldSz cx="9906000" cy="6858000" type="A4"/>
  <p:notesSz cx="6858000" cy="9144000"/>
  <p:custShowLst>
    <p:custShow name="재구성한 쇼 1" id="0">
      <p:sldLst>
        <p:sld r:id="rId4"/>
      </p:sldLst>
    </p:custShow>
    <p:custShow name="재구성한 쇼 2" id="1">
      <p:sldLst>
        <p:sld r:id="rId7"/>
      </p:sldLst>
    </p:custShow>
    <p:custShow name="재구성한 쇼 3" id="2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200"/>
    <a:srgbClr val="4F81BD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537"/>
        <p:guide orient="horz" pos="3712"/>
        <p:guide orient="horz" pos="913"/>
        <p:guide pos="240"/>
        <p:guide pos="5676"/>
        <p:guide pos="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23" name="직사각형 22"/>
          <p:cNvSpPr/>
          <p:nvPr userDrawn="1"/>
        </p:nvSpPr>
        <p:spPr>
          <a:xfrm>
            <a:off x="-137633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37633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1044116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46~47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312743" y="195550"/>
            <a:ext cx="1451764" cy="713981"/>
            <a:chOff x="8312743" y="195550"/>
            <a:chExt cx="1451764" cy="713981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r="60703" b="95193"/>
            <a:stretch/>
          </p:blipFill>
          <p:spPr>
            <a:xfrm>
              <a:off x="8322883" y="195550"/>
              <a:ext cx="1441624" cy="713981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8312743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966591" y="2766119"/>
            <a:ext cx="541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십간십이지를 알아볼까요</a:t>
            </a:r>
          </a:p>
        </p:txBody>
      </p:sp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528550" y="2666803"/>
            <a:ext cx="2038298" cy="1149517"/>
            <a:chOff x="1528550" y="2666803"/>
            <a:chExt cx="2038298" cy="1149517"/>
          </a:xfrm>
        </p:grpSpPr>
        <p:sp>
          <p:nvSpPr>
            <p:cNvPr id="12" name="TextBox 11"/>
            <p:cNvSpPr txBox="1"/>
            <p:nvPr/>
          </p:nvSpPr>
          <p:spPr>
            <a:xfrm>
              <a:off x="1528550" y="2666803"/>
              <a:ext cx="1390810" cy="11495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8000" b="1" spc="-1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241114"/>
            <a:ext cx="8178453" cy="2257850"/>
            <a:chOff x="871885" y="3632288"/>
            <a:chExt cx="8178453" cy="2257850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871885" y="4126093"/>
              <a:ext cx="8149877" cy="1764045"/>
            </a:xfrm>
            <a:prstGeom prst="roundRect">
              <a:avLst>
                <a:gd name="adj" fmla="val 78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61827" y="3632288"/>
              <a:ext cx="8088511" cy="369332"/>
              <a:chOff x="829684" y="5546885"/>
              <a:chExt cx="8088511" cy="369332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친구와 함께 십간십이지 </a:t>
                </a:r>
                <a:r>
                  <a:rPr lang="ko-KR" altLang="en-US" dirty="0"/>
                  <a:t>표에서 찾은 규칙을 </a:t>
                </a:r>
                <a:r>
                  <a:rPr lang="ko-KR" altLang="en-US" dirty="0" smtClean="0"/>
                  <a:t>설명해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십간십이지에서 규칙 찾아보기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938889" y="3767478"/>
            <a:ext cx="8104140" cy="16989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/>
              <a:t>십간은 </a:t>
            </a:r>
            <a:r>
              <a:rPr lang="en-US" altLang="ko-KR" dirty="0"/>
              <a:t>10</a:t>
            </a:r>
            <a:r>
              <a:rPr lang="ko-KR" altLang="en-US" dirty="0"/>
              <a:t>의 배수마다</a:t>
            </a:r>
            <a:r>
              <a:rPr lang="en-US" altLang="ko-KR" dirty="0"/>
              <a:t>, </a:t>
            </a:r>
            <a:r>
              <a:rPr lang="ko-KR" altLang="en-US" dirty="0"/>
              <a:t>십이지는 </a:t>
            </a:r>
            <a:r>
              <a:rPr lang="en-US" altLang="ko-KR" dirty="0"/>
              <a:t>12</a:t>
            </a:r>
            <a:r>
              <a:rPr lang="ko-KR" altLang="en-US" dirty="0"/>
              <a:t>의 배수마다 반복됩니다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 smtClean="0"/>
              <a:t>↗에 </a:t>
            </a:r>
            <a:r>
              <a:rPr lang="ko-KR" altLang="en-US" dirty="0"/>
              <a:t>있는 십간은 간</a:t>
            </a:r>
            <a:r>
              <a:rPr lang="en-US" altLang="ko-KR" dirty="0"/>
              <a:t>(</a:t>
            </a:r>
            <a:r>
              <a:rPr lang="ko-KR" altLang="en-US" dirty="0"/>
              <a:t>干</a:t>
            </a:r>
            <a:r>
              <a:rPr lang="en-US" altLang="ko-KR" dirty="0"/>
              <a:t>)</a:t>
            </a:r>
            <a:r>
              <a:rPr lang="ko-KR" altLang="en-US" dirty="0"/>
              <a:t>의 차이가 </a:t>
            </a:r>
            <a:r>
              <a:rPr lang="en-US" altLang="ko-KR" dirty="0"/>
              <a:t>1</a:t>
            </a:r>
            <a:r>
              <a:rPr lang="ko-KR" altLang="en-US" dirty="0"/>
              <a:t>씩 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 smtClean="0"/>
              <a:t>십간의 </a:t>
            </a:r>
            <a:r>
              <a:rPr lang="ko-KR" altLang="en-US" dirty="0"/>
              <a:t>세로는 간</a:t>
            </a:r>
            <a:r>
              <a:rPr lang="en-US" altLang="ko-KR" dirty="0"/>
              <a:t>(</a:t>
            </a:r>
            <a:r>
              <a:rPr lang="ko-KR" altLang="en-US" dirty="0"/>
              <a:t>干</a:t>
            </a:r>
            <a:r>
              <a:rPr lang="en-US" altLang="ko-KR" dirty="0"/>
              <a:t>)</a:t>
            </a:r>
            <a:r>
              <a:rPr lang="ko-KR" altLang="en-US" dirty="0"/>
              <a:t>의 차이가 </a:t>
            </a:r>
            <a:r>
              <a:rPr lang="en-US" altLang="ko-KR" dirty="0"/>
              <a:t>2</a:t>
            </a:r>
            <a:r>
              <a:rPr lang="ko-KR" altLang="en-US" dirty="0"/>
              <a:t>씩 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 smtClean="0"/>
              <a:t>십이지의 </a:t>
            </a:r>
            <a:r>
              <a:rPr lang="ko-KR" altLang="en-US" dirty="0"/>
              <a:t>세로는 같은 지</a:t>
            </a:r>
            <a:r>
              <a:rPr lang="en-US" altLang="ko-KR" dirty="0"/>
              <a:t>(</a:t>
            </a:r>
            <a:r>
              <a:rPr lang="ko-KR" altLang="en-US" dirty="0"/>
              <a:t>支</a:t>
            </a:r>
            <a:r>
              <a:rPr lang="en-US" altLang="ko-KR" dirty="0"/>
              <a:t>)</a:t>
            </a:r>
            <a:r>
              <a:rPr lang="ko-KR" altLang="en-US" dirty="0"/>
              <a:t>가 반복됩니다</a:t>
            </a:r>
            <a:r>
              <a:rPr lang="en-US" altLang="ko-KR" dirty="0" smtClean="0"/>
              <a:t>.</a:t>
            </a:r>
          </a:p>
          <a:p>
            <a:pPr marL="179388" indent="-179388" algn="just"/>
            <a:r>
              <a:rPr lang="ko-KR" altLang="en-US" dirty="0" smtClean="0"/>
              <a:t>간지는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의 최소공배수인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마다 반복됩니다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4081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24" name="그룹 23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7306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28" name="직사각형 27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961827" y="2614347"/>
            <a:ext cx="8088511" cy="369332"/>
            <a:chOff x="829684" y="5546885"/>
            <a:chExt cx="8088511" cy="369332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십간 또는 십이지에서 볼 수 있는 규칙을 한 가지 이상 찾아 색칠해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693810" y="1473388"/>
            <a:ext cx="2636146" cy="980927"/>
            <a:chOff x="3693810" y="1473388"/>
            <a:chExt cx="2636146" cy="980927"/>
          </a:xfrm>
        </p:grpSpPr>
        <p:pic>
          <p:nvPicPr>
            <p:cNvPr id="34" name="그림 33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41" y="1501963"/>
              <a:ext cx="276515" cy="273955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10" y="1473388"/>
              <a:ext cx="2302479" cy="980927"/>
            </a:xfrm>
            <a:prstGeom prst="rect">
              <a:avLst/>
            </a:prstGeom>
          </p:spPr>
        </p:pic>
      </p:grpSp>
      <p:pic>
        <p:nvPicPr>
          <p:cNvPr id="38" name="그림 37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887" y="26140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6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56793" y="2690640"/>
            <a:ext cx="1510055" cy="1323439"/>
            <a:chOff x="2056793" y="2690640"/>
            <a:chExt cx="1510055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56793" y="2690640"/>
              <a:ext cx="1062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6591" y="3043118"/>
            <a:ext cx="54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규칙과 대응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445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9482" y="2564904"/>
            <a:ext cx="5222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공배수를 이용하여 십간십이지와 관련된      문제를 해결해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324264" y="174406"/>
            <a:ext cx="1440088" cy="735125"/>
            <a:chOff x="8324264" y="174406"/>
            <a:chExt cx="1440088" cy="735125"/>
          </a:xfrm>
        </p:grpSpPr>
        <p:pic>
          <p:nvPicPr>
            <p:cNvPr id="13" name="그림 1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9767" y="195550"/>
              <a:ext cx="1104585" cy="713981"/>
            </a:xfrm>
            <a:prstGeom prst="rect">
              <a:avLst/>
            </a:prstGeom>
          </p:spPr>
        </p:pic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650243" y="174406"/>
              <a:ext cx="397436" cy="713981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4264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십간십이지로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2030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어떤 해인지 알아보기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22033" r="9886" b="23423"/>
          <a:stretch/>
        </p:blipFill>
        <p:spPr>
          <a:xfrm>
            <a:off x="1999147" y="1056899"/>
            <a:ext cx="5779474" cy="50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1885" y="3993794"/>
            <a:ext cx="8178453" cy="874818"/>
            <a:chOff x="871885" y="3993794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44994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3993794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십간은 몇 년마다 </a:t>
                </a:r>
                <a:r>
                  <a:rPr lang="ko-KR" altLang="en-US" dirty="0" smtClean="0"/>
                  <a:t>반복되나요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5022493"/>
            <a:ext cx="8178453" cy="874818"/>
            <a:chOff x="871885" y="5022493"/>
            <a:chExt cx="8178453" cy="874818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71885" y="547864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61827" y="5022493"/>
              <a:ext cx="8088511" cy="369332"/>
              <a:chOff x="829684" y="5546885"/>
              <a:chExt cx="8088511" cy="369332"/>
            </a:xfrm>
          </p:grpSpPr>
          <p:sp>
            <p:nvSpPr>
              <p:cNvPr id="6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십이지는 몇 년마다 반복되나요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십간십이지로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2030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년은         어떤 해인지 알아보기</a:t>
            </a: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910314" y="447253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십간은 </a:t>
            </a:r>
            <a:r>
              <a:rPr lang="en-US" altLang="ko-KR" dirty="0">
                <a:solidFill>
                  <a:srgbClr val="208235"/>
                </a:solidFill>
              </a:rPr>
              <a:t>10</a:t>
            </a:r>
            <a:r>
              <a:rPr lang="ko-KR" altLang="en-US" dirty="0">
                <a:solidFill>
                  <a:srgbClr val="208235"/>
                </a:solidFill>
              </a:rPr>
              <a:t>년마다 반복됩니다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4505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내용 개체 틀 2"/>
          <p:cNvSpPr txBox="1">
            <a:spLocks/>
          </p:cNvSpPr>
          <p:nvPr/>
        </p:nvSpPr>
        <p:spPr>
          <a:xfrm>
            <a:off x="910314" y="550122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십이지는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년마다 반복됩니다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792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873348" y="1525212"/>
            <a:ext cx="8249627" cy="369332"/>
            <a:chOff x="870058" y="3566633"/>
            <a:chExt cx="8249627" cy="369332"/>
          </a:xfrm>
        </p:grpSpPr>
        <p:grpSp>
          <p:nvGrpSpPr>
            <p:cNvPr id="57" name="그룹 56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모서리가 둥근 직사각형 7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‘십간십이지’</a:t>
              </a:r>
              <a:r>
                <a:rPr lang="ko-KR" altLang="en-US" dirty="0" err="1"/>
                <a:t>를</a:t>
              </a:r>
              <a:r>
                <a:rPr lang="ko-KR" altLang="en-US" dirty="0"/>
                <a:t> 이용하여 </a:t>
              </a:r>
              <a:r>
                <a:rPr lang="en-US" altLang="ko-KR" dirty="0"/>
                <a:t>2030</a:t>
              </a:r>
              <a:r>
                <a:rPr lang="ko-KR" altLang="en-US" dirty="0" smtClean="0"/>
                <a:t>년의 해 이름을 알아봅시다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83" name="그림 8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84" name="그림 8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6" name="직사각형 35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521906" y="1817443"/>
            <a:ext cx="2761044" cy="2176351"/>
            <a:chOff x="3521906" y="1817443"/>
            <a:chExt cx="2761044" cy="2176351"/>
          </a:xfrm>
        </p:grpSpPr>
        <p:pic>
          <p:nvPicPr>
            <p:cNvPr id="69" name="그림 68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435" y="2022555"/>
              <a:ext cx="276515" cy="273955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1" t="22033" r="9886" b="23423"/>
            <a:stretch/>
          </p:blipFill>
          <p:spPr>
            <a:xfrm>
              <a:off x="3521906" y="1817443"/>
              <a:ext cx="2473597" cy="217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573807"/>
            <a:ext cx="8178453" cy="1275019"/>
            <a:chOff x="871885" y="1573807"/>
            <a:chExt cx="8178453" cy="1275019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243016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1573807"/>
              <a:ext cx="8088511" cy="646331"/>
              <a:chOff x="829684" y="5554956"/>
              <a:chExt cx="8088511" cy="646331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54956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평창 동계 올림픽이 열린 </a:t>
                </a:r>
                <a:r>
                  <a:rPr lang="en-US" altLang="ko-KR" dirty="0"/>
                  <a:t>2018</a:t>
                </a:r>
                <a:r>
                  <a:rPr lang="ko-KR" altLang="en-US" dirty="0"/>
                  <a:t>년은 ‘무술년’이고</a:t>
                </a:r>
                <a:r>
                  <a:rPr lang="en-US" altLang="ko-KR" dirty="0"/>
                  <a:t>, 4</a:t>
                </a:r>
                <a:r>
                  <a:rPr lang="ko-KR" altLang="en-US" dirty="0"/>
                  <a:t>년 후 동계 올림픽이 열리는 </a:t>
                </a:r>
                <a:r>
                  <a:rPr lang="en-US" altLang="ko-KR" dirty="0"/>
                  <a:t>2022</a:t>
                </a:r>
                <a:r>
                  <a:rPr lang="ko-KR" altLang="en-US" dirty="0"/>
                  <a:t>년은 ‘임인년’입니다</a:t>
                </a:r>
                <a:r>
                  <a:rPr lang="en-US" altLang="ko-KR" dirty="0"/>
                  <a:t>. 2030</a:t>
                </a:r>
                <a:r>
                  <a:rPr lang="ko-KR" altLang="en-US" dirty="0" smtClean="0"/>
                  <a:t>년은 무슨 해인가요</a:t>
                </a:r>
                <a:r>
                  <a:rPr lang="en-US" altLang="ko-KR" dirty="0" smtClean="0"/>
                  <a:t>?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871885" y="3208270"/>
            <a:ext cx="8178453" cy="878634"/>
            <a:chOff x="871885" y="3208270"/>
            <a:chExt cx="8178453" cy="878634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366823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61827" y="3208270"/>
              <a:ext cx="8088511" cy="369332"/>
              <a:chOff x="829684" y="5546885"/>
              <a:chExt cx="8088511" cy="369332"/>
            </a:xfrm>
          </p:grpSpPr>
          <p:sp>
            <p:nvSpPr>
              <p:cNvPr id="6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자신이 </a:t>
                </a:r>
                <a:r>
                  <a:rPr lang="ko-KR" altLang="en-US" dirty="0"/>
                  <a:t>태어난 해의 이름은 무엇인지 알아보세요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십간십이지로 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2030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년은         어떤 해인지 알아보기</a:t>
            </a: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910313" y="3690822"/>
            <a:ext cx="823060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pc="-150" dirty="0" smtClean="0">
                <a:solidFill>
                  <a:srgbClr val="208235"/>
                </a:solidFill>
              </a:rPr>
              <a:t>2008</a:t>
            </a:r>
            <a:r>
              <a:rPr lang="ko-KR" altLang="en-US" dirty="0" smtClean="0">
                <a:solidFill>
                  <a:srgbClr val="208235"/>
                </a:solidFill>
              </a:rPr>
              <a:t>년은 무자년</a:t>
            </a:r>
            <a:r>
              <a:rPr lang="en-US" altLang="ko-KR" dirty="0" smtClean="0">
                <a:solidFill>
                  <a:srgbClr val="208235"/>
                </a:solidFill>
              </a:rPr>
              <a:t>, 2009</a:t>
            </a:r>
            <a:r>
              <a:rPr lang="ko-KR" altLang="en-US" dirty="0" smtClean="0">
                <a:solidFill>
                  <a:srgbClr val="208235"/>
                </a:solidFill>
              </a:rPr>
              <a:t>년은 기축년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en-US" altLang="ko-KR" spc="-150" dirty="0" smtClean="0">
                <a:solidFill>
                  <a:srgbClr val="208235"/>
                </a:solidFill>
              </a:rPr>
              <a:t>2010</a:t>
            </a:r>
            <a:r>
              <a:rPr lang="ko-KR" altLang="en-US" dirty="0">
                <a:solidFill>
                  <a:srgbClr val="208235"/>
                </a:solidFill>
              </a:rPr>
              <a:t>년</a:t>
            </a:r>
            <a:r>
              <a:rPr lang="ko-KR" altLang="en-US" dirty="0" smtClean="0">
                <a:solidFill>
                  <a:srgbClr val="208235"/>
                </a:solidFill>
              </a:rPr>
              <a:t>은 경인년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en-US" altLang="ko-KR" spc="-150" dirty="0" smtClean="0">
                <a:solidFill>
                  <a:srgbClr val="208235"/>
                </a:solidFill>
              </a:rPr>
              <a:t>2011</a:t>
            </a:r>
            <a:r>
              <a:rPr lang="ko-KR" altLang="en-US" dirty="0" smtClean="0">
                <a:solidFill>
                  <a:srgbClr val="208235"/>
                </a:solidFill>
              </a:rPr>
              <a:t>년은 신묘년입니다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6688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내용 개체 틀 2"/>
          <p:cNvSpPr txBox="1">
            <a:spLocks/>
          </p:cNvSpPr>
          <p:nvPr/>
        </p:nvSpPr>
        <p:spPr>
          <a:xfrm>
            <a:off x="910314" y="245274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2030</a:t>
            </a:r>
            <a:r>
              <a:rPr lang="ko-KR" altLang="en-US" dirty="0">
                <a:solidFill>
                  <a:srgbClr val="208235"/>
                </a:solidFill>
              </a:rPr>
              <a:t>년은 </a:t>
            </a:r>
            <a:r>
              <a:rPr lang="en-US" altLang="ko-KR" dirty="0">
                <a:solidFill>
                  <a:srgbClr val="208235"/>
                </a:solidFill>
              </a:rPr>
              <a:t>2022</a:t>
            </a:r>
            <a:r>
              <a:rPr lang="ko-KR" altLang="en-US" dirty="0">
                <a:solidFill>
                  <a:srgbClr val="208235"/>
                </a:solidFill>
              </a:rPr>
              <a:t>년의 </a:t>
            </a:r>
            <a:r>
              <a:rPr lang="en-US" altLang="ko-KR" dirty="0">
                <a:solidFill>
                  <a:srgbClr val="208235"/>
                </a:solidFill>
              </a:rPr>
              <a:t>8</a:t>
            </a:r>
            <a:r>
              <a:rPr lang="ko-KR" altLang="en-US" dirty="0">
                <a:solidFill>
                  <a:srgbClr val="208235"/>
                </a:solidFill>
              </a:rPr>
              <a:t>년 후이므로 경술년입니다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4307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942481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십간십이지에서 규칙 찾아보기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67851" y="1894544"/>
            <a:ext cx="7535294" cy="3212098"/>
            <a:chOff x="1167851" y="1894544"/>
            <a:chExt cx="7535294" cy="3212098"/>
          </a:xfrm>
        </p:grpSpPr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2" t="17519" r="4451" b="57830"/>
            <a:stretch/>
          </p:blipFill>
          <p:spPr>
            <a:xfrm>
              <a:off x="1167851" y="1894544"/>
              <a:ext cx="7535294" cy="3212098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1307800" y="4026002"/>
              <a:ext cx="7234557" cy="859766"/>
              <a:chOff x="1307800" y="4026002"/>
              <a:chExt cx="7234557" cy="859766"/>
            </a:xfrm>
          </p:grpSpPr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1307800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임자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8" name="내용 개체 틀 2"/>
              <p:cNvSpPr txBox="1">
                <a:spLocks/>
              </p:cNvSpPr>
              <p:nvPr/>
            </p:nvSpPr>
            <p:spPr>
              <a:xfrm>
                <a:off x="1307800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갑자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9" name="내용 개체 틀 2"/>
              <p:cNvSpPr txBox="1">
                <a:spLocks/>
              </p:cNvSpPr>
              <p:nvPr/>
            </p:nvSpPr>
            <p:spPr>
              <a:xfrm>
                <a:off x="1914034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계축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0" name="내용 개체 틀 2"/>
              <p:cNvSpPr txBox="1">
                <a:spLocks/>
              </p:cNvSpPr>
              <p:nvPr/>
            </p:nvSpPr>
            <p:spPr>
              <a:xfrm>
                <a:off x="1914034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을축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1" name="내용 개체 틀 2"/>
              <p:cNvSpPr txBox="1">
                <a:spLocks/>
              </p:cNvSpPr>
              <p:nvPr/>
            </p:nvSpPr>
            <p:spPr>
              <a:xfrm>
                <a:off x="2526673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갑인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2" name="내용 개체 틀 2"/>
              <p:cNvSpPr txBox="1">
                <a:spLocks/>
              </p:cNvSpPr>
              <p:nvPr/>
            </p:nvSpPr>
            <p:spPr>
              <a:xfrm>
                <a:off x="2526673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병인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3" name="내용 개체 틀 2"/>
              <p:cNvSpPr txBox="1">
                <a:spLocks/>
              </p:cNvSpPr>
              <p:nvPr/>
            </p:nvSpPr>
            <p:spPr>
              <a:xfrm>
                <a:off x="3132907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을묘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4" name="내용 개체 틀 2"/>
              <p:cNvSpPr txBox="1">
                <a:spLocks/>
              </p:cNvSpPr>
              <p:nvPr/>
            </p:nvSpPr>
            <p:spPr>
              <a:xfrm>
                <a:off x="3132907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정묘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5" name="내용 개체 틀 2"/>
              <p:cNvSpPr txBox="1">
                <a:spLocks/>
              </p:cNvSpPr>
              <p:nvPr/>
            </p:nvSpPr>
            <p:spPr>
              <a:xfrm>
                <a:off x="3714234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병진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6" name="내용 개체 틀 2"/>
              <p:cNvSpPr txBox="1">
                <a:spLocks/>
              </p:cNvSpPr>
              <p:nvPr/>
            </p:nvSpPr>
            <p:spPr>
              <a:xfrm>
                <a:off x="3714234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무진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7" name="내용 개체 틀 2"/>
              <p:cNvSpPr txBox="1">
                <a:spLocks/>
              </p:cNvSpPr>
              <p:nvPr/>
            </p:nvSpPr>
            <p:spPr>
              <a:xfrm>
                <a:off x="4320468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정사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8" name="내용 개체 틀 2"/>
              <p:cNvSpPr txBox="1">
                <a:spLocks/>
              </p:cNvSpPr>
              <p:nvPr/>
            </p:nvSpPr>
            <p:spPr>
              <a:xfrm>
                <a:off x="4320468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기사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19" name="내용 개체 틀 2"/>
              <p:cNvSpPr txBox="1">
                <a:spLocks/>
              </p:cNvSpPr>
              <p:nvPr/>
            </p:nvSpPr>
            <p:spPr>
              <a:xfrm>
                <a:off x="4933107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무오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0" name="내용 개체 틀 2"/>
              <p:cNvSpPr txBox="1">
                <a:spLocks/>
              </p:cNvSpPr>
              <p:nvPr/>
            </p:nvSpPr>
            <p:spPr>
              <a:xfrm>
                <a:off x="4933107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경오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1" name="내용 개체 틀 2"/>
              <p:cNvSpPr txBox="1">
                <a:spLocks/>
              </p:cNvSpPr>
              <p:nvPr/>
            </p:nvSpPr>
            <p:spPr>
              <a:xfrm>
                <a:off x="5539341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기미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2" name="내용 개체 틀 2"/>
              <p:cNvSpPr txBox="1">
                <a:spLocks/>
              </p:cNvSpPr>
              <p:nvPr/>
            </p:nvSpPr>
            <p:spPr>
              <a:xfrm>
                <a:off x="5539341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신미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3" name="내용 개체 틀 2"/>
              <p:cNvSpPr txBox="1">
                <a:spLocks/>
              </p:cNvSpPr>
              <p:nvPr/>
            </p:nvSpPr>
            <p:spPr>
              <a:xfrm>
                <a:off x="6111872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smtClean="0">
                    <a:solidFill>
                      <a:srgbClr val="208235"/>
                    </a:solidFill>
                  </a:rPr>
                  <a:t>경신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4" name="내용 개체 틀 2"/>
              <p:cNvSpPr txBox="1">
                <a:spLocks/>
              </p:cNvSpPr>
              <p:nvPr/>
            </p:nvSpPr>
            <p:spPr>
              <a:xfrm>
                <a:off x="6111872" y="4516436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임신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5" name="내용 개체 틀 2"/>
              <p:cNvSpPr txBox="1">
                <a:spLocks/>
              </p:cNvSpPr>
              <p:nvPr/>
            </p:nvSpPr>
            <p:spPr>
              <a:xfrm>
                <a:off x="6718106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신유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6" name="내용 개체 틀 2"/>
              <p:cNvSpPr txBox="1">
                <a:spLocks/>
              </p:cNvSpPr>
              <p:nvPr/>
            </p:nvSpPr>
            <p:spPr>
              <a:xfrm>
                <a:off x="6718106" y="4516436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계유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7" name="내용 개체 틀 2"/>
              <p:cNvSpPr txBox="1">
                <a:spLocks/>
              </p:cNvSpPr>
              <p:nvPr/>
            </p:nvSpPr>
            <p:spPr>
              <a:xfrm>
                <a:off x="7330745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임술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8" name="내용 개체 틀 2"/>
              <p:cNvSpPr txBox="1">
                <a:spLocks/>
              </p:cNvSpPr>
              <p:nvPr/>
            </p:nvSpPr>
            <p:spPr>
              <a:xfrm>
                <a:off x="7330745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갑술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31" name="내용 개체 틀 2"/>
              <p:cNvSpPr txBox="1">
                <a:spLocks/>
              </p:cNvSpPr>
              <p:nvPr/>
            </p:nvSpPr>
            <p:spPr>
              <a:xfrm>
                <a:off x="7915034" y="4026002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계해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32" name="내용 개체 틀 2"/>
              <p:cNvSpPr txBox="1">
                <a:spLocks/>
              </p:cNvSpPr>
              <p:nvPr/>
            </p:nvSpPr>
            <p:spPr>
              <a:xfrm>
                <a:off x="7915034" y="4516435"/>
                <a:ext cx="62732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rgbClr val="208235"/>
                    </a:solidFill>
                  </a:rPr>
                  <a:t>을해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6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십간십이지에서 규칙 찾아보기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992433" y="5193196"/>
            <a:ext cx="8088511" cy="369332"/>
            <a:chOff x="829684" y="5546885"/>
            <a:chExt cx="8088511" cy="369332"/>
          </a:xfrm>
        </p:grpSpPr>
        <p:sp>
          <p:nvSpPr>
            <p:cNvPr id="47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빈칸에 </a:t>
              </a:r>
              <a:r>
                <a:rPr lang="ko-KR" altLang="en-US" dirty="0"/>
                <a:t>간지를 써넣으세요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112" y="52088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873348" y="1525212"/>
            <a:ext cx="8249627" cy="369332"/>
            <a:chOff x="870058" y="3566633"/>
            <a:chExt cx="8249627" cy="369332"/>
          </a:xfrm>
        </p:grpSpPr>
        <p:grpSp>
          <p:nvGrpSpPr>
            <p:cNvPr id="26" name="그룹 25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십간십이지표에서</a:t>
              </a:r>
              <a:r>
                <a:rPr lang="ko-KR" altLang="en-US" dirty="0"/>
                <a:t> 규칙을 찾아봅시다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17519" r="4451" b="57830"/>
          <a:stretch/>
        </p:blipFill>
        <p:spPr>
          <a:xfrm>
            <a:off x="1167851" y="1894544"/>
            <a:ext cx="7535294" cy="3212098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307800" y="4026002"/>
            <a:ext cx="7234557" cy="859766"/>
            <a:chOff x="1307800" y="4026002"/>
            <a:chExt cx="7234557" cy="859766"/>
          </a:xfrm>
        </p:grpSpPr>
        <p:sp>
          <p:nvSpPr>
            <p:cNvPr id="36" name="내용 개체 틀 2"/>
            <p:cNvSpPr txBox="1">
              <a:spLocks/>
            </p:cNvSpPr>
            <p:nvPr/>
          </p:nvSpPr>
          <p:spPr>
            <a:xfrm>
              <a:off x="1307800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임자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1307800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갑자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9" name="내용 개체 틀 2"/>
            <p:cNvSpPr txBox="1">
              <a:spLocks/>
            </p:cNvSpPr>
            <p:nvPr/>
          </p:nvSpPr>
          <p:spPr>
            <a:xfrm>
              <a:off x="19140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계축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0" name="내용 개체 틀 2"/>
            <p:cNvSpPr txBox="1">
              <a:spLocks/>
            </p:cNvSpPr>
            <p:nvPr/>
          </p:nvSpPr>
          <p:spPr>
            <a:xfrm>
              <a:off x="19140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을축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0" name="내용 개체 틀 2"/>
            <p:cNvSpPr txBox="1">
              <a:spLocks/>
            </p:cNvSpPr>
            <p:nvPr/>
          </p:nvSpPr>
          <p:spPr>
            <a:xfrm>
              <a:off x="2526673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2526673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병인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2" name="내용 개체 틀 2"/>
            <p:cNvSpPr txBox="1">
              <a:spLocks/>
            </p:cNvSpPr>
            <p:nvPr/>
          </p:nvSpPr>
          <p:spPr>
            <a:xfrm>
              <a:off x="3132907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을묘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3" name="내용 개체 틀 2"/>
            <p:cNvSpPr txBox="1">
              <a:spLocks/>
            </p:cNvSpPr>
            <p:nvPr/>
          </p:nvSpPr>
          <p:spPr>
            <a:xfrm>
              <a:off x="3132907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정묘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4" name="내용 개체 틀 2"/>
            <p:cNvSpPr txBox="1">
              <a:spLocks/>
            </p:cNvSpPr>
            <p:nvPr/>
          </p:nvSpPr>
          <p:spPr>
            <a:xfrm>
              <a:off x="37142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병진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37142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무진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6" name="내용 개체 틀 2"/>
            <p:cNvSpPr txBox="1">
              <a:spLocks/>
            </p:cNvSpPr>
            <p:nvPr/>
          </p:nvSpPr>
          <p:spPr>
            <a:xfrm>
              <a:off x="4320468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정사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7" name="내용 개체 틀 2"/>
            <p:cNvSpPr txBox="1">
              <a:spLocks/>
            </p:cNvSpPr>
            <p:nvPr/>
          </p:nvSpPr>
          <p:spPr>
            <a:xfrm>
              <a:off x="4320468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기사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8" name="내용 개체 틀 2"/>
            <p:cNvSpPr txBox="1">
              <a:spLocks/>
            </p:cNvSpPr>
            <p:nvPr/>
          </p:nvSpPr>
          <p:spPr>
            <a:xfrm>
              <a:off x="4933107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무오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9" name="내용 개체 틀 2"/>
            <p:cNvSpPr txBox="1">
              <a:spLocks/>
            </p:cNvSpPr>
            <p:nvPr/>
          </p:nvSpPr>
          <p:spPr>
            <a:xfrm>
              <a:off x="4933107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경오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0" name="내용 개체 틀 2"/>
            <p:cNvSpPr txBox="1">
              <a:spLocks/>
            </p:cNvSpPr>
            <p:nvPr/>
          </p:nvSpPr>
          <p:spPr>
            <a:xfrm>
              <a:off x="5539341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기미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1" name="내용 개체 틀 2"/>
            <p:cNvSpPr txBox="1">
              <a:spLocks/>
            </p:cNvSpPr>
            <p:nvPr/>
          </p:nvSpPr>
          <p:spPr>
            <a:xfrm>
              <a:off x="5539341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신미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3" name="내용 개체 틀 2"/>
            <p:cNvSpPr txBox="1">
              <a:spLocks/>
            </p:cNvSpPr>
            <p:nvPr/>
          </p:nvSpPr>
          <p:spPr>
            <a:xfrm>
              <a:off x="6111872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smtClean="0">
                  <a:solidFill>
                    <a:srgbClr val="208235"/>
                  </a:solidFill>
                </a:rPr>
                <a:t>경신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6111872" y="4516436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6718106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신유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6718106" y="4516436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7330745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8" name="내용 개체 틀 2"/>
            <p:cNvSpPr txBox="1">
              <a:spLocks/>
            </p:cNvSpPr>
            <p:nvPr/>
          </p:nvSpPr>
          <p:spPr>
            <a:xfrm>
              <a:off x="7330745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79150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계해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0" name="내용 개체 틀 2"/>
            <p:cNvSpPr txBox="1">
              <a:spLocks/>
            </p:cNvSpPr>
            <p:nvPr/>
          </p:nvSpPr>
          <p:spPr>
            <a:xfrm>
              <a:off x="79150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을해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72" name="그룹 71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74" name="그림 7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3" name="그림 7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7306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62" name="직사각형 61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2594748"/>
            <a:ext cx="8178453" cy="874818"/>
            <a:chOff x="871885" y="2594748"/>
            <a:chExt cx="8178453" cy="874818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305090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2594748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간지는 몇 년마다 반복되나요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71885" y="3596649"/>
            <a:ext cx="8329093" cy="1094439"/>
            <a:chOff x="871885" y="3596649"/>
            <a:chExt cx="8329093" cy="1094439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871885" y="4272422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961827" y="3596649"/>
              <a:ext cx="8239151" cy="646331"/>
              <a:chOff x="829684" y="5534514"/>
              <a:chExt cx="8239151" cy="646331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3961" y="5534514"/>
                <a:ext cx="811487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할아버지께서 태어나신 해가 무술년이고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내가 태어난 해가 무술년이면 할아버지와 나의 나이 차는 얼마일까요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4822090"/>
            <a:ext cx="8178453" cy="1060395"/>
            <a:chOff x="871885" y="4822090"/>
            <a:chExt cx="8178453" cy="1060395"/>
          </a:xfrm>
        </p:grpSpPr>
        <p:sp>
          <p:nvSpPr>
            <p:cNvPr id="64" name="모서리가 둥근 직사각형 63"/>
            <p:cNvSpPr/>
            <p:nvPr/>
          </p:nvSpPr>
          <p:spPr bwMode="auto">
            <a:xfrm>
              <a:off x="871885" y="5218195"/>
              <a:ext cx="8149877" cy="6642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961827" y="4822090"/>
              <a:ext cx="8088511" cy="369332"/>
              <a:chOff x="829684" y="5546885"/>
              <a:chExt cx="8088511" cy="369332"/>
            </a:xfrm>
          </p:grpSpPr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왜 그럴까요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십간십이지에서 규칙 찾아보기</a:t>
            </a:r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307381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십간은 </a:t>
            </a:r>
            <a:r>
              <a:rPr lang="en-US" altLang="ko-KR" dirty="0">
                <a:solidFill>
                  <a:srgbClr val="208235"/>
                </a:solidFill>
              </a:rPr>
              <a:t>10</a:t>
            </a:r>
            <a:r>
              <a:rPr lang="ko-KR" altLang="en-US" dirty="0">
                <a:solidFill>
                  <a:srgbClr val="208235"/>
                </a:solidFill>
              </a:rPr>
              <a:t>년마다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십이지는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년마다 반복되므로 간지는 </a:t>
            </a:r>
            <a:r>
              <a:rPr lang="en-US" altLang="ko-KR" dirty="0">
                <a:solidFill>
                  <a:srgbClr val="208235"/>
                </a:solidFill>
              </a:rPr>
              <a:t>60</a:t>
            </a:r>
            <a:r>
              <a:rPr lang="ko-KR" altLang="en-US" dirty="0">
                <a:solidFill>
                  <a:srgbClr val="208235"/>
                </a:solidFill>
              </a:rPr>
              <a:t>년마다 반복됩니다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0514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내용 개체 틀 2"/>
          <p:cNvSpPr txBox="1">
            <a:spLocks/>
          </p:cNvSpPr>
          <p:nvPr/>
        </p:nvSpPr>
        <p:spPr>
          <a:xfrm>
            <a:off x="910314" y="429500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60</a:t>
            </a:r>
            <a:r>
              <a:rPr lang="ko-KR" altLang="en-US" dirty="0">
                <a:solidFill>
                  <a:srgbClr val="208235"/>
                </a:solidFill>
              </a:rPr>
              <a:t>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2729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내용 개체 틀 2"/>
          <p:cNvSpPr txBox="1">
            <a:spLocks/>
          </p:cNvSpPr>
          <p:nvPr/>
        </p:nvSpPr>
        <p:spPr>
          <a:xfrm>
            <a:off x="910314" y="5227175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할아버지와 내가 태어난 해의 이름이 같으므로 무술의 해가 다시 돌아오려면 </a:t>
            </a:r>
            <a:r>
              <a:rPr lang="en-US" altLang="ko-KR" dirty="0"/>
              <a:t>60</a:t>
            </a:r>
            <a:r>
              <a:rPr lang="ko-KR" altLang="en-US" dirty="0"/>
              <a:t>년이 걸립니다</a:t>
            </a:r>
            <a:r>
              <a:rPr lang="en-US" altLang="ko-KR" dirty="0"/>
              <a:t>.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415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3693810" y="1473388"/>
            <a:ext cx="2636146" cy="980927"/>
            <a:chOff x="3693810" y="1473388"/>
            <a:chExt cx="2636146" cy="980927"/>
          </a:xfrm>
        </p:grpSpPr>
        <p:pic>
          <p:nvPicPr>
            <p:cNvPr id="32" name="그림 31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41" y="1501963"/>
              <a:ext cx="276515" cy="273955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10" y="1473388"/>
              <a:ext cx="2302479" cy="980927"/>
            </a:xfrm>
            <a:prstGeom prst="rect">
              <a:avLst/>
            </a:prstGeom>
          </p:spPr>
        </p:pic>
      </p:grpSp>
      <p:grpSp>
        <p:nvGrpSpPr>
          <p:cNvPr id="84" name="그룹 83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85" name="그룹 84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87" name="그림 86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86" name="그림 8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7306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3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17519" r="4451" b="57830"/>
          <a:stretch/>
        </p:blipFill>
        <p:spPr>
          <a:xfrm>
            <a:off x="1167851" y="1894544"/>
            <a:ext cx="7535294" cy="3212098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43060" r="76513" b="34746"/>
          <a:stretch/>
        </p:blipFill>
        <p:spPr>
          <a:xfrm>
            <a:off x="1315423" y="2055570"/>
            <a:ext cx="606234" cy="289187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십간십이지에서 규칙 찾아보기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1307800" y="4026002"/>
            <a:ext cx="7234557" cy="859766"/>
            <a:chOff x="1307800" y="4026002"/>
            <a:chExt cx="7234557" cy="859766"/>
          </a:xfrm>
        </p:grpSpPr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1307800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임자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39" name="내용 개체 틀 2"/>
            <p:cNvSpPr txBox="1">
              <a:spLocks/>
            </p:cNvSpPr>
            <p:nvPr/>
          </p:nvSpPr>
          <p:spPr>
            <a:xfrm>
              <a:off x="1307800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갑자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0" name="내용 개체 틀 2"/>
            <p:cNvSpPr txBox="1">
              <a:spLocks/>
            </p:cNvSpPr>
            <p:nvPr/>
          </p:nvSpPr>
          <p:spPr>
            <a:xfrm>
              <a:off x="19140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계축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1" name="내용 개체 틀 2"/>
            <p:cNvSpPr txBox="1">
              <a:spLocks/>
            </p:cNvSpPr>
            <p:nvPr/>
          </p:nvSpPr>
          <p:spPr>
            <a:xfrm>
              <a:off x="19140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을축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2" name="내용 개체 틀 2"/>
            <p:cNvSpPr txBox="1">
              <a:spLocks/>
            </p:cNvSpPr>
            <p:nvPr/>
          </p:nvSpPr>
          <p:spPr>
            <a:xfrm>
              <a:off x="2526673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3" name="내용 개체 틀 2"/>
            <p:cNvSpPr txBox="1">
              <a:spLocks/>
            </p:cNvSpPr>
            <p:nvPr/>
          </p:nvSpPr>
          <p:spPr>
            <a:xfrm>
              <a:off x="2526673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병인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4" name="내용 개체 틀 2"/>
            <p:cNvSpPr txBox="1">
              <a:spLocks/>
            </p:cNvSpPr>
            <p:nvPr/>
          </p:nvSpPr>
          <p:spPr>
            <a:xfrm>
              <a:off x="3132907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을묘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5" name="내용 개체 틀 2"/>
            <p:cNvSpPr txBox="1">
              <a:spLocks/>
            </p:cNvSpPr>
            <p:nvPr/>
          </p:nvSpPr>
          <p:spPr>
            <a:xfrm>
              <a:off x="3132907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정묘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6" name="내용 개체 틀 2"/>
            <p:cNvSpPr txBox="1">
              <a:spLocks/>
            </p:cNvSpPr>
            <p:nvPr/>
          </p:nvSpPr>
          <p:spPr>
            <a:xfrm>
              <a:off x="37142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병진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37142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무진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0" name="내용 개체 틀 2"/>
            <p:cNvSpPr txBox="1">
              <a:spLocks/>
            </p:cNvSpPr>
            <p:nvPr/>
          </p:nvSpPr>
          <p:spPr>
            <a:xfrm>
              <a:off x="4320468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정사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2" name="내용 개체 틀 2"/>
            <p:cNvSpPr txBox="1">
              <a:spLocks/>
            </p:cNvSpPr>
            <p:nvPr/>
          </p:nvSpPr>
          <p:spPr>
            <a:xfrm>
              <a:off x="4320468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기사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59" name="내용 개체 틀 2"/>
            <p:cNvSpPr txBox="1">
              <a:spLocks/>
            </p:cNvSpPr>
            <p:nvPr/>
          </p:nvSpPr>
          <p:spPr>
            <a:xfrm>
              <a:off x="4933107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무오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0" name="내용 개체 틀 2"/>
            <p:cNvSpPr txBox="1">
              <a:spLocks/>
            </p:cNvSpPr>
            <p:nvPr/>
          </p:nvSpPr>
          <p:spPr>
            <a:xfrm>
              <a:off x="4933107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경오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1" name="내용 개체 틀 2"/>
            <p:cNvSpPr txBox="1">
              <a:spLocks/>
            </p:cNvSpPr>
            <p:nvPr/>
          </p:nvSpPr>
          <p:spPr>
            <a:xfrm>
              <a:off x="5539341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기미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2" name="내용 개체 틀 2"/>
            <p:cNvSpPr txBox="1">
              <a:spLocks/>
            </p:cNvSpPr>
            <p:nvPr/>
          </p:nvSpPr>
          <p:spPr>
            <a:xfrm>
              <a:off x="5539341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신미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3" name="내용 개체 틀 2"/>
            <p:cNvSpPr txBox="1">
              <a:spLocks/>
            </p:cNvSpPr>
            <p:nvPr/>
          </p:nvSpPr>
          <p:spPr>
            <a:xfrm>
              <a:off x="6111872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smtClean="0">
                  <a:solidFill>
                    <a:srgbClr val="208235"/>
                  </a:solidFill>
                </a:rPr>
                <a:t>경신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6111872" y="4516436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6718106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신유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6718106" y="4516436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7330745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임술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8" name="내용 개체 틀 2"/>
            <p:cNvSpPr txBox="1">
              <a:spLocks/>
            </p:cNvSpPr>
            <p:nvPr/>
          </p:nvSpPr>
          <p:spPr>
            <a:xfrm>
              <a:off x="7330745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갑술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7915034" y="4026002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계해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0" name="내용 개체 틀 2"/>
            <p:cNvSpPr txBox="1">
              <a:spLocks/>
            </p:cNvSpPr>
            <p:nvPr/>
          </p:nvSpPr>
          <p:spPr>
            <a:xfrm>
              <a:off x="7915034" y="4516435"/>
              <a:ext cx="627323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을해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2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385</Words>
  <Application>Microsoft Office PowerPoint</Application>
  <PresentationFormat>A4 용지(210x297mm)</PresentationFormat>
  <Paragraphs>123</Paragraphs>
  <Slides>11</Slides>
  <Notes>1</Notes>
  <HiddenSlides>3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  <vt:variant>
        <vt:lpstr>재구성한 쇼</vt:lpstr>
      </vt:variant>
      <vt:variant>
        <vt:i4>3</vt:i4>
      </vt:variant>
    </vt:vector>
  </HeadingPairs>
  <TitlesOfParts>
    <vt:vector size="15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282</cp:revision>
  <cp:lastPrinted>2017-09-25T02:44:09Z</cp:lastPrinted>
  <dcterms:created xsi:type="dcterms:W3CDTF">2017-09-24T23:31:15Z</dcterms:created>
  <dcterms:modified xsi:type="dcterms:W3CDTF">2019-01-03T04:40:46Z</dcterms:modified>
</cp:coreProperties>
</file>