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8" r:id="rId2"/>
    <p:sldId id="260" r:id="rId3"/>
    <p:sldId id="261" r:id="rId4"/>
    <p:sldId id="289" r:id="rId5"/>
    <p:sldId id="277" r:id="rId6"/>
    <p:sldId id="290" r:id="rId7"/>
    <p:sldId id="287" r:id="rId8"/>
    <p:sldId id="278" r:id="rId9"/>
    <p:sldId id="270" r:id="rId10"/>
    <p:sldId id="294" r:id="rId11"/>
    <p:sldId id="291" r:id="rId12"/>
    <p:sldId id="276" r:id="rId13"/>
    <p:sldId id="275" r:id="rId14"/>
    <p:sldId id="292" r:id="rId15"/>
    <p:sldId id="264" r:id="rId16"/>
    <p:sldId id="293" r:id="rId17"/>
    <p:sldId id="263" r:id="rId18"/>
  </p:sldIdLst>
  <p:sldSz cx="9906000" cy="6858000" type="A4"/>
  <p:notesSz cx="6858000" cy="9144000"/>
  <p:custShowLst>
    <p:custShow name="재구성한 쇼 1" id="0">
      <p:sldLst>
        <p:sld r:id="rId10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A38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4785" autoAdjust="0"/>
  </p:normalViewPr>
  <p:slideViewPr>
    <p:cSldViewPr snapToGrid="0" showGuides="1">
      <p:cViewPr>
        <p:scale>
          <a:sx n="70" d="100"/>
          <a:sy n="70" d="100"/>
        </p:scale>
        <p:origin x="-702" y="-396"/>
      </p:cViewPr>
      <p:guideLst>
        <p:guide orient="horz" pos="527"/>
        <p:guide orient="horz" pos="3737"/>
        <p:guide orient="horz" pos="906"/>
        <p:guide pos="248"/>
        <p:guide pos="5696"/>
        <p:guide pos="5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2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모서리가 둥근 직사각형 23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최소공배수를 구하는 방법을 알아볼까요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최소공배수를 구하는 방법을 알아볼까요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6.png"/><Relationship Id="rId10" Type="http://schemas.openxmlformats.org/officeDocument/2006/relationships/slide" Target="slide15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15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12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15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15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13.xml"/><Relationship Id="rId5" Type="http://schemas.openxmlformats.org/officeDocument/2006/relationships/image" Target="../media/image14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13.xml"/><Relationship Id="rId5" Type="http://schemas.openxmlformats.org/officeDocument/2006/relationships/image" Target="../media/image14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3.xml"/><Relationship Id="rId5" Type="http://schemas.openxmlformats.org/officeDocument/2006/relationships/image" Target="../media/image5.png"/><Relationship Id="rId10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5" Type="http://schemas.openxmlformats.org/officeDocument/2006/relationships/image" Target="../media/image8.png"/><Relationship Id="rId10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.xml"/><Relationship Id="rId5" Type="http://schemas.openxmlformats.org/officeDocument/2006/relationships/image" Target="../media/image7.png"/><Relationship Id="rId10" Type="http://schemas.openxmlformats.org/officeDocument/2006/relationships/slide" Target="slide15.xml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15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5" Type="http://schemas.openxmlformats.org/officeDocument/2006/relationships/image" Target="../media/image6.png"/><Relationship Id="rId10" Type="http://schemas.openxmlformats.org/officeDocument/2006/relationships/slide" Target="slide13.xml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slide" Target="slide13.xml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7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24299" y="2766119"/>
            <a:ext cx="5537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최소공배수를 구하는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방법을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알아볼까요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0552" y="404664"/>
            <a:ext cx="392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약수와 </a:t>
            </a:r>
            <a:r>
              <a:rPr lang="ko-KR" altLang="en-US" sz="2200" b="1" dirty="0" smtClean="0">
                <a:latin typeface="나눔고딕 ExtraBold" pitchFamily="50" charset="-127"/>
                <a:ea typeface="나눔고딕 ExtraBold" pitchFamily="50" charset="-127"/>
              </a:rPr>
              <a:t>배수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40~41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28~29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7600828" y="195550"/>
            <a:ext cx="2240637" cy="713981"/>
            <a:chOff x="7600828" y="195550"/>
            <a:chExt cx="2240637" cy="713981"/>
          </a:xfrm>
        </p:grpSpPr>
        <p:grpSp>
          <p:nvGrpSpPr>
            <p:cNvPr id="25" name="그룹 24"/>
            <p:cNvGrpSpPr/>
            <p:nvPr/>
          </p:nvGrpSpPr>
          <p:grpSpPr>
            <a:xfrm>
              <a:off x="7600828" y="195550"/>
              <a:ext cx="2240637" cy="713981"/>
              <a:chOff x="7600828" y="195550"/>
              <a:chExt cx="2240637" cy="713981"/>
            </a:xfrm>
          </p:grpSpPr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8" name="그림 2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30" r="53726" b="95193"/>
              <a:stretch/>
            </p:blipFill>
            <p:spPr>
              <a:xfrm>
                <a:off x="7600828" y="195550"/>
                <a:ext cx="1780665" cy="713981"/>
              </a:xfrm>
              <a:prstGeom prst="rect">
                <a:avLst/>
              </a:prstGeom>
            </p:spPr>
          </p:pic>
        </p:grpSp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7600829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0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1703343"/>
            <a:ext cx="8329587" cy="3915189"/>
            <a:chOff x="871885" y="1703343"/>
            <a:chExt cx="8329587" cy="3915189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871885" y="4483843"/>
              <a:ext cx="8149877" cy="1134689"/>
            </a:xfrm>
            <a:prstGeom prst="roundRect">
              <a:avLst>
                <a:gd name="adj" fmla="val 1139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61827" y="1703343"/>
              <a:ext cx="8239645" cy="472807"/>
              <a:chOff x="961827" y="1703343"/>
              <a:chExt cx="8239645" cy="472807"/>
            </a:xfrm>
          </p:grpSpPr>
          <p:grpSp>
            <p:nvGrpSpPr>
              <p:cNvPr id="37" name="그룹 36"/>
              <p:cNvGrpSpPr/>
              <p:nvPr/>
            </p:nvGrpSpPr>
            <p:grpSpPr>
              <a:xfrm>
                <a:off x="961827" y="1730131"/>
                <a:ext cx="8239645" cy="369332"/>
                <a:chOff x="829684" y="5560381"/>
                <a:chExt cx="8239645" cy="369332"/>
              </a:xfrm>
            </p:grpSpPr>
            <p:sp>
              <p:nvSpPr>
                <p:cNvPr id="38" name="내용 개체 틀 3"/>
                <p:cNvSpPr txBox="1">
                  <a:spLocks/>
                </p:cNvSpPr>
                <p:nvPr/>
              </p:nvSpPr>
              <p:spPr>
                <a:xfrm>
                  <a:off x="953960" y="5560381"/>
                  <a:ext cx="8115369" cy="36933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ctr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ko-KR" dirty="0"/>
                    <a:t>30</a:t>
                  </a:r>
                  <a:r>
                    <a:rPr lang="ko-KR" altLang="en-US" dirty="0"/>
                    <a:t>과 </a:t>
                  </a:r>
                  <a:r>
                    <a:rPr lang="en-US" altLang="ko-KR" dirty="0"/>
                    <a:t>50</a:t>
                  </a:r>
                  <a:r>
                    <a:rPr lang="ko-KR" altLang="en-US" dirty="0"/>
                    <a:t>의 최소공배수를 어떻게 </a:t>
                  </a:r>
                  <a:r>
                    <a:rPr lang="ko-KR" altLang="en-US" dirty="0" smtClean="0"/>
                    <a:t>구했는지             과 </a:t>
                  </a:r>
                  <a:r>
                    <a:rPr lang="en-US" altLang="ko-KR" dirty="0" smtClean="0"/>
                    <a:t>            </a:t>
                  </a:r>
                  <a:r>
                    <a:rPr lang="ko-KR" altLang="en-US" dirty="0" smtClean="0"/>
                    <a:t>를 </a:t>
                  </a:r>
                  <a:r>
                    <a:rPr lang="ko-KR" altLang="en-US" dirty="0"/>
                    <a:t>비교해 보세요</a:t>
                  </a:r>
                  <a:r>
                    <a:rPr lang="en-US" altLang="ko-KR" dirty="0"/>
                    <a:t>.</a:t>
                  </a:r>
                </a:p>
              </p:txBody>
            </p:sp>
            <p:sp>
              <p:nvSpPr>
                <p:cNvPr id="39" name="모서리가 둥근 직사각형 38"/>
                <p:cNvSpPr/>
                <p:nvPr/>
              </p:nvSpPr>
              <p:spPr>
                <a:xfrm>
                  <a:off x="829684" y="5678994"/>
                  <a:ext cx="117815" cy="117815"/>
                </a:xfrm>
                <a:prstGeom prst="roundRect">
                  <a:avLst>
                    <a:gd name="adj" fmla="val 26589"/>
                  </a:avLst>
                </a:pr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23" name="그림 22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26" t="41600" r="70828" b="54772"/>
              <a:stretch/>
            </p:blipFill>
            <p:spPr>
              <a:xfrm>
                <a:off x="5238633" y="1703343"/>
                <a:ext cx="805218" cy="472807"/>
              </a:xfrm>
              <a:prstGeom prst="rect">
                <a:avLst/>
              </a:prstGeom>
            </p:spPr>
          </p:pic>
          <p:pic>
            <p:nvPicPr>
              <p:cNvPr id="24" name="그림 23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62" t="41600" r="58192" b="54772"/>
              <a:stretch/>
            </p:blipFill>
            <p:spPr>
              <a:xfrm>
                <a:off x="6332904" y="1703343"/>
                <a:ext cx="805218" cy="472807"/>
              </a:xfrm>
              <a:prstGeom prst="rect">
                <a:avLst/>
              </a:prstGeom>
            </p:spPr>
          </p:pic>
        </p:grpSp>
      </p:grpSp>
      <p:grpSp>
        <p:nvGrpSpPr>
          <p:cNvPr id="3" name="그룹 2"/>
          <p:cNvGrpSpPr/>
          <p:nvPr/>
        </p:nvGrpSpPr>
        <p:grpSpPr>
          <a:xfrm>
            <a:off x="910314" y="4534057"/>
            <a:ext cx="8104140" cy="1057180"/>
            <a:chOff x="910314" y="3166956"/>
            <a:chExt cx="8104140" cy="1057180"/>
          </a:xfrm>
        </p:grpSpPr>
        <p:sp>
          <p:nvSpPr>
            <p:cNvPr id="49" name="내용 개체 틀 2"/>
            <p:cNvSpPr txBox="1">
              <a:spLocks/>
            </p:cNvSpPr>
            <p:nvPr/>
          </p:nvSpPr>
          <p:spPr>
            <a:xfrm>
              <a:off x="910314" y="3188986"/>
              <a:ext cx="8104140" cy="978729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8" indent="-179388" algn="just"/>
              <a:r>
                <a:rPr lang="ko-KR" altLang="en-US" dirty="0" smtClean="0"/>
                <a:t>           은 </a:t>
              </a:r>
              <a:r>
                <a:rPr lang="ko-KR" altLang="en-US" dirty="0"/>
                <a:t>여러 수의 곱으로 나타낸 </a:t>
              </a:r>
              <a:r>
                <a:rPr lang="ko-KR" altLang="en-US" dirty="0" err="1"/>
                <a:t>곱셈식을</a:t>
              </a:r>
              <a:r>
                <a:rPr lang="ko-KR" altLang="en-US" dirty="0"/>
                <a:t> 이용하여 최소공배수를 구하는 </a:t>
              </a:r>
              <a:r>
                <a:rPr lang="ko-KR" altLang="en-US" dirty="0" smtClean="0"/>
                <a:t>방법입니다</a:t>
              </a:r>
              <a:r>
                <a:rPr lang="en-US" altLang="ko-KR" dirty="0" smtClean="0"/>
                <a:t>.</a:t>
              </a:r>
            </a:p>
            <a:p>
              <a:pPr marL="179388" indent="-179388" algn="just"/>
              <a:r>
                <a:rPr lang="ko-KR" altLang="en-US" dirty="0" smtClean="0"/>
                <a:t>           는 </a:t>
              </a:r>
              <a:r>
                <a:rPr lang="ko-KR" altLang="en-US" dirty="0"/>
                <a:t>두 수의 공통인 약수를 이용하여 최소공배수를 구하는 방법입니다</a:t>
              </a:r>
              <a:r>
                <a:rPr lang="en-US" altLang="ko-KR" dirty="0"/>
                <a:t>.</a:t>
              </a:r>
            </a:p>
          </p:txBody>
        </p:sp>
        <p:pic>
          <p:nvPicPr>
            <p:cNvPr id="21" name="그림 2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6" t="41600" r="70828" b="54772"/>
            <a:stretch/>
          </p:blipFill>
          <p:spPr>
            <a:xfrm>
              <a:off x="1111444" y="3166956"/>
              <a:ext cx="805218" cy="472807"/>
            </a:xfrm>
            <a:prstGeom prst="rect">
              <a:avLst/>
            </a:prstGeom>
          </p:spPr>
        </p:pic>
        <p:pic>
          <p:nvPicPr>
            <p:cNvPr id="22" name="그림 2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62" t="41600" r="58192" b="54772"/>
            <a:stretch/>
          </p:blipFill>
          <p:spPr>
            <a:xfrm>
              <a:off x="1138740" y="3751329"/>
              <a:ext cx="805218" cy="472807"/>
            </a:xfrm>
            <a:prstGeom prst="rect">
              <a:avLst/>
            </a:prstGeom>
          </p:spPr>
        </p:pic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8424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그룹 34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6" name="그룹 35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43" name="그림 42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5" name="그림 44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8678950" y="145596"/>
            <a:ext cx="335504" cy="713981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4150361" cy="11541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여러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수의 곱으로 나타낸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곱셈식을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이용하여 최소공배수를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구하는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방법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3106420" y="2312627"/>
            <a:ext cx="3552384" cy="1904483"/>
            <a:chOff x="3244678" y="2312627"/>
            <a:chExt cx="3552384" cy="190448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8" t="67463" r="16577" b="4767"/>
            <a:stretch/>
          </p:blipFill>
          <p:spPr>
            <a:xfrm>
              <a:off x="3244678" y="2312627"/>
              <a:ext cx="3200743" cy="1904483"/>
            </a:xfrm>
            <a:prstGeom prst="rect">
              <a:avLst/>
            </a:prstGeom>
          </p:spPr>
        </p:pic>
        <p:pic>
          <p:nvPicPr>
            <p:cNvPr id="28" name="그림 27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47" y="2471936"/>
              <a:ext cx="276515" cy="273955"/>
            </a:xfrm>
            <a:prstGeom prst="rect">
              <a:avLst/>
            </a:prstGeom>
          </p:spPr>
        </p:pic>
      </p:grp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1" action="ppaction://hlinksldjump"/>
          </p:cNvPr>
          <p:cNvSpPr/>
          <p:nvPr/>
        </p:nvSpPr>
        <p:spPr>
          <a:xfrm>
            <a:off x="763454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6" name="그림 4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7" name="직사각형 46">
            <a:hlinkClick r:id="rId13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72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3491627"/>
            <a:ext cx="8178453" cy="1799436"/>
            <a:chOff x="871885" y="3491627"/>
            <a:chExt cx="8178453" cy="1799436"/>
          </a:xfrm>
        </p:grpSpPr>
        <p:sp>
          <p:nvSpPr>
            <p:cNvPr id="26" name="모서리가 둥근 직사각형 25"/>
            <p:cNvSpPr/>
            <p:nvPr/>
          </p:nvSpPr>
          <p:spPr bwMode="auto">
            <a:xfrm>
              <a:off x="871885" y="3989834"/>
              <a:ext cx="8149877" cy="1301229"/>
            </a:xfrm>
            <a:prstGeom prst="roundRect">
              <a:avLst>
                <a:gd name="adj" fmla="val 1030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61827" y="3491627"/>
              <a:ext cx="8088511" cy="472807"/>
              <a:chOff x="961827" y="3491627"/>
              <a:chExt cx="8088511" cy="472807"/>
            </a:xfrm>
          </p:grpSpPr>
          <p:grpSp>
            <p:nvGrpSpPr>
              <p:cNvPr id="30" name="그룹 29"/>
              <p:cNvGrpSpPr/>
              <p:nvPr/>
            </p:nvGrpSpPr>
            <p:grpSpPr>
              <a:xfrm>
                <a:off x="961827" y="3533683"/>
                <a:ext cx="8088511" cy="369332"/>
                <a:chOff x="829684" y="5546885"/>
                <a:chExt cx="8088511" cy="369332"/>
              </a:xfrm>
            </p:grpSpPr>
            <p:sp>
              <p:nvSpPr>
                <p:cNvPr id="31" name="내용 개체 틀 3"/>
                <p:cNvSpPr txBox="1">
                  <a:spLocks/>
                </p:cNvSpPr>
                <p:nvPr/>
              </p:nvSpPr>
              <p:spPr>
                <a:xfrm>
                  <a:off x="953961" y="5546885"/>
                  <a:ext cx="7964234" cy="36933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ctr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dirty="0" smtClean="0"/>
                    <a:t>           에서 </a:t>
                  </a:r>
                  <a:r>
                    <a:rPr lang="en-US" altLang="ko-KR" dirty="0" smtClean="0"/>
                    <a:t>3×2×5</a:t>
                  </a:r>
                  <a:r>
                    <a:rPr lang="en-US" altLang="ko-KR" dirty="0"/>
                    <a:t>×</a:t>
                  </a:r>
                  <a:r>
                    <a:rPr lang="en-US" altLang="ko-KR" dirty="0" smtClean="0"/>
                    <a:t>5=150</a:t>
                  </a:r>
                  <a:r>
                    <a:rPr lang="ko-KR" altLang="en-US" dirty="0" smtClean="0"/>
                    <a:t>이 </a:t>
                  </a:r>
                  <a:r>
                    <a:rPr lang="en-US" altLang="ko-KR" dirty="0"/>
                    <a:t>30</a:t>
                  </a:r>
                  <a:r>
                    <a:rPr lang="ko-KR" altLang="en-US" dirty="0"/>
                    <a:t>과 </a:t>
                  </a:r>
                  <a:r>
                    <a:rPr lang="en-US" altLang="ko-KR" dirty="0"/>
                    <a:t>50</a:t>
                  </a:r>
                  <a:r>
                    <a:rPr lang="ko-KR" altLang="en-US" dirty="0"/>
                    <a:t>의 </a:t>
                  </a:r>
                  <a:r>
                    <a:rPr lang="ko-KR" altLang="en-US" dirty="0" smtClean="0"/>
                    <a:t>최소공배수인 이유를 </a:t>
                  </a:r>
                  <a:r>
                    <a:rPr lang="ko-KR" altLang="en-US" dirty="0"/>
                    <a:t>이야기해 보세요</a:t>
                  </a:r>
                  <a:r>
                    <a:rPr lang="en-US" altLang="ko-KR" dirty="0"/>
                    <a:t>.</a:t>
                  </a:r>
                </a:p>
              </p:txBody>
            </p:sp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829684" y="5678994"/>
                  <a:ext cx="117815" cy="117815"/>
                </a:xfrm>
                <a:prstGeom prst="roundRect">
                  <a:avLst>
                    <a:gd name="adj" fmla="val 26589"/>
                  </a:avLst>
                </a:pr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34" name="그림 33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26" t="41600" r="70828" b="54772"/>
              <a:stretch/>
            </p:blipFill>
            <p:spPr>
              <a:xfrm>
                <a:off x="1096302" y="3491627"/>
                <a:ext cx="805218" cy="472807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6" name="그룹 35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43" name="그림 42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5" name="그림 4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8678950" y="145596"/>
            <a:ext cx="335504" cy="713981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8" t="42963" r="16577" b="44259"/>
          <a:stretch/>
        </p:blipFill>
        <p:spPr>
          <a:xfrm>
            <a:off x="1914220" y="1727200"/>
            <a:ext cx="6065205" cy="1664970"/>
          </a:xfrm>
          <a:prstGeom prst="rect">
            <a:avLst/>
          </a:prstGeom>
        </p:spPr>
      </p:pic>
      <p:sp>
        <p:nvSpPr>
          <p:cNvPr id="28" name="내용 개체 틀 2"/>
          <p:cNvSpPr txBox="1">
            <a:spLocks/>
          </p:cNvSpPr>
          <p:nvPr/>
        </p:nvSpPr>
        <p:spPr>
          <a:xfrm>
            <a:off x="910314" y="4040284"/>
            <a:ext cx="8104140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en-US" altLang="ko-KR" dirty="0" smtClean="0"/>
              <a:t>3×2×5×5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3×2</a:t>
            </a:r>
            <a:r>
              <a:rPr lang="en-US" altLang="ko-KR" dirty="0"/>
              <a:t>×</a:t>
            </a:r>
            <a:r>
              <a:rPr lang="en-US" altLang="ko-KR" dirty="0" smtClean="0"/>
              <a:t>5</a:t>
            </a:r>
            <a:r>
              <a:rPr lang="en-US" altLang="ko-KR" dirty="0"/>
              <a:t>(=30)</a:t>
            </a:r>
            <a:r>
              <a:rPr lang="ko-KR" altLang="en-US" dirty="0"/>
              <a:t>의 </a:t>
            </a:r>
            <a:r>
              <a:rPr lang="en-US" altLang="ko-KR" dirty="0"/>
              <a:t>5</a:t>
            </a:r>
            <a:r>
              <a:rPr lang="ko-KR" altLang="en-US" dirty="0"/>
              <a:t>배이고</a:t>
            </a:r>
            <a:r>
              <a:rPr lang="en-US" altLang="ko-KR" dirty="0"/>
              <a:t>, </a:t>
            </a:r>
            <a:r>
              <a:rPr lang="en-US" altLang="ko-KR" dirty="0" smtClean="0"/>
              <a:t>2×5</a:t>
            </a:r>
            <a:r>
              <a:rPr lang="en-US" altLang="ko-KR" dirty="0"/>
              <a:t>×</a:t>
            </a:r>
            <a:r>
              <a:rPr lang="en-US" altLang="ko-KR" dirty="0" smtClean="0"/>
              <a:t>5</a:t>
            </a:r>
            <a:r>
              <a:rPr lang="en-US" altLang="ko-KR" dirty="0"/>
              <a:t>(=50)</a:t>
            </a:r>
            <a:r>
              <a:rPr lang="ko-KR" altLang="en-US" dirty="0"/>
              <a:t>의 </a:t>
            </a:r>
            <a:r>
              <a:rPr lang="en-US" altLang="ko-KR" dirty="0"/>
              <a:t>3</a:t>
            </a:r>
            <a:r>
              <a:rPr lang="ko-KR" altLang="en-US" dirty="0"/>
              <a:t>배이므로 공배수입니다</a:t>
            </a:r>
            <a:r>
              <a:rPr lang="en-US" altLang="ko-KR" dirty="0"/>
              <a:t>. </a:t>
            </a:r>
            <a:r>
              <a:rPr lang="ko-KR" altLang="en-US" dirty="0"/>
              <a:t>최소공배수가 되기 위해서는 두 수에 공통으로 들어 있는 </a:t>
            </a:r>
            <a:r>
              <a:rPr lang="en-US" altLang="ko-KR" dirty="0"/>
              <a:t>2</a:t>
            </a:r>
            <a:r>
              <a:rPr lang="ko-KR" altLang="en-US" dirty="0"/>
              <a:t>와 </a:t>
            </a:r>
            <a:r>
              <a:rPr lang="en-US" altLang="ko-KR" dirty="0"/>
              <a:t>5</a:t>
            </a:r>
            <a:r>
              <a:rPr lang="ko-KR" altLang="en-US" dirty="0"/>
              <a:t>를 한 번만 곱하고</a:t>
            </a:r>
            <a:r>
              <a:rPr lang="en-US" altLang="ko-KR" dirty="0"/>
              <a:t>, </a:t>
            </a:r>
            <a:r>
              <a:rPr lang="ko-KR" altLang="en-US" dirty="0"/>
              <a:t>공통이 아닌 </a:t>
            </a:r>
            <a:r>
              <a:rPr lang="en-US" altLang="ko-KR" dirty="0"/>
              <a:t>3</a:t>
            </a:r>
            <a:r>
              <a:rPr lang="ko-KR" altLang="en-US" dirty="0"/>
              <a:t>과 </a:t>
            </a:r>
            <a:r>
              <a:rPr lang="en-US" altLang="ko-KR" dirty="0"/>
              <a:t>5</a:t>
            </a:r>
            <a:r>
              <a:rPr lang="ko-KR" altLang="en-US" dirty="0"/>
              <a:t>를 모두 곱해야 하므로 </a:t>
            </a:r>
            <a:r>
              <a:rPr lang="en-US" altLang="ko-KR" dirty="0" smtClean="0"/>
              <a:t>3×2×5</a:t>
            </a:r>
            <a:r>
              <a:rPr lang="en-US" altLang="ko-KR" dirty="0"/>
              <a:t>×</a:t>
            </a:r>
            <a:r>
              <a:rPr lang="en-US" altLang="ko-KR" dirty="0" smtClean="0"/>
              <a:t>5=150</a:t>
            </a:r>
            <a:r>
              <a:rPr lang="ko-KR" altLang="en-US" dirty="0"/>
              <a:t>은 </a:t>
            </a:r>
            <a:r>
              <a:rPr lang="en-US" altLang="ko-KR" dirty="0"/>
              <a:t>30</a:t>
            </a:r>
            <a:r>
              <a:rPr lang="ko-KR" altLang="en-US" dirty="0"/>
              <a:t>과 </a:t>
            </a:r>
            <a:r>
              <a:rPr lang="en-US" altLang="ko-KR" dirty="0"/>
              <a:t>50</a:t>
            </a:r>
            <a:r>
              <a:rPr lang="ko-KR" altLang="en-US" dirty="0"/>
              <a:t>의 최소공배수입니다</a:t>
            </a:r>
            <a:r>
              <a:rPr lang="en-US" altLang="ko-KR" dirty="0"/>
              <a:t>.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44316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내용 개체 틀 5"/>
          <p:cNvSpPr txBox="1">
            <a:spLocks/>
          </p:cNvSpPr>
          <p:nvPr/>
        </p:nvSpPr>
        <p:spPr>
          <a:xfrm>
            <a:off x="694689" y="412069"/>
            <a:ext cx="4150361" cy="11541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여러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수의 곱으로 나타낸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곱셈식을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이용하여 최소공배수를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구하는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방법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</a:p>
        </p:txBody>
      </p: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9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763454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3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1" name="그림 4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2" name="직사각형 41">
            <a:hlinkClick r:id="rId12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0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71885" y="3576820"/>
            <a:ext cx="8178453" cy="2341972"/>
            <a:chOff x="871885" y="3576820"/>
            <a:chExt cx="8178453" cy="2341972"/>
          </a:xfrm>
        </p:grpSpPr>
        <p:sp>
          <p:nvSpPr>
            <p:cNvPr id="52" name="모서리가 둥근 직사각형 51"/>
            <p:cNvSpPr/>
            <p:nvPr/>
          </p:nvSpPr>
          <p:spPr bwMode="auto">
            <a:xfrm>
              <a:off x="871885" y="4375465"/>
              <a:ext cx="8149877" cy="1543327"/>
            </a:xfrm>
            <a:prstGeom prst="roundRect">
              <a:avLst>
                <a:gd name="adj" fmla="val 1030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61827" y="3576820"/>
              <a:ext cx="8088511" cy="690967"/>
              <a:chOff x="961827" y="3424420"/>
              <a:chExt cx="8088511" cy="690967"/>
            </a:xfrm>
          </p:grpSpPr>
          <p:grpSp>
            <p:nvGrpSpPr>
              <p:cNvPr id="55" name="그룹 54"/>
              <p:cNvGrpSpPr/>
              <p:nvPr/>
            </p:nvGrpSpPr>
            <p:grpSpPr>
              <a:xfrm>
                <a:off x="961827" y="3469056"/>
                <a:ext cx="8088511" cy="646331"/>
                <a:chOff x="829684" y="5586941"/>
                <a:chExt cx="8088511" cy="646331"/>
              </a:xfrm>
            </p:grpSpPr>
            <p:sp>
              <p:nvSpPr>
                <p:cNvPr id="57" name="내용 개체 틀 3"/>
                <p:cNvSpPr txBox="1">
                  <a:spLocks/>
                </p:cNvSpPr>
                <p:nvPr/>
              </p:nvSpPr>
              <p:spPr>
                <a:xfrm>
                  <a:off x="953961" y="5586941"/>
                  <a:ext cx="7964234" cy="646331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ctr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dirty="0" smtClean="0"/>
                    <a:t>           에서 </a:t>
                  </a:r>
                  <a:r>
                    <a:rPr lang="en-US" altLang="ko-KR" dirty="0"/>
                    <a:t>30</a:t>
                  </a:r>
                  <a:r>
                    <a:rPr lang="ko-KR" altLang="en-US" dirty="0"/>
                    <a:t>과 </a:t>
                  </a:r>
                  <a:r>
                    <a:rPr lang="en-US" altLang="ko-KR" dirty="0"/>
                    <a:t>50</a:t>
                  </a:r>
                  <a:r>
                    <a:rPr lang="ko-KR" altLang="en-US" dirty="0"/>
                    <a:t>의 최소공배수를 어떻게 </a:t>
                  </a:r>
                  <a:r>
                    <a:rPr lang="ko-KR" altLang="en-US" dirty="0" smtClean="0"/>
                    <a:t>구했는지            을 </a:t>
                  </a:r>
                  <a:r>
                    <a:rPr lang="ko-KR" altLang="en-US" dirty="0"/>
                    <a:t>이용하여 설명해 보세요</a:t>
                  </a:r>
                  <a:r>
                    <a:rPr lang="en-US" altLang="ko-KR" dirty="0"/>
                    <a:t>.</a:t>
                  </a:r>
                </a:p>
              </p:txBody>
            </p:sp>
            <p:sp>
              <p:nvSpPr>
                <p:cNvPr id="58" name="모서리가 둥근 직사각형 57"/>
                <p:cNvSpPr/>
                <p:nvPr/>
              </p:nvSpPr>
              <p:spPr>
                <a:xfrm>
                  <a:off x="829684" y="5704394"/>
                  <a:ext cx="117815" cy="117815"/>
                </a:xfrm>
                <a:prstGeom prst="roundRect">
                  <a:avLst>
                    <a:gd name="adj" fmla="val 26589"/>
                  </a:avLst>
                </a:pr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24" name="그림 23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62" t="41600" r="58192" b="54772"/>
              <a:stretch/>
            </p:blipFill>
            <p:spPr>
              <a:xfrm>
                <a:off x="1124204" y="3424420"/>
                <a:ext cx="805218" cy="472807"/>
              </a:xfrm>
              <a:prstGeom prst="rect">
                <a:avLst/>
              </a:prstGeom>
            </p:spPr>
          </p:pic>
          <p:pic>
            <p:nvPicPr>
              <p:cNvPr id="25" name="그림 24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26" t="41600" r="70828" b="54772"/>
              <a:stretch/>
            </p:blipFill>
            <p:spPr>
              <a:xfrm>
                <a:off x="6389132" y="3443656"/>
                <a:ext cx="805218" cy="472807"/>
              </a:xfrm>
              <a:prstGeom prst="rect">
                <a:avLst/>
              </a:prstGeom>
            </p:spPr>
          </p:pic>
        </p:grpSp>
      </p:grpSp>
      <p:pic>
        <p:nvPicPr>
          <p:cNvPr id="32" name="그림 3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5" t="79320" r="12106" b="3483"/>
          <a:stretch/>
        </p:blipFill>
        <p:spPr>
          <a:xfrm>
            <a:off x="1665027" y="1605209"/>
            <a:ext cx="6767925" cy="2240898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10314" y="4373487"/>
            <a:ext cx="8104140" cy="1512305"/>
            <a:chOff x="910314" y="4221087"/>
            <a:chExt cx="8104140" cy="1512305"/>
          </a:xfrm>
        </p:grpSpPr>
        <p:sp>
          <p:nvSpPr>
            <p:cNvPr id="53" name="내용 개체 틀 2"/>
            <p:cNvSpPr txBox="1">
              <a:spLocks/>
            </p:cNvSpPr>
            <p:nvPr/>
          </p:nvSpPr>
          <p:spPr>
            <a:xfrm>
              <a:off x="910314" y="4256064"/>
              <a:ext cx="8104140" cy="147732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8" indent="-179388" algn="just"/>
              <a:r>
                <a:rPr lang="ko-KR" altLang="en-US" dirty="0" smtClean="0"/>
                <a:t>           에서 </a:t>
              </a:r>
              <a:r>
                <a:rPr lang="en-US" altLang="ko-KR" dirty="0"/>
                <a:t>30</a:t>
              </a:r>
              <a:r>
                <a:rPr lang="ko-KR" altLang="en-US" dirty="0"/>
                <a:t>과 </a:t>
              </a:r>
              <a:r>
                <a:rPr lang="en-US" altLang="ko-KR" dirty="0"/>
                <a:t>50</a:t>
              </a:r>
              <a:r>
                <a:rPr lang="ko-KR" altLang="en-US" dirty="0"/>
                <a:t>을 공통으로 나누는 </a:t>
              </a:r>
              <a:r>
                <a:rPr lang="en-US" altLang="ko-KR" dirty="0"/>
                <a:t>2</a:t>
              </a:r>
              <a:r>
                <a:rPr lang="ko-KR" altLang="en-US" dirty="0"/>
                <a:t>와 </a:t>
              </a:r>
              <a:r>
                <a:rPr lang="en-US" altLang="ko-KR" dirty="0"/>
                <a:t>5</a:t>
              </a:r>
              <a:r>
                <a:rPr lang="ko-KR" altLang="en-US" dirty="0"/>
                <a:t>는 </a:t>
              </a:r>
              <a:r>
                <a:rPr lang="ko-KR" altLang="en-US" dirty="0" smtClean="0"/>
                <a:t>         에서 </a:t>
              </a:r>
              <a:r>
                <a:rPr lang="ko-KR" altLang="en-US" dirty="0"/>
                <a:t>두 수를 여러 수의 곱으로 나타낸 </a:t>
              </a:r>
              <a:r>
                <a:rPr lang="ko-KR" altLang="en-US" dirty="0" err="1" smtClean="0"/>
                <a:t>곱셈식에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공통으로 들어 있는 수와 같으므로 </a:t>
              </a:r>
              <a:r>
                <a:rPr lang="en-US" altLang="ko-KR" dirty="0"/>
                <a:t>30</a:t>
              </a:r>
              <a:r>
                <a:rPr lang="ko-KR" altLang="en-US" dirty="0"/>
                <a:t>과 </a:t>
              </a:r>
              <a:r>
                <a:rPr lang="en-US" altLang="ko-KR" dirty="0"/>
                <a:t>50</a:t>
              </a:r>
              <a:r>
                <a:rPr lang="ko-KR" altLang="en-US" dirty="0"/>
                <a:t>의 최소공배수를 구하기 위해서는 </a:t>
              </a:r>
              <a:r>
                <a:rPr lang="en-US" altLang="ko-KR" dirty="0"/>
                <a:t>30</a:t>
              </a:r>
              <a:r>
                <a:rPr lang="ko-KR" altLang="en-US" dirty="0"/>
                <a:t>과 </a:t>
              </a:r>
              <a:r>
                <a:rPr lang="en-US" altLang="ko-KR" dirty="0"/>
                <a:t>50</a:t>
              </a:r>
              <a:r>
                <a:rPr lang="ko-KR" altLang="en-US" dirty="0"/>
                <a:t>에 공통으로 들어 있는 </a:t>
              </a:r>
              <a:r>
                <a:rPr lang="en-US" altLang="ko-KR" dirty="0"/>
                <a:t>2</a:t>
              </a:r>
              <a:r>
                <a:rPr lang="ko-KR" altLang="en-US" dirty="0"/>
                <a:t>와 </a:t>
              </a:r>
              <a:r>
                <a:rPr lang="en-US" altLang="ko-KR" dirty="0"/>
                <a:t>5</a:t>
              </a:r>
              <a:r>
                <a:rPr lang="ko-KR" altLang="en-US" dirty="0"/>
                <a:t>를 한 번만 곱하고</a:t>
              </a:r>
              <a:r>
                <a:rPr lang="en-US" altLang="ko-KR" dirty="0"/>
                <a:t>, </a:t>
              </a:r>
              <a:r>
                <a:rPr lang="ko-KR" altLang="en-US" dirty="0"/>
                <a:t>공통이 아닌 </a:t>
              </a:r>
              <a:r>
                <a:rPr lang="en-US" altLang="ko-KR" dirty="0" smtClean="0"/>
                <a:t>3</a:t>
              </a:r>
              <a:r>
                <a:rPr lang="ko-KR" altLang="en-US" dirty="0" smtClean="0"/>
                <a:t>과 </a:t>
              </a:r>
              <a:r>
                <a:rPr lang="en-US" altLang="ko-KR" dirty="0"/>
                <a:t>5</a:t>
              </a:r>
              <a:r>
                <a:rPr lang="ko-KR" altLang="en-US" dirty="0"/>
                <a:t>를 모두 곱해야 하므로 </a:t>
              </a:r>
              <a:r>
                <a:rPr lang="en-US" altLang="ko-KR" dirty="0" smtClean="0"/>
                <a:t>2×5×3</a:t>
              </a:r>
              <a:r>
                <a:rPr lang="en-US" altLang="ko-KR" dirty="0"/>
                <a:t>×</a:t>
              </a:r>
              <a:r>
                <a:rPr lang="en-US" altLang="ko-KR" dirty="0" smtClean="0"/>
                <a:t>5=150</a:t>
              </a:r>
              <a:r>
                <a:rPr lang="ko-KR" altLang="en-US" dirty="0"/>
                <a:t>이 </a:t>
              </a:r>
              <a:r>
                <a:rPr lang="en-US" altLang="ko-KR" dirty="0"/>
                <a:t>30</a:t>
              </a:r>
              <a:r>
                <a:rPr lang="ko-KR" altLang="en-US" dirty="0"/>
                <a:t>과 </a:t>
              </a:r>
              <a:r>
                <a:rPr lang="en-US" altLang="ko-KR" dirty="0"/>
                <a:t>50</a:t>
              </a:r>
              <a:r>
                <a:rPr lang="ko-KR" altLang="en-US" dirty="0"/>
                <a:t>의 최소공배수가 됩니다</a:t>
              </a:r>
              <a:r>
                <a:rPr lang="en-US" altLang="ko-KR" dirty="0"/>
                <a:t>.</a:t>
              </a:r>
            </a:p>
          </p:txBody>
        </p:sp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62" t="41600" r="58192" b="54772"/>
            <a:stretch/>
          </p:blipFill>
          <p:spPr>
            <a:xfrm>
              <a:off x="1136904" y="4221088"/>
              <a:ext cx="805218" cy="472807"/>
            </a:xfrm>
            <a:prstGeom prst="rect">
              <a:avLst/>
            </a:prstGeom>
          </p:spPr>
        </p:pic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6" t="41600" r="70828" b="54772"/>
            <a:stretch/>
          </p:blipFill>
          <p:spPr>
            <a:xfrm>
              <a:off x="5927848" y="4221087"/>
              <a:ext cx="805218" cy="472807"/>
            </a:xfrm>
            <a:prstGeom prst="rect">
              <a:avLst/>
            </a:prstGeom>
          </p:spPr>
        </p:pic>
      </p:grpSp>
      <p:pic>
        <p:nvPicPr>
          <p:cNvPr id="59" name="그림 5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49383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그룹 37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9" name="그룹 38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41" name="그림 4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2" name="그림 41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8678950" y="145596"/>
            <a:ext cx="335504" cy="713981"/>
          </a:xfrm>
          <a:prstGeom prst="rect">
            <a:avLst/>
          </a:prstGeom>
        </p:spPr>
      </p:pic>
      <p:sp>
        <p:nvSpPr>
          <p:cNvPr id="28" name="내용 개체 틀 5"/>
          <p:cNvSpPr txBox="1">
            <a:spLocks/>
          </p:cNvSpPr>
          <p:nvPr/>
        </p:nvSpPr>
        <p:spPr>
          <a:xfrm>
            <a:off x="694689" y="412069"/>
            <a:ext cx="4150361" cy="11541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여러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수의 곱으로 나타낸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곱셈식을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이용하여 최소공배수를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구하는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방법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</a:p>
        </p:txBody>
      </p:sp>
      <p:sp>
        <p:nvSpPr>
          <p:cNvPr id="36" name="직사각형 35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9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</p:cNvPr>
          <p:cNvSpPr/>
          <p:nvPr/>
        </p:nvSpPr>
        <p:spPr>
          <a:xfrm>
            <a:off x="763454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7" name="그림 4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8" name="직사각형 47">
            <a:hlinkClick r:id="rId12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64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2127559"/>
            <a:ext cx="8178453" cy="1639741"/>
            <a:chOff x="871885" y="2127559"/>
            <a:chExt cx="8178453" cy="1639741"/>
          </a:xfrm>
        </p:grpSpPr>
        <p:sp>
          <p:nvSpPr>
            <p:cNvPr id="43" name="모서리가 둥근 직사각형 42"/>
            <p:cNvSpPr/>
            <p:nvPr/>
          </p:nvSpPr>
          <p:spPr bwMode="auto">
            <a:xfrm>
              <a:off x="871885" y="2636111"/>
              <a:ext cx="8149877" cy="1131189"/>
            </a:xfrm>
            <a:prstGeom prst="roundRect">
              <a:avLst>
                <a:gd name="adj" fmla="val 512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961827" y="2127559"/>
              <a:ext cx="8088511" cy="369332"/>
              <a:chOff x="829684" y="5553528"/>
              <a:chExt cx="8088511" cy="369332"/>
            </a:xfrm>
          </p:grpSpPr>
          <p:sp>
            <p:nvSpPr>
              <p:cNvPr id="46" name="내용 개체 틀 3"/>
              <p:cNvSpPr txBox="1">
                <a:spLocks/>
              </p:cNvSpPr>
              <p:nvPr/>
            </p:nvSpPr>
            <p:spPr>
              <a:xfrm>
                <a:off x="953961" y="5553528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27</a:t>
                </a:r>
                <a:r>
                  <a:rPr lang="ko-KR" altLang="en-US" dirty="0"/>
                  <a:t>과 </a:t>
                </a:r>
                <a:r>
                  <a:rPr lang="en-US" altLang="ko-KR" dirty="0"/>
                  <a:t>63</a:t>
                </a:r>
                <a:r>
                  <a:rPr lang="ko-KR" altLang="en-US" dirty="0"/>
                  <a:t>의 최소공배수를 여러 가지 방법으로 구해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7" name="모서리가 둥근 직사각형 4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9" name="모서리가 둥근 직사각형 48"/>
          <p:cNvSpPr/>
          <p:nvPr/>
        </p:nvSpPr>
        <p:spPr bwMode="auto">
          <a:xfrm>
            <a:off x="871885" y="3967935"/>
            <a:ext cx="8149877" cy="1485474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2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최소공배수를 여러 가지 방법으로 구하기</a:t>
            </a:r>
          </a:p>
        </p:txBody>
      </p:sp>
      <p:sp>
        <p:nvSpPr>
          <p:cNvPr id="44" name="내용 개체 틀 2"/>
          <p:cNvSpPr txBox="1">
            <a:spLocks/>
          </p:cNvSpPr>
          <p:nvPr/>
        </p:nvSpPr>
        <p:spPr>
          <a:xfrm>
            <a:off x="910314" y="2684641"/>
            <a:ext cx="8104140" cy="10341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en-US" altLang="ko-KR" dirty="0"/>
              <a:t>27</a:t>
            </a:r>
            <a:r>
              <a:rPr lang="ko-KR" altLang="en-US" dirty="0"/>
              <a:t>의 배수</a:t>
            </a:r>
            <a:r>
              <a:rPr lang="en-US" altLang="ko-KR" dirty="0"/>
              <a:t>: 27, 54, 81, 108, 135, 162, 189……</a:t>
            </a:r>
          </a:p>
          <a:p>
            <a:pPr indent="0" algn="just">
              <a:buNone/>
            </a:pPr>
            <a:r>
              <a:rPr lang="en-US" altLang="ko-KR" dirty="0" smtClean="0"/>
              <a:t>   63</a:t>
            </a:r>
            <a:r>
              <a:rPr lang="ko-KR" altLang="en-US" dirty="0"/>
              <a:t>의 배수</a:t>
            </a:r>
            <a:r>
              <a:rPr lang="en-US" altLang="ko-KR" dirty="0"/>
              <a:t>: 63, 126, 189……</a:t>
            </a:r>
          </a:p>
          <a:p>
            <a:pPr indent="0" algn="just">
              <a:buNone/>
            </a:pPr>
            <a:r>
              <a:rPr lang="en-US" altLang="ko-KR" dirty="0" smtClean="0"/>
              <a:t>   27</a:t>
            </a:r>
            <a:r>
              <a:rPr lang="ko-KR" altLang="en-US" dirty="0"/>
              <a:t>과 </a:t>
            </a:r>
            <a:r>
              <a:rPr lang="en-US" altLang="ko-KR" dirty="0"/>
              <a:t>63</a:t>
            </a:r>
            <a:r>
              <a:rPr lang="ko-KR" altLang="en-US" dirty="0"/>
              <a:t>의 공배수</a:t>
            </a:r>
            <a:r>
              <a:rPr lang="en-US" altLang="ko-KR" dirty="0"/>
              <a:t>: 189, 378…… ⇨ 27</a:t>
            </a:r>
            <a:r>
              <a:rPr lang="ko-KR" altLang="en-US" dirty="0"/>
              <a:t>과 </a:t>
            </a:r>
            <a:r>
              <a:rPr lang="en-US" altLang="ko-KR" dirty="0"/>
              <a:t>63</a:t>
            </a:r>
            <a:r>
              <a:rPr lang="ko-KR" altLang="en-US" dirty="0"/>
              <a:t>의 최소공배수</a:t>
            </a:r>
            <a:r>
              <a:rPr lang="en-US" altLang="ko-KR" dirty="0"/>
              <a:t>: 189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29929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내용 개체 틀 2"/>
          <p:cNvSpPr txBox="1">
            <a:spLocks/>
          </p:cNvSpPr>
          <p:nvPr/>
        </p:nvSpPr>
        <p:spPr>
          <a:xfrm>
            <a:off x="910314" y="4027408"/>
            <a:ext cx="8104140" cy="13665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en-US" altLang="ko-KR" dirty="0" smtClean="0"/>
              <a:t>27=1×27</a:t>
            </a:r>
            <a:r>
              <a:rPr lang="en-US" altLang="ko-KR" dirty="0"/>
              <a:t>, 27=3×9, </a:t>
            </a:r>
            <a:r>
              <a:rPr lang="en-US" altLang="ko-KR" dirty="0" smtClean="0"/>
              <a:t>27=3×3</a:t>
            </a:r>
            <a:r>
              <a:rPr lang="en-US" altLang="ko-KR" dirty="0"/>
              <a:t>×</a:t>
            </a:r>
            <a:r>
              <a:rPr lang="en-US" altLang="ko-KR" dirty="0" smtClean="0"/>
              <a:t>3</a:t>
            </a:r>
            <a:endParaRPr lang="en-US" altLang="ko-KR" dirty="0"/>
          </a:p>
          <a:p>
            <a:pPr indent="0" algn="just">
              <a:buNone/>
            </a:pPr>
            <a:r>
              <a:rPr lang="en-US" altLang="ko-KR" dirty="0"/>
              <a:t>   63=1×63, 63=3×21, 63=7×9, 63=3x3×7</a:t>
            </a:r>
          </a:p>
          <a:p>
            <a:pPr indent="0" algn="just"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곱셈식</a:t>
            </a:r>
            <a:r>
              <a:rPr lang="ko-KR" altLang="en-US" dirty="0" smtClean="0"/>
              <a:t> </a:t>
            </a:r>
            <a:r>
              <a:rPr lang="ko-KR" altLang="en-US" dirty="0"/>
              <a:t>중에서 공통으로 들어 있는 수가 가장 큰 식</a:t>
            </a:r>
            <a:r>
              <a:rPr lang="en-US" altLang="ko-KR" dirty="0"/>
              <a:t>: 27=3×9, 63=7×9</a:t>
            </a:r>
          </a:p>
          <a:p>
            <a:pPr indent="0" algn="just">
              <a:buNone/>
            </a:pPr>
            <a:r>
              <a:rPr lang="en-US" altLang="ko-KR" dirty="0" smtClean="0"/>
              <a:t>   ⇨ </a:t>
            </a:r>
            <a:r>
              <a:rPr lang="en-US" altLang="ko-KR" dirty="0"/>
              <a:t>27</a:t>
            </a:r>
            <a:r>
              <a:rPr lang="ko-KR" altLang="en-US" dirty="0"/>
              <a:t>과 </a:t>
            </a:r>
            <a:r>
              <a:rPr lang="en-US" altLang="ko-KR" dirty="0"/>
              <a:t>63</a:t>
            </a:r>
            <a:r>
              <a:rPr lang="ko-KR" altLang="en-US" dirty="0"/>
              <a:t>의 최소공배수 </a:t>
            </a:r>
            <a:r>
              <a:rPr lang="en-US" altLang="ko-KR" dirty="0"/>
              <a:t>: </a:t>
            </a:r>
            <a:r>
              <a:rPr lang="en-US" altLang="ko-KR" dirty="0" smtClean="0"/>
              <a:t>9</a:t>
            </a:r>
            <a:r>
              <a:rPr lang="en-US" altLang="ko-KR" dirty="0"/>
              <a:t>×</a:t>
            </a:r>
            <a:r>
              <a:rPr lang="en-US" altLang="ko-KR" dirty="0" smtClean="0"/>
              <a:t>3×7=189</a:t>
            </a:r>
            <a:endParaRPr lang="en-US" altLang="ko-KR" dirty="0"/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45019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그룹 34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6" name="그룹 35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1" name="그림 40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55" name="그림 54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031810" y="130524"/>
            <a:ext cx="335504" cy="713981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873348" y="1563312"/>
            <a:ext cx="8249627" cy="369332"/>
            <a:chOff x="870058" y="3566633"/>
            <a:chExt cx="8249627" cy="369332"/>
          </a:xfrm>
        </p:grpSpPr>
        <p:grpSp>
          <p:nvGrpSpPr>
            <p:cNvPr id="26" name="그룹 25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0" name="그룹 2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1" name="모서리가 둥근 직사각형 3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내용 개체 틀 3"/>
            <p:cNvSpPr txBox="1">
              <a:spLocks/>
            </p:cNvSpPr>
            <p:nvPr/>
          </p:nvSpPr>
          <p:spPr>
            <a:xfrm>
              <a:off x="1098473" y="3566633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27</a:t>
              </a:r>
              <a:r>
                <a:rPr lang="ko-KR" altLang="en-US" dirty="0" smtClean="0"/>
                <a:t>과 </a:t>
              </a:r>
              <a:r>
                <a:rPr lang="en-US" altLang="ko-KR" dirty="0" smtClean="0"/>
                <a:t>63</a:t>
              </a:r>
              <a:r>
                <a:rPr lang="ko-KR" altLang="en-US" dirty="0" smtClean="0"/>
                <a:t>의 최소공배수를 여러 가지 방법으로 구해 봅시다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</p:grpSp>
      <p:sp>
        <p:nvSpPr>
          <p:cNvPr id="34" name="직사각형 33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0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1" action="ppaction://hlinksldjump"/>
          </p:cNvPr>
          <p:cNvSpPr/>
          <p:nvPr/>
        </p:nvSpPr>
        <p:spPr>
          <a:xfrm>
            <a:off x="763454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8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모서리가 둥근 직사각형 51"/>
          <p:cNvSpPr/>
          <p:nvPr/>
        </p:nvSpPr>
        <p:spPr bwMode="auto">
          <a:xfrm>
            <a:off x="881063" y="1450975"/>
            <a:ext cx="8133391" cy="900100"/>
          </a:xfrm>
          <a:prstGeom prst="roundRect">
            <a:avLst>
              <a:gd name="adj" fmla="val 1015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871885" y="4263787"/>
            <a:ext cx="8149877" cy="1358562"/>
          </a:xfrm>
          <a:prstGeom prst="roundRect">
            <a:avLst>
              <a:gd name="adj" fmla="val 793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871885" y="2581610"/>
            <a:ext cx="8149877" cy="1422252"/>
          </a:xfrm>
          <a:prstGeom prst="roundRect">
            <a:avLst>
              <a:gd name="adj" fmla="val 512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2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최소공배수를 여러 가지 방법으로 구하기</a:t>
            </a: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169226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그룹 34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6" name="그룹 35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1" name="그림 4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55" name="그림 54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031810" y="130524"/>
            <a:ext cx="335504" cy="713981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924026" y="1322583"/>
            <a:ext cx="8548496" cy="1133380"/>
            <a:chOff x="924026" y="1322583"/>
            <a:chExt cx="8548496" cy="1133380"/>
          </a:xfrm>
        </p:grpSpPr>
        <p:sp>
          <p:nvSpPr>
            <p:cNvPr id="25" name="내용 개체 틀 2"/>
            <p:cNvSpPr txBox="1">
              <a:spLocks/>
            </p:cNvSpPr>
            <p:nvPr/>
          </p:nvSpPr>
          <p:spPr>
            <a:xfrm>
              <a:off x="924026" y="1531693"/>
              <a:ext cx="6674915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just"/>
              <a:r>
                <a:rPr lang="en-US" altLang="ko-KR" dirty="0" smtClean="0"/>
                <a:t> </a:t>
              </a:r>
              <a:endParaRPr lang="en-US" altLang="ko-KR" dirty="0"/>
            </a:p>
          </p:txBody>
        </p:sp>
        <p:sp>
          <p:nvSpPr>
            <p:cNvPr id="24" name="내용 개체 틀 2"/>
            <p:cNvSpPr txBox="1">
              <a:spLocks/>
            </p:cNvSpPr>
            <p:nvPr/>
          </p:nvSpPr>
          <p:spPr>
            <a:xfrm>
              <a:off x="2797607" y="1902921"/>
              <a:ext cx="6674915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just">
                <a:buNone/>
              </a:pPr>
              <a:r>
                <a:rPr lang="en-US" altLang="ko-KR" dirty="0" smtClean="0"/>
                <a:t>⇨ 27</a:t>
              </a:r>
              <a:r>
                <a:rPr lang="ko-KR" altLang="en-US" dirty="0" smtClean="0"/>
                <a:t>과 </a:t>
              </a:r>
              <a:r>
                <a:rPr lang="en-US" altLang="ko-KR" dirty="0" smtClean="0"/>
                <a:t>63</a:t>
              </a:r>
              <a:r>
                <a:rPr lang="ko-KR" altLang="en-US" dirty="0" smtClean="0"/>
                <a:t>의 최소공배수</a:t>
              </a:r>
              <a:r>
                <a:rPr lang="en-US" altLang="ko-KR" dirty="0" smtClean="0"/>
                <a:t>: 9</a:t>
              </a:r>
              <a:r>
                <a:rPr lang="en-US" altLang="ko-KR" dirty="0"/>
                <a:t>×</a:t>
              </a:r>
              <a:r>
                <a:rPr lang="en-US" altLang="ko-KR" dirty="0" smtClean="0"/>
                <a:t>3×7=189</a:t>
              </a:r>
              <a:endParaRPr lang="en-US" altLang="ko-KR" dirty="0"/>
            </a:p>
          </p:txBody>
        </p:sp>
        <p:pic>
          <p:nvPicPr>
            <p:cNvPr id="2" name="그림 1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2" t="27719" r="62966" b="63582"/>
            <a:stretch/>
          </p:blipFill>
          <p:spPr>
            <a:xfrm>
              <a:off x="1128116" y="1322583"/>
              <a:ext cx="1709666" cy="1133380"/>
            </a:xfrm>
            <a:prstGeom prst="rect">
              <a:avLst/>
            </a:prstGeom>
          </p:spPr>
        </p:pic>
      </p:grpSp>
      <p:sp>
        <p:nvSpPr>
          <p:cNvPr id="19" name="내용 개체 틀 2"/>
          <p:cNvSpPr txBox="1">
            <a:spLocks/>
          </p:cNvSpPr>
          <p:nvPr/>
        </p:nvSpPr>
        <p:spPr>
          <a:xfrm>
            <a:off x="910314" y="2609472"/>
            <a:ext cx="8104140" cy="13665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en-US" altLang="ko-KR" dirty="0" smtClean="0"/>
              <a:t>27=1×27</a:t>
            </a:r>
            <a:r>
              <a:rPr lang="en-US" altLang="ko-KR" dirty="0"/>
              <a:t>, </a:t>
            </a:r>
            <a:r>
              <a:rPr lang="en-US" altLang="ko-KR" dirty="0" smtClean="0"/>
              <a:t>27=3</a:t>
            </a:r>
            <a:r>
              <a:rPr lang="en-US" altLang="ko-KR" dirty="0"/>
              <a:t>×</a:t>
            </a:r>
            <a:r>
              <a:rPr lang="en-US" altLang="ko-KR" dirty="0" smtClean="0"/>
              <a:t>9</a:t>
            </a:r>
            <a:r>
              <a:rPr lang="en-US" altLang="ko-KR" dirty="0"/>
              <a:t>, </a:t>
            </a:r>
            <a:r>
              <a:rPr lang="en-US" altLang="ko-KR" dirty="0" smtClean="0"/>
              <a:t>27=3×3</a:t>
            </a:r>
            <a:r>
              <a:rPr lang="en-US" altLang="ko-KR" dirty="0"/>
              <a:t>×3</a:t>
            </a:r>
          </a:p>
          <a:p>
            <a:pPr indent="0" algn="just">
              <a:buNone/>
            </a:pPr>
            <a:r>
              <a:rPr lang="en-US" altLang="ko-KR" dirty="0"/>
              <a:t>   63=1×63, 63=3×21, 63=7×9, </a:t>
            </a:r>
            <a:r>
              <a:rPr lang="en-US" altLang="ko-KR" dirty="0" smtClean="0"/>
              <a:t>63=3×3</a:t>
            </a:r>
            <a:r>
              <a:rPr lang="en-US" altLang="ko-KR" dirty="0"/>
              <a:t>×7</a:t>
            </a:r>
          </a:p>
          <a:p>
            <a:pPr indent="0" algn="just"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곱셈식</a:t>
            </a:r>
            <a:r>
              <a:rPr lang="ko-KR" altLang="en-US" dirty="0" smtClean="0"/>
              <a:t> </a:t>
            </a:r>
            <a:r>
              <a:rPr lang="ko-KR" altLang="en-US" dirty="0"/>
              <a:t>중에서 공통으로 들어 있는 식이 있는 식</a:t>
            </a:r>
            <a:r>
              <a:rPr lang="en-US" altLang="ko-KR" dirty="0"/>
              <a:t>: </a:t>
            </a:r>
            <a:r>
              <a:rPr lang="en-US" altLang="ko-KR" dirty="0" smtClean="0"/>
              <a:t>27=3×3×3</a:t>
            </a:r>
            <a:r>
              <a:rPr lang="en-US" altLang="ko-KR" dirty="0"/>
              <a:t>, </a:t>
            </a:r>
            <a:r>
              <a:rPr lang="en-US" altLang="ko-KR" dirty="0" smtClean="0"/>
              <a:t>63=3×3</a:t>
            </a:r>
            <a:r>
              <a:rPr lang="en-US" altLang="ko-KR" dirty="0"/>
              <a:t>×7</a:t>
            </a:r>
          </a:p>
          <a:p>
            <a:pPr indent="0" algn="just">
              <a:buNone/>
            </a:pPr>
            <a:r>
              <a:rPr lang="en-US" altLang="ko-KR" dirty="0" smtClean="0"/>
              <a:t>    ⇨ </a:t>
            </a:r>
            <a:r>
              <a:rPr lang="en-US" altLang="ko-KR" dirty="0"/>
              <a:t>27</a:t>
            </a:r>
            <a:r>
              <a:rPr lang="ko-KR" altLang="en-US" dirty="0"/>
              <a:t>과 </a:t>
            </a:r>
            <a:r>
              <a:rPr lang="en-US" altLang="ko-KR" dirty="0"/>
              <a:t>63</a:t>
            </a:r>
            <a:r>
              <a:rPr lang="ko-KR" altLang="en-US" dirty="0"/>
              <a:t>의 </a:t>
            </a:r>
            <a:r>
              <a:rPr lang="ko-KR" altLang="en-US" dirty="0" smtClean="0"/>
              <a:t>최소공배수</a:t>
            </a:r>
            <a:r>
              <a:rPr lang="en-US" altLang="ko-KR" dirty="0" smtClean="0"/>
              <a:t>: 3×3×3</a:t>
            </a:r>
            <a:r>
              <a:rPr lang="en-US" altLang="ko-KR" dirty="0"/>
              <a:t>×7=189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30839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7977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924026" y="4127706"/>
            <a:ext cx="8548496" cy="1370180"/>
            <a:chOff x="924026" y="4127706"/>
            <a:chExt cx="8548496" cy="1370180"/>
          </a:xfrm>
        </p:grpSpPr>
        <p:sp>
          <p:nvSpPr>
            <p:cNvPr id="22" name="내용 개체 틀 2"/>
            <p:cNvSpPr txBox="1">
              <a:spLocks/>
            </p:cNvSpPr>
            <p:nvPr/>
          </p:nvSpPr>
          <p:spPr>
            <a:xfrm>
              <a:off x="924026" y="4302324"/>
              <a:ext cx="6674915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just"/>
              <a:r>
                <a:rPr lang="en-US" altLang="ko-KR" dirty="0" smtClean="0"/>
                <a:t> </a:t>
              </a:r>
              <a:endParaRPr lang="en-US" altLang="ko-KR" dirty="0"/>
            </a:p>
          </p:txBody>
        </p:sp>
        <p:sp>
          <p:nvSpPr>
            <p:cNvPr id="23" name="내용 개체 틀 2"/>
            <p:cNvSpPr txBox="1">
              <a:spLocks/>
            </p:cNvSpPr>
            <p:nvPr/>
          </p:nvSpPr>
          <p:spPr>
            <a:xfrm>
              <a:off x="2797607" y="5114906"/>
              <a:ext cx="6674915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just">
                <a:buNone/>
              </a:pPr>
              <a:r>
                <a:rPr lang="en-US" altLang="ko-KR" dirty="0" smtClean="0"/>
                <a:t>⇨ 27</a:t>
              </a:r>
              <a:r>
                <a:rPr lang="ko-KR" altLang="en-US" dirty="0" smtClean="0"/>
                <a:t>과 </a:t>
              </a:r>
              <a:r>
                <a:rPr lang="en-US" altLang="ko-KR" dirty="0" smtClean="0"/>
                <a:t>63</a:t>
              </a:r>
              <a:r>
                <a:rPr lang="ko-KR" altLang="en-US" dirty="0" smtClean="0"/>
                <a:t>의 최소공배수</a:t>
              </a:r>
              <a:r>
                <a:rPr lang="en-US" altLang="ko-KR" dirty="0" smtClean="0"/>
                <a:t>: </a:t>
              </a:r>
              <a:r>
                <a:rPr lang="en-US" altLang="ko-KR" dirty="0"/>
                <a:t>3×3×3×7=189</a:t>
              </a:r>
            </a:p>
          </p:txBody>
        </p:sp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22" t="27719" r="29932" b="61764"/>
            <a:stretch/>
          </p:blipFill>
          <p:spPr>
            <a:xfrm>
              <a:off x="1128116" y="4127706"/>
              <a:ext cx="1696969" cy="1370180"/>
            </a:xfrm>
            <a:prstGeom prst="rect">
              <a:avLst/>
            </a:prstGeom>
          </p:spPr>
        </p:pic>
      </p:grpSp>
      <p:sp>
        <p:nvSpPr>
          <p:cNvPr id="30" name="직사각형 29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1" action="ppaction://hlinksldjump"/>
          </p:cNvPr>
          <p:cNvSpPr/>
          <p:nvPr/>
        </p:nvSpPr>
        <p:spPr>
          <a:xfrm>
            <a:off x="763454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7" grpId="0" animBg="1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23" name="그룹 22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27" name="그림 26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8" name="그림 27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pic>
        <p:nvPicPr>
          <p:cNvPr id="10" name="그림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11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sp>
        <p:nvSpPr>
          <p:cNvPr id="12" name="내용 개체 틀 3"/>
          <p:cNvSpPr txBox="1">
            <a:spLocks/>
          </p:cNvSpPr>
          <p:nvPr/>
        </p:nvSpPr>
        <p:spPr>
          <a:xfrm>
            <a:off x="5574127" y="5468671"/>
            <a:ext cx="3249490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ko-KR" altLang="en-US" dirty="0" smtClean="0"/>
              <a:t>최소공배수    </a:t>
            </a:r>
            <a:r>
              <a:rPr lang="en-US" altLang="ko-KR" dirty="0"/>
              <a:t>(    </a:t>
            </a:r>
            <a:r>
              <a:rPr lang="en-US" altLang="ko-KR" dirty="0" smtClean="0"/>
              <a:t>                 </a:t>
            </a:r>
            <a:r>
              <a:rPr lang="en-US" altLang="ko-KR" dirty="0"/>
              <a:t>)</a:t>
            </a:r>
          </a:p>
        </p:txBody>
      </p:sp>
      <p:sp>
        <p:nvSpPr>
          <p:cNvPr id="13" name="내용 개체 틀 3"/>
          <p:cNvSpPr txBox="1">
            <a:spLocks/>
          </p:cNvSpPr>
          <p:nvPr/>
        </p:nvSpPr>
        <p:spPr>
          <a:xfrm>
            <a:off x="1444756" y="3408873"/>
            <a:ext cx="7422877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en-US" altLang="ko-KR" dirty="0" smtClean="0"/>
              <a:t>(1</a:t>
            </a:r>
            <a:r>
              <a:rPr lang="en-US" altLang="ko-KR" dirty="0"/>
              <a:t>) 12</a:t>
            </a:r>
            <a:r>
              <a:rPr lang="ko-KR" altLang="en-US" dirty="0"/>
              <a:t>와 </a:t>
            </a:r>
            <a:r>
              <a:rPr lang="en-US" altLang="ko-KR" dirty="0"/>
              <a:t>20</a:t>
            </a:r>
            <a:r>
              <a:rPr lang="ko-KR" altLang="en-US" dirty="0"/>
              <a:t>의 최소공배수를 구하기 위한 두 수의 </a:t>
            </a:r>
            <a:r>
              <a:rPr lang="ko-KR" altLang="en-US" dirty="0" err="1"/>
              <a:t>곱셈식을</a:t>
            </a:r>
            <a:r>
              <a:rPr lang="ko-KR" altLang="en-US" dirty="0"/>
              <a:t> 써 보세요</a:t>
            </a:r>
            <a:r>
              <a:rPr lang="en-US" altLang="ko-KR" dirty="0"/>
              <a:t>.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987556" y="1557918"/>
            <a:ext cx="8124826" cy="369332"/>
            <a:chOff x="882650" y="1449388"/>
            <a:chExt cx="8124826" cy="369332"/>
          </a:xfrm>
        </p:grpSpPr>
        <p:sp>
          <p:nvSpPr>
            <p:cNvPr id="15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1.</a:t>
              </a:r>
              <a:endParaRPr lang="ko-KR" altLang="en-US" dirty="0"/>
            </a:p>
          </p:txBody>
        </p:sp>
        <p:sp>
          <p:nvSpPr>
            <p:cNvPr id="16" name="내용 개체 틀 3"/>
            <p:cNvSpPr txBox="1">
              <a:spLocks/>
            </p:cNvSpPr>
            <p:nvPr/>
          </p:nvSpPr>
          <p:spPr>
            <a:xfrm>
              <a:off x="177800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en-US" altLang="ko-KR" dirty="0"/>
                <a:t>12</a:t>
              </a:r>
              <a:r>
                <a:rPr lang="ko-KR" altLang="en-US" dirty="0"/>
                <a:t>와 </a:t>
              </a:r>
              <a:r>
                <a:rPr lang="en-US" altLang="ko-KR" dirty="0"/>
                <a:t>20</a:t>
              </a:r>
              <a:r>
                <a:rPr lang="ko-KR" altLang="en-US" dirty="0"/>
                <a:t>을 여러 수의 곱으로 나타낸 </a:t>
              </a:r>
              <a:r>
                <a:rPr lang="ko-KR" altLang="en-US" dirty="0" err="1"/>
                <a:t>곱셈식을</a:t>
              </a:r>
              <a:r>
                <a:rPr lang="ko-KR" altLang="en-US" dirty="0"/>
                <a:t> 보고 물음에 답하세요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64856"/>
              </p:ext>
            </p:extLst>
          </p:nvPr>
        </p:nvGraphicFramePr>
        <p:xfrm>
          <a:off x="2628742" y="2064184"/>
          <a:ext cx="4772965" cy="505596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4772965"/>
              </a:tblGrid>
              <a:tr h="505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12=1×12    12=2×6    12=3×4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336853"/>
              </p:ext>
            </p:extLst>
          </p:nvPr>
        </p:nvGraphicFramePr>
        <p:xfrm>
          <a:off x="2628742" y="2798820"/>
          <a:ext cx="4772965" cy="505596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4772965"/>
              </a:tblGrid>
              <a:tr h="505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20=1×20    20=2×10    20=4×5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내용 개체 틀 3"/>
          <p:cNvSpPr txBox="1">
            <a:spLocks/>
          </p:cNvSpPr>
          <p:nvPr/>
        </p:nvSpPr>
        <p:spPr>
          <a:xfrm>
            <a:off x="1444756" y="4256636"/>
            <a:ext cx="7422877" cy="4593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en-US" altLang="ko-KR" dirty="0" smtClean="0"/>
              <a:t>(2</a:t>
            </a:r>
            <a:r>
              <a:rPr lang="en-US" altLang="ko-KR" dirty="0"/>
              <a:t>) 12</a:t>
            </a:r>
            <a:r>
              <a:rPr lang="ko-KR" altLang="en-US" dirty="0"/>
              <a:t>와 </a:t>
            </a:r>
            <a:r>
              <a:rPr lang="en-US" altLang="ko-KR" dirty="0"/>
              <a:t>20</a:t>
            </a:r>
            <a:r>
              <a:rPr lang="ko-KR" altLang="en-US" dirty="0"/>
              <a:t>의 최소공배수를 구하기 위한 여러 수의 </a:t>
            </a:r>
            <a:r>
              <a:rPr lang="ko-KR" altLang="en-US" dirty="0" err="1"/>
              <a:t>곱셈식을</a:t>
            </a:r>
            <a:r>
              <a:rPr lang="ko-KR" altLang="en-US" dirty="0"/>
              <a:t> 써 보세요</a:t>
            </a:r>
            <a:r>
              <a:rPr lang="en-US" altLang="ko-KR" dirty="0"/>
              <a:t>.</a:t>
            </a:r>
          </a:p>
        </p:txBody>
      </p:sp>
      <p:sp>
        <p:nvSpPr>
          <p:cNvPr id="21" name="내용 개체 틀 3"/>
          <p:cNvSpPr txBox="1">
            <a:spLocks/>
          </p:cNvSpPr>
          <p:nvPr/>
        </p:nvSpPr>
        <p:spPr>
          <a:xfrm>
            <a:off x="1444756" y="5093900"/>
            <a:ext cx="7422877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en-US" altLang="ko-KR" dirty="0"/>
              <a:t>3) 12</a:t>
            </a:r>
            <a:r>
              <a:rPr lang="ko-KR" altLang="en-US" dirty="0"/>
              <a:t>와 </a:t>
            </a:r>
            <a:r>
              <a:rPr lang="en-US" altLang="ko-KR" dirty="0"/>
              <a:t>20</a:t>
            </a:r>
            <a:r>
              <a:rPr lang="ko-KR" altLang="en-US" dirty="0"/>
              <a:t>의 최소공배수를 구해 보세요</a:t>
            </a:r>
            <a:r>
              <a:rPr lang="en-US" altLang="ko-KR" dirty="0"/>
              <a:t>.</a:t>
            </a: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7429003" y="5573604"/>
            <a:ext cx="64072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60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054669" y="3874532"/>
            <a:ext cx="4956462" cy="369332"/>
            <a:chOff x="2054669" y="3874532"/>
            <a:chExt cx="4956462" cy="369332"/>
          </a:xfrm>
        </p:grpSpPr>
        <p:grpSp>
          <p:nvGrpSpPr>
            <p:cNvPr id="5" name="그룹 4"/>
            <p:cNvGrpSpPr/>
            <p:nvPr/>
          </p:nvGrpSpPr>
          <p:grpSpPr>
            <a:xfrm>
              <a:off x="2054669" y="3874532"/>
              <a:ext cx="1970631" cy="369332"/>
              <a:chOff x="2054669" y="3874532"/>
              <a:chExt cx="1970631" cy="369332"/>
            </a:xfrm>
          </p:grpSpPr>
          <p:sp>
            <p:nvSpPr>
              <p:cNvPr id="31" name="모서리가 둥근 직사각형 30"/>
              <p:cNvSpPr/>
              <p:nvPr/>
            </p:nvSpPr>
            <p:spPr>
              <a:xfrm>
                <a:off x="3450905" y="3925847"/>
                <a:ext cx="285752" cy="28575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내용 개체 틀 3"/>
              <p:cNvSpPr txBox="1">
                <a:spLocks/>
              </p:cNvSpPr>
              <p:nvPr/>
            </p:nvSpPr>
            <p:spPr>
              <a:xfrm>
                <a:off x="2054669" y="3874532"/>
                <a:ext cx="1970631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/>
                <a:r>
                  <a:rPr lang="en-US" altLang="ko-KR" dirty="0" smtClean="0"/>
                  <a:t>12=3×</a:t>
                </a:r>
                <a:endParaRPr lang="ko-KR" altLang="en-US" dirty="0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5040500" y="3874532"/>
              <a:ext cx="1970631" cy="369332"/>
              <a:chOff x="5040500" y="3874532"/>
              <a:chExt cx="1970631" cy="369332"/>
            </a:xfrm>
          </p:grpSpPr>
          <p:sp>
            <p:nvSpPr>
              <p:cNvPr id="35" name="내용 개체 틀 3"/>
              <p:cNvSpPr txBox="1">
                <a:spLocks/>
              </p:cNvSpPr>
              <p:nvPr/>
            </p:nvSpPr>
            <p:spPr>
              <a:xfrm>
                <a:off x="5040500" y="3874532"/>
                <a:ext cx="1970631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/>
                <a:r>
                  <a:rPr lang="en-US" altLang="ko-KR" dirty="0" smtClean="0"/>
                  <a:t>20=      ×</a:t>
                </a:r>
                <a:endParaRPr lang="ko-KR" altLang="en-US" dirty="0"/>
              </a:p>
            </p:txBody>
          </p:sp>
          <p:sp>
            <p:nvSpPr>
              <p:cNvPr id="34" name="모서리가 둥근 직사각형 33"/>
              <p:cNvSpPr/>
              <p:nvPr/>
            </p:nvSpPr>
            <p:spPr>
              <a:xfrm>
                <a:off x="6044245" y="3925847"/>
                <a:ext cx="285752" cy="28575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모서리가 둥근 직사각형 35"/>
              <p:cNvSpPr/>
              <p:nvPr/>
            </p:nvSpPr>
            <p:spPr>
              <a:xfrm>
                <a:off x="6525508" y="3925847"/>
                <a:ext cx="285752" cy="28575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2313981" y="4761148"/>
            <a:ext cx="5045250" cy="369332"/>
            <a:chOff x="2505187" y="4761148"/>
            <a:chExt cx="5045250" cy="369332"/>
          </a:xfrm>
        </p:grpSpPr>
        <p:grpSp>
          <p:nvGrpSpPr>
            <p:cNvPr id="4" name="그룹 3"/>
            <p:cNvGrpSpPr/>
            <p:nvPr/>
          </p:nvGrpSpPr>
          <p:grpSpPr>
            <a:xfrm>
              <a:off x="2505187" y="4761148"/>
              <a:ext cx="1970631" cy="369332"/>
              <a:chOff x="2505187" y="4761148"/>
              <a:chExt cx="1970631" cy="369332"/>
            </a:xfrm>
          </p:grpSpPr>
          <p:sp>
            <p:nvSpPr>
              <p:cNvPr id="40" name="내용 개체 틀 3"/>
              <p:cNvSpPr txBox="1">
                <a:spLocks/>
              </p:cNvSpPr>
              <p:nvPr/>
            </p:nvSpPr>
            <p:spPr>
              <a:xfrm>
                <a:off x="2505187" y="4761148"/>
                <a:ext cx="1970631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/>
                <a:r>
                  <a:rPr lang="en-US" altLang="ko-KR" dirty="0" smtClean="0"/>
                  <a:t>12=3×      </a:t>
                </a:r>
                <a:r>
                  <a:rPr lang="en-US" altLang="ko-KR" dirty="0"/>
                  <a:t>×</a:t>
                </a:r>
                <a:endParaRPr lang="ko-KR" altLang="en-US" dirty="0"/>
              </a:p>
            </p:txBody>
          </p:sp>
          <p:sp>
            <p:nvSpPr>
              <p:cNvPr id="42" name="모서리가 둥근 직사각형 41"/>
              <p:cNvSpPr/>
              <p:nvPr/>
            </p:nvSpPr>
            <p:spPr>
              <a:xfrm>
                <a:off x="4116024" y="4812463"/>
                <a:ext cx="285752" cy="28575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모서리가 둥근 직사각형 38"/>
              <p:cNvSpPr/>
              <p:nvPr/>
            </p:nvSpPr>
            <p:spPr>
              <a:xfrm>
                <a:off x="3628329" y="4812463"/>
                <a:ext cx="285752" cy="28575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" name="그룹 2"/>
            <p:cNvGrpSpPr/>
            <p:nvPr/>
          </p:nvGrpSpPr>
          <p:grpSpPr>
            <a:xfrm>
              <a:off x="5518398" y="4761148"/>
              <a:ext cx="2032039" cy="369332"/>
              <a:chOff x="5518398" y="4761148"/>
              <a:chExt cx="2032039" cy="369332"/>
            </a:xfrm>
          </p:grpSpPr>
          <p:sp>
            <p:nvSpPr>
              <p:cNvPr id="44" name="모서리가 둥근 직사각형 43"/>
              <p:cNvSpPr/>
              <p:nvPr/>
            </p:nvSpPr>
            <p:spPr>
              <a:xfrm>
                <a:off x="6260540" y="4812463"/>
                <a:ext cx="285752" cy="28575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내용 개체 틀 3"/>
              <p:cNvSpPr txBox="1">
                <a:spLocks/>
              </p:cNvSpPr>
              <p:nvPr/>
            </p:nvSpPr>
            <p:spPr>
              <a:xfrm>
                <a:off x="5518398" y="4761148"/>
                <a:ext cx="1970631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/>
                <a:r>
                  <a:rPr lang="en-US" altLang="ko-KR" dirty="0" smtClean="0"/>
                  <a:t>20=      ×      </a:t>
                </a:r>
                <a:r>
                  <a:rPr lang="en-US" altLang="ko-KR" dirty="0"/>
                  <a:t>×</a:t>
                </a:r>
                <a:endParaRPr lang="ko-KR" altLang="en-US" dirty="0"/>
              </a:p>
            </p:txBody>
          </p:sp>
          <p:sp>
            <p:nvSpPr>
              <p:cNvPr id="47" name="모서리가 둥근 직사각형 46"/>
              <p:cNvSpPr/>
              <p:nvPr/>
            </p:nvSpPr>
            <p:spPr>
              <a:xfrm>
                <a:off x="6748235" y="4812463"/>
                <a:ext cx="285752" cy="28575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모서리가 둥근 직사각형 48"/>
              <p:cNvSpPr/>
              <p:nvPr/>
            </p:nvSpPr>
            <p:spPr>
              <a:xfrm>
                <a:off x="7264685" y="4812463"/>
                <a:ext cx="285752" cy="28575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51" name="그림 5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5683" y="35083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857" y="43651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8941" y="55757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내용 개체 틀 2"/>
          <p:cNvSpPr txBox="1">
            <a:spLocks/>
          </p:cNvSpPr>
          <p:nvPr/>
        </p:nvSpPr>
        <p:spPr>
          <a:xfrm>
            <a:off x="3376616" y="3887747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4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37" name="내용 개체 틀 2"/>
          <p:cNvSpPr txBox="1">
            <a:spLocks/>
          </p:cNvSpPr>
          <p:nvPr/>
        </p:nvSpPr>
        <p:spPr>
          <a:xfrm>
            <a:off x="6457948" y="3887747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5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5956878" y="3887747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4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3377976" y="4774363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2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43" name="내용 개체 틀 2"/>
          <p:cNvSpPr txBox="1">
            <a:spLocks/>
          </p:cNvSpPr>
          <p:nvPr/>
        </p:nvSpPr>
        <p:spPr>
          <a:xfrm>
            <a:off x="3865671" y="4774363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2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46" name="내용 개체 틀 2"/>
          <p:cNvSpPr txBox="1">
            <a:spLocks/>
          </p:cNvSpPr>
          <p:nvPr/>
        </p:nvSpPr>
        <p:spPr>
          <a:xfrm>
            <a:off x="5995375" y="4774363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2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6483070" y="4774363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2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6999520" y="4774363"/>
            <a:ext cx="4370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5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53" name="직사각형 52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0" action="ppaction://hlinksldjump"/>
          </p:cNvPr>
          <p:cNvSpPr/>
          <p:nvPr/>
        </p:nvSpPr>
        <p:spPr>
          <a:xfrm>
            <a:off x="763454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1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1" grpId="0"/>
      <p:bldP spid="29" grpId="0"/>
      <p:bldP spid="33" grpId="0"/>
      <p:bldP spid="37" grpId="0"/>
      <p:bldP spid="38" grpId="0"/>
      <p:bldP spid="41" grpId="0"/>
      <p:bldP spid="43" grpId="0"/>
      <p:bldP spid="46" grpId="0"/>
      <p:bldP spid="48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23" name="그룹 22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27" name="그림 26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8" name="그림 27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pic>
        <p:nvPicPr>
          <p:cNvPr id="10" name="그림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11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53" name="그룹 52"/>
          <p:cNvGrpSpPr/>
          <p:nvPr/>
        </p:nvGrpSpPr>
        <p:grpSpPr>
          <a:xfrm>
            <a:off x="987556" y="1557918"/>
            <a:ext cx="8124826" cy="369332"/>
            <a:chOff x="882650" y="1449388"/>
            <a:chExt cx="8124826" cy="369332"/>
          </a:xfrm>
        </p:grpSpPr>
        <p:sp>
          <p:nvSpPr>
            <p:cNvPr id="54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2.</a:t>
              </a:r>
              <a:endParaRPr lang="ko-KR" altLang="en-US" dirty="0"/>
            </a:p>
          </p:txBody>
        </p:sp>
        <p:sp>
          <p:nvSpPr>
            <p:cNvPr id="55" name="내용 개체 틀 3"/>
            <p:cNvSpPr txBox="1">
              <a:spLocks/>
            </p:cNvSpPr>
            <p:nvPr/>
          </p:nvSpPr>
          <p:spPr>
            <a:xfrm>
              <a:off x="177800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두 수의 최소공배수를 구해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56" name="직사각형 55"/>
          <p:cNvSpPr/>
          <p:nvPr/>
        </p:nvSpPr>
        <p:spPr>
          <a:xfrm>
            <a:off x="2611249" y="2185352"/>
            <a:ext cx="1221809" cy="493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5000"/>
              </a:lnSpc>
            </a:pPr>
            <a:r>
              <a:rPr lang="ko-KR" altLang="en-US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en-US" altLang="ko-KR" b="1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</a:rPr>
              <a:t>24  60</a:t>
            </a:r>
            <a:r>
              <a:rPr lang="en-US" altLang="ko-KR" b="1" u="sng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</a:rPr>
              <a:t>0</a:t>
            </a:r>
            <a:endParaRPr lang="ko-KR" altLang="en-US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5936775" y="2185352"/>
            <a:ext cx="1285929" cy="493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5000"/>
              </a:lnSpc>
            </a:pPr>
            <a:r>
              <a:rPr lang="en-US" altLang="ko-KR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</a:rPr>
              <a:t>) 32 </a:t>
            </a:r>
            <a:r>
              <a:rPr lang="en-US" altLang="ko-KR" b="1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</a:rPr>
              <a:t> 48</a:t>
            </a:r>
            <a:r>
              <a:rPr lang="en-US" altLang="ko-KR" b="1" u="sng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</a:rPr>
              <a:t>0</a:t>
            </a:r>
            <a:r>
              <a:rPr lang="en-US" altLang="ko-KR" b="1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7" name="내용 개체 틀 3"/>
          <p:cNvSpPr txBox="1">
            <a:spLocks/>
          </p:cNvSpPr>
          <p:nvPr/>
        </p:nvSpPr>
        <p:spPr>
          <a:xfrm>
            <a:off x="1685116" y="4404036"/>
            <a:ext cx="3249490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ko-KR" altLang="en-US" dirty="0" smtClean="0"/>
              <a:t>최소공배수    </a:t>
            </a:r>
            <a:r>
              <a:rPr lang="en-US" altLang="ko-KR" dirty="0"/>
              <a:t>(    </a:t>
            </a:r>
            <a:r>
              <a:rPr lang="en-US" altLang="ko-KR" dirty="0" smtClean="0"/>
              <a:t>                 </a:t>
            </a:r>
            <a:r>
              <a:rPr lang="en-US" altLang="ko-KR" dirty="0"/>
              <a:t>)</a:t>
            </a:r>
          </a:p>
        </p:txBody>
      </p:sp>
      <p:sp>
        <p:nvSpPr>
          <p:cNvPr id="68" name="내용 개체 틀 3"/>
          <p:cNvSpPr txBox="1">
            <a:spLocks/>
          </p:cNvSpPr>
          <p:nvPr/>
        </p:nvSpPr>
        <p:spPr>
          <a:xfrm>
            <a:off x="4880992" y="4404036"/>
            <a:ext cx="3249490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ko-KR" altLang="en-US" dirty="0"/>
              <a:t>최소공배수    </a:t>
            </a:r>
            <a:r>
              <a:rPr lang="en-US" altLang="ko-KR" dirty="0"/>
              <a:t>(    </a:t>
            </a:r>
            <a:r>
              <a:rPr lang="en-US" altLang="ko-KR" dirty="0" smtClean="0"/>
              <a:t>                 </a:t>
            </a:r>
            <a:r>
              <a:rPr lang="en-US" altLang="ko-KR" dirty="0"/>
              <a:t>)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420013" y="2269057"/>
            <a:ext cx="1417052" cy="1519537"/>
            <a:chOff x="2420013" y="2269057"/>
            <a:chExt cx="1417052" cy="1519537"/>
          </a:xfrm>
        </p:grpSpPr>
        <p:sp>
          <p:nvSpPr>
            <p:cNvPr id="58" name="내용 개체 틀 2"/>
            <p:cNvSpPr txBox="1">
              <a:spLocks/>
            </p:cNvSpPr>
            <p:nvPr/>
          </p:nvSpPr>
          <p:spPr>
            <a:xfrm>
              <a:off x="2420013" y="2269057"/>
              <a:ext cx="43706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 smtClean="0">
                  <a:solidFill>
                    <a:srgbClr val="208235"/>
                  </a:solidFill>
                </a:rPr>
                <a:t>2</a:t>
              </a:r>
              <a:endParaRPr lang="en-US" altLang="ko-KR" kern="0" spc="-40" dirty="0">
                <a:solidFill>
                  <a:srgbClr val="208235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2611248" y="2590496"/>
              <a:ext cx="1221809" cy="493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45000"/>
                </a:lnSpc>
              </a:pPr>
              <a:r>
                <a: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b="1" u="sng" dirty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en-US" altLang="ko-KR" b="1" u="sng" dirty="0" smtClean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12  30</a:t>
              </a:r>
              <a:r>
                <a:rPr lang="en-US" altLang="ko-KR" b="1" u="sng" dirty="0" smtClean="0">
                  <a:solidFill>
                    <a:schemeClr val="bg1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</a:t>
              </a:r>
              <a:endParaRPr lang="ko-KR" altLang="en-US" b="1" u="sng" dirty="0">
                <a:solidFill>
                  <a:srgbClr val="228A38"/>
                </a:solidFill>
                <a:uFill>
                  <a:solidFill>
                    <a:srgbClr val="228A38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2" name="내용 개체 틀 2"/>
            <p:cNvSpPr txBox="1">
              <a:spLocks/>
            </p:cNvSpPr>
            <p:nvPr/>
          </p:nvSpPr>
          <p:spPr>
            <a:xfrm>
              <a:off x="2420013" y="2674201"/>
              <a:ext cx="43706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 smtClean="0">
                  <a:solidFill>
                    <a:srgbClr val="208235"/>
                  </a:solidFill>
                </a:rPr>
                <a:t>2</a:t>
              </a:r>
              <a:endParaRPr lang="en-US" altLang="ko-KR" kern="0" spc="-40" dirty="0">
                <a:solidFill>
                  <a:srgbClr val="208235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2607241" y="3016432"/>
              <a:ext cx="1229824" cy="493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45000"/>
                </a:lnSpc>
              </a:pPr>
              <a:r>
                <a: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b="1" u="sng" dirty="0" smtClean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 </a:t>
              </a:r>
              <a:r>
                <a:rPr lang="en-US" altLang="ko-KR" b="1" u="sng" spc="-150" dirty="0" smtClean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b="1" u="sng" dirty="0" smtClean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6 </a:t>
              </a:r>
              <a:r>
                <a:rPr lang="en-US" altLang="ko-KR" b="1" u="sng" spc="300" dirty="0" smtClean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b="1" u="sng" dirty="0" smtClean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15</a:t>
              </a:r>
              <a:r>
                <a:rPr lang="en-US" altLang="ko-KR" b="1" u="sng" dirty="0" smtClean="0">
                  <a:solidFill>
                    <a:schemeClr val="bg1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</a:t>
              </a:r>
              <a:endParaRPr lang="ko-KR" altLang="en-US" b="1" u="sng" dirty="0">
                <a:solidFill>
                  <a:srgbClr val="228A38"/>
                </a:solidFill>
                <a:uFill>
                  <a:solidFill>
                    <a:srgbClr val="228A38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5" name="내용 개체 틀 2"/>
            <p:cNvSpPr txBox="1">
              <a:spLocks/>
            </p:cNvSpPr>
            <p:nvPr/>
          </p:nvSpPr>
          <p:spPr>
            <a:xfrm>
              <a:off x="2420013" y="3100137"/>
              <a:ext cx="43706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 smtClean="0">
                  <a:solidFill>
                    <a:srgbClr val="208235"/>
                  </a:solidFill>
                </a:rPr>
                <a:t>3</a:t>
              </a:r>
              <a:endParaRPr lang="en-US" altLang="ko-KR" kern="0" spc="-40" dirty="0">
                <a:solidFill>
                  <a:srgbClr val="208235"/>
                </a:solidFill>
              </a:endParaRPr>
            </a:p>
          </p:txBody>
        </p:sp>
        <p:sp>
          <p:nvSpPr>
            <p:cNvPr id="69" name="내용 개체 틀 2"/>
            <p:cNvSpPr txBox="1">
              <a:spLocks/>
            </p:cNvSpPr>
            <p:nvPr/>
          </p:nvSpPr>
          <p:spPr>
            <a:xfrm>
              <a:off x="2861859" y="3419262"/>
              <a:ext cx="88625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 smtClean="0">
                  <a:solidFill>
                    <a:srgbClr val="208235"/>
                  </a:solidFill>
                </a:rPr>
                <a:t>2    </a:t>
              </a:r>
              <a:r>
                <a:rPr lang="en-US" altLang="ko-KR" kern="0" spc="-15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kern="0" spc="-40" dirty="0" smtClean="0">
                  <a:solidFill>
                    <a:srgbClr val="208235"/>
                  </a:solidFill>
                </a:rPr>
                <a:t>5</a:t>
              </a:r>
              <a:endParaRPr lang="en-US" altLang="ko-KR" kern="0" spc="-40" dirty="0">
                <a:solidFill>
                  <a:srgbClr val="208235"/>
                </a:solidFill>
              </a:endParaRPr>
            </a:p>
          </p:txBody>
        </p:sp>
      </p:grpSp>
      <p:sp>
        <p:nvSpPr>
          <p:cNvPr id="70" name="내용 개체 틀 2"/>
          <p:cNvSpPr txBox="1">
            <a:spLocks/>
          </p:cNvSpPr>
          <p:nvPr/>
        </p:nvSpPr>
        <p:spPr>
          <a:xfrm>
            <a:off x="6708572" y="4508969"/>
            <a:ext cx="64072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96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71" name="내용 개체 틀 2"/>
          <p:cNvSpPr txBox="1">
            <a:spLocks/>
          </p:cNvSpPr>
          <p:nvPr/>
        </p:nvSpPr>
        <p:spPr>
          <a:xfrm>
            <a:off x="3512696" y="4508969"/>
            <a:ext cx="64072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120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2235" y="45232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4860" y="45232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5694135" y="2269057"/>
            <a:ext cx="1555019" cy="1850769"/>
            <a:chOff x="5694135" y="2269057"/>
            <a:chExt cx="1555019" cy="1850769"/>
          </a:xfrm>
        </p:grpSpPr>
        <p:sp>
          <p:nvSpPr>
            <p:cNvPr id="59" name="내용 개체 틀 2"/>
            <p:cNvSpPr txBox="1">
              <a:spLocks/>
            </p:cNvSpPr>
            <p:nvPr/>
          </p:nvSpPr>
          <p:spPr>
            <a:xfrm>
              <a:off x="5694135" y="2269057"/>
              <a:ext cx="43706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 smtClean="0">
                  <a:solidFill>
                    <a:srgbClr val="208235"/>
                  </a:solidFill>
                </a:rPr>
                <a:t>2</a:t>
              </a:r>
              <a:endParaRPr lang="en-US" altLang="ko-KR" kern="0" spc="-40" dirty="0">
                <a:solidFill>
                  <a:srgbClr val="208235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5936775" y="2590496"/>
              <a:ext cx="1285929" cy="493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45000"/>
                </a:lnSpc>
              </a:pPr>
              <a:r>
                <a:rPr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b="1" u="sng" dirty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en-US" altLang="ko-KR" b="1" u="sng" dirty="0" smtClean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16  24</a:t>
              </a:r>
              <a:r>
                <a:rPr lang="en-US" altLang="ko-KR" b="1" u="sng" dirty="0" smtClean="0">
                  <a:solidFill>
                    <a:schemeClr val="bg1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</a:t>
              </a:r>
              <a:r>
                <a:rPr lang="en-US" altLang="ko-KR" b="1" u="sng" dirty="0" smtClean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ko-KR" altLang="en-US" b="1" u="sng" dirty="0">
                <a:solidFill>
                  <a:srgbClr val="228A38"/>
                </a:solidFill>
                <a:uFill>
                  <a:solidFill>
                    <a:srgbClr val="228A38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3" name="내용 개체 틀 2"/>
            <p:cNvSpPr txBox="1">
              <a:spLocks/>
            </p:cNvSpPr>
            <p:nvPr/>
          </p:nvSpPr>
          <p:spPr>
            <a:xfrm>
              <a:off x="5694135" y="2674201"/>
              <a:ext cx="43706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 smtClean="0">
                  <a:solidFill>
                    <a:srgbClr val="208235"/>
                  </a:solidFill>
                </a:rPr>
                <a:t>2</a:t>
              </a:r>
              <a:endParaRPr lang="en-US" altLang="ko-KR" kern="0" spc="-40" dirty="0">
                <a:solidFill>
                  <a:srgbClr val="208235"/>
                </a:solidFill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5910326" y="2984252"/>
              <a:ext cx="1338828" cy="493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45000"/>
                </a:lnSpc>
              </a:pPr>
              <a:r>
                <a:rPr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b="1" u="sng" dirty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en-US" altLang="ko-KR" b="1" u="sng" dirty="0" smtClean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8  12</a:t>
              </a:r>
              <a:r>
                <a:rPr lang="en-US" altLang="ko-KR" b="1" u="sng" dirty="0" smtClean="0">
                  <a:solidFill>
                    <a:schemeClr val="bg1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</a:t>
              </a:r>
              <a:r>
                <a:rPr lang="en-US" altLang="ko-KR" b="1" u="sng" dirty="0" smtClean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ko-KR" altLang="en-US" b="1" u="sng" dirty="0">
                <a:solidFill>
                  <a:srgbClr val="228A38"/>
                </a:solidFill>
                <a:uFill>
                  <a:solidFill>
                    <a:srgbClr val="228A38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81" name="내용 개체 틀 2"/>
            <p:cNvSpPr txBox="1">
              <a:spLocks/>
            </p:cNvSpPr>
            <p:nvPr/>
          </p:nvSpPr>
          <p:spPr>
            <a:xfrm>
              <a:off x="5694135" y="3067957"/>
              <a:ext cx="43706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 smtClean="0">
                  <a:solidFill>
                    <a:srgbClr val="208235"/>
                  </a:solidFill>
                </a:rPr>
                <a:t>2</a:t>
              </a:r>
              <a:endParaRPr lang="en-US" altLang="ko-KR" kern="0" spc="-40" dirty="0">
                <a:solidFill>
                  <a:srgbClr val="208235"/>
                </a:solidFill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5915935" y="3344292"/>
              <a:ext cx="1327608" cy="493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45000"/>
                </a:lnSpc>
              </a:pPr>
              <a:r>
                <a:rPr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b="1" u="sng" dirty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en-US" altLang="ko-KR" b="1" u="sng" dirty="0" smtClean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4    6</a:t>
              </a:r>
              <a:r>
                <a:rPr lang="en-US" altLang="ko-KR" b="1" u="sng" dirty="0" smtClean="0">
                  <a:solidFill>
                    <a:schemeClr val="bg1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</a:t>
              </a:r>
              <a:r>
                <a:rPr lang="en-US" altLang="ko-KR" b="1" u="sng" dirty="0" smtClean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ko-KR" altLang="en-US" b="1" u="sng" dirty="0">
                <a:solidFill>
                  <a:srgbClr val="228A38"/>
                </a:solidFill>
                <a:uFill>
                  <a:solidFill>
                    <a:srgbClr val="228A38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83" name="내용 개체 틀 2"/>
            <p:cNvSpPr txBox="1">
              <a:spLocks/>
            </p:cNvSpPr>
            <p:nvPr/>
          </p:nvSpPr>
          <p:spPr>
            <a:xfrm>
              <a:off x="5694135" y="3427997"/>
              <a:ext cx="43706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 smtClean="0">
                  <a:solidFill>
                    <a:srgbClr val="208235"/>
                  </a:solidFill>
                </a:rPr>
                <a:t>2</a:t>
              </a:r>
              <a:endParaRPr lang="en-US" altLang="ko-KR" kern="0" spc="-40" dirty="0">
                <a:solidFill>
                  <a:srgbClr val="208235"/>
                </a:solidFill>
              </a:endParaRPr>
            </a:p>
          </p:txBody>
        </p:sp>
        <p:sp>
          <p:nvSpPr>
            <p:cNvPr id="84" name="내용 개체 틀 2"/>
            <p:cNvSpPr txBox="1">
              <a:spLocks/>
            </p:cNvSpPr>
            <p:nvPr/>
          </p:nvSpPr>
          <p:spPr>
            <a:xfrm>
              <a:off x="6227519" y="3750494"/>
              <a:ext cx="88625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 smtClean="0">
                  <a:solidFill>
                    <a:srgbClr val="208235"/>
                  </a:solidFill>
                </a:rPr>
                <a:t>2   </a:t>
              </a:r>
              <a:r>
                <a:rPr lang="en-US" altLang="ko-KR" kern="0" spc="-15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kern="0" spc="-40" dirty="0" smtClean="0">
                  <a:solidFill>
                    <a:srgbClr val="208235"/>
                  </a:solidFill>
                </a:rPr>
                <a:t>3</a:t>
              </a:r>
              <a:endParaRPr lang="en-US" altLang="ko-KR" kern="0" spc="-40" dirty="0">
                <a:solidFill>
                  <a:srgbClr val="208235"/>
                </a:solidFill>
              </a:endParaRPr>
            </a:p>
          </p:txBody>
        </p:sp>
      </p:grpSp>
      <p:sp>
        <p:nvSpPr>
          <p:cNvPr id="39" name="직사각형 38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0" action="ppaction://hlinksldjump"/>
          </p:cNvPr>
          <p:cNvSpPr/>
          <p:nvPr/>
        </p:nvSpPr>
        <p:spPr>
          <a:xfrm>
            <a:off x="763454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1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98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7" grpId="0"/>
      <p:bldP spid="68" grpId="0"/>
      <p:bldP spid="70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8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최소공배수를 구하는 방법을 알아볼까요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6591" y="3043118"/>
            <a:ext cx="5414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27853" y="2731277"/>
            <a:ext cx="1409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최소공배수를 구하는 방법을 알아볼까요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93779" y="2854387"/>
            <a:ext cx="5754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최소공배수를 구하는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방법을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알고 이를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구해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7598941" y="174406"/>
            <a:ext cx="2242524" cy="735125"/>
            <a:chOff x="7598941" y="174406"/>
            <a:chExt cx="2242524" cy="735125"/>
          </a:xfrm>
        </p:grpSpPr>
        <p:grpSp>
          <p:nvGrpSpPr>
            <p:cNvPr id="27" name="그룹 26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31" name="그림 30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2" name="그림 3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29" name="그림 28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7934445" y="174406"/>
              <a:ext cx="397436" cy="713981"/>
            </a:xfrm>
            <a:prstGeom prst="rect">
              <a:avLst/>
            </a:prstGeom>
          </p:spPr>
        </p:pic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6" name="직사각형 15">
            <a:hlinkClick r:id="rId5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6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8" action="ppaction://hlinksldjump"/>
          </p:cNvPr>
          <p:cNvSpPr/>
          <p:nvPr/>
        </p:nvSpPr>
        <p:spPr>
          <a:xfrm>
            <a:off x="763454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66403" y="4139858"/>
            <a:ext cx="8183935" cy="1148621"/>
            <a:chOff x="866403" y="4139858"/>
            <a:chExt cx="8183935" cy="1148621"/>
          </a:xfrm>
        </p:grpSpPr>
        <p:sp>
          <p:nvSpPr>
            <p:cNvPr id="51" name="모서리가 둥근 직사각형 50"/>
            <p:cNvSpPr/>
            <p:nvPr/>
          </p:nvSpPr>
          <p:spPr bwMode="auto">
            <a:xfrm>
              <a:off x="866403" y="4633668"/>
              <a:ext cx="8149877" cy="65481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961827" y="4139858"/>
              <a:ext cx="8088511" cy="369332"/>
              <a:chOff x="829684" y="5546885"/>
              <a:chExt cx="8088511" cy="369332"/>
            </a:xfrm>
          </p:grpSpPr>
          <p:sp>
            <p:nvSpPr>
              <p:cNvPr id="54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(</a:t>
                </a:r>
                <a:r>
                  <a:rPr lang="en-US" altLang="ko-KR" dirty="0"/>
                  <a:t>3×4</a:t>
                </a:r>
                <a:r>
                  <a:rPr lang="en-US" altLang="ko-KR" dirty="0" smtClean="0"/>
                  <a:t>)×(4×5)</a:t>
                </a:r>
                <a:r>
                  <a:rPr lang="ko-KR" altLang="en-US" dirty="0"/>
                  <a:t>는 </a:t>
                </a:r>
                <a:r>
                  <a:rPr lang="en-US" altLang="ko-KR" dirty="0"/>
                  <a:t>12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20</a:t>
                </a:r>
                <a:r>
                  <a:rPr lang="ko-KR" altLang="en-US" dirty="0"/>
                  <a:t>의 공배수인지 알아보세요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5" name="모서리가 둥근 직사각형 54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6" name="내용 개체 틀 2"/>
          <p:cNvSpPr txBox="1">
            <a:spLocks/>
          </p:cNvSpPr>
          <p:nvPr/>
        </p:nvSpPr>
        <p:spPr>
          <a:xfrm>
            <a:off x="887951" y="4637908"/>
            <a:ext cx="8295958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en-US" altLang="ko-KR" dirty="0" smtClean="0"/>
              <a:t>(3</a:t>
            </a:r>
            <a:r>
              <a:rPr lang="en-US" altLang="ko-KR" dirty="0"/>
              <a:t>×</a:t>
            </a:r>
            <a:r>
              <a:rPr lang="en-US" altLang="ko-KR" dirty="0" smtClean="0"/>
              <a:t>4)×(</a:t>
            </a:r>
            <a:r>
              <a:rPr lang="en-US" altLang="ko-KR" dirty="0"/>
              <a:t>4×5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</a:t>
            </a:r>
            <a:r>
              <a:rPr lang="en-US" altLang="ko-KR" dirty="0"/>
              <a:t>3×4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(4×5)</a:t>
            </a:r>
            <a:r>
              <a:rPr lang="ko-KR" altLang="en-US" dirty="0" smtClean="0"/>
              <a:t>배이고</a:t>
            </a:r>
            <a:r>
              <a:rPr lang="en-US" altLang="ko-KR" dirty="0"/>
              <a:t>, 4×5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(3×4)</a:t>
            </a:r>
            <a:r>
              <a:rPr lang="ko-KR" altLang="en-US" dirty="0" smtClean="0"/>
              <a:t>배이므로</a:t>
            </a:r>
            <a:r>
              <a:rPr lang="en-US" altLang="ko-KR" dirty="0" smtClean="0"/>
              <a:t> </a:t>
            </a:r>
            <a:r>
              <a:rPr lang="en-US" altLang="ko-KR" dirty="0"/>
              <a:t>(3×4</a:t>
            </a:r>
            <a:r>
              <a:rPr lang="en-US" altLang="ko-KR" dirty="0" smtClean="0"/>
              <a:t>)×(4</a:t>
            </a:r>
            <a:r>
              <a:rPr lang="en-US" altLang="ko-KR" dirty="0"/>
              <a:t>×</a:t>
            </a:r>
            <a:r>
              <a:rPr lang="en-US" altLang="ko-KR" dirty="0" smtClean="0"/>
              <a:t>5)</a:t>
            </a:r>
            <a:r>
              <a:rPr lang="ko-KR" altLang="en-US" spc="-150" dirty="0"/>
              <a:t>는 </a:t>
            </a:r>
            <a:r>
              <a:rPr lang="en-US" altLang="ko-KR" spc="-150" dirty="0"/>
              <a:t>12</a:t>
            </a:r>
            <a:r>
              <a:rPr lang="ko-KR" altLang="en-US" spc="-150" dirty="0"/>
              <a:t>와 </a:t>
            </a:r>
            <a:r>
              <a:rPr lang="en-US" altLang="ko-KR" dirty="0"/>
              <a:t>20</a:t>
            </a:r>
            <a:r>
              <a:rPr lang="ko-KR" altLang="en-US" dirty="0"/>
              <a:t>의 공배수입니다</a:t>
            </a:r>
            <a:r>
              <a:rPr lang="en-US" altLang="ko-KR" dirty="0"/>
              <a:t>.</a:t>
            </a: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0" t="25963" r="22139" b="65043"/>
          <a:stretch/>
        </p:blipFill>
        <p:spPr>
          <a:xfrm>
            <a:off x="2219913" y="2823113"/>
            <a:ext cx="5139690" cy="1171880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7" name="내용 개체 틀 5"/>
          <p:cNvSpPr txBox="1">
            <a:spLocks/>
          </p:cNvSpPr>
          <p:nvPr/>
        </p:nvSpPr>
        <p:spPr>
          <a:xfrm>
            <a:off x="694689" y="412069"/>
            <a:ext cx="4150361" cy="11541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수의 곱으로 나타낸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곱셈식을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이용하여 최소공배수를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구하는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방법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961827" y="2397327"/>
            <a:ext cx="8088511" cy="369332"/>
            <a:chOff x="829684" y="5546885"/>
            <a:chExt cx="8088511" cy="369332"/>
          </a:xfrm>
        </p:grpSpPr>
        <p:sp>
          <p:nvSpPr>
            <p:cNvPr id="41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12</a:t>
              </a:r>
              <a:r>
                <a:rPr lang="ko-KR" altLang="en-US" dirty="0"/>
                <a:t>와 </a:t>
              </a:r>
              <a:r>
                <a:rPr lang="en-US" altLang="ko-KR" dirty="0"/>
                <a:t>20</a:t>
              </a:r>
              <a:r>
                <a:rPr lang="ko-KR" altLang="en-US" dirty="0"/>
                <a:t>을 두 수의 곱으로 나타내어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6788" y="24205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3223" y="47523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그룹 34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6" name="그룹 35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9" name="그룹 38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7" name="그림 46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8" name="그림 47"/>
                <p:cNvPicPr preferRelativeResize="0"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grpSp>
        <p:nvGrpSpPr>
          <p:cNvPr id="26" name="그룹 25"/>
          <p:cNvGrpSpPr/>
          <p:nvPr/>
        </p:nvGrpSpPr>
        <p:grpSpPr>
          <a:xfrm>
            <a:off x="891296" y="1514573"/>
            <a:ext cx="8249627" cy="646331"/>
            <a:chOff x="870058" y="3566633"/>
            <a:chExt cx="8249627" cy="646331"/>
          </a:xfrm>
        </p:grpSpPr>
        <p:grpSp>
          <p:nvGrpSpPr>
            <p:cNvPr id="28" name="그룹 27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1" name="그룹 3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모서리가 둥근 직사각형 3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0" name="내용 개체 틀 3"/>
            <p:cNvSpPr txBox="1">
              <a:spLocks/>
            </p:cNvSpPr>
            <p:nvPr/>
          </p:nvSpPr>
          <p:spPr>
            <a:xfrm>
              <a:off x="1098473" y="3566633"/>
              <a:ext cx="8021212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12</a:t>
              </a:r>
              <a:r>
                <a:rPr lang="ko-KR" altLang="en-US" dirty="0" smtClean="0"/>
                <a:t>와 </a:t>
              </a:r>
              <a:r>
                <a:rPr lang="en-US" altLang="ko-KR" dirty="0" smtClean="0"/>
                <a:t>20</a:t>
              </a:r>
              <a:r>
                <a:rPr lang="ko-KR" altLang="en-US" dirty="0" smtClean="0"/>
                <a:t>을 각각 두 수의 곱으로 나타낸 </a:t>
              </a:r>
              <a:r>
                <a:rPr lang="ko-KR" altLang="en-US" dirty="0" err="1" smtClean="0"/>
                <a:t>곱셈식을</a:t>
              </a:r>
              <a:r>
                <a:rPr lang="ko-KR" altLang="en-US" dirty="0" smtClean="0"/>
                <a:t> 이용하여 최소공배수를 구하는 방법을 알아봅시다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</p:grpSp>
      <p:sp>
        <p:nvSpPr>
          <p:cNvPr id="49" name="내용 개체 틀 2"/>
          <p:cNvSpPr txBox="1">
            <a:spLocks/>
          </p:cNvSpPr>
          <p:nvPr/>
        </p:nvSpPr>
        <p:spPr>
          <a:xfrm>
            <a:off x="4952000" y="2980800"/>
            <a:ext cx="3713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4642178" y="3441611"/>
            <a:ext cx="3713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5" name="직사각형 44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9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0" action="ppaction://hlinksldjump"/>
          </p:cNvPr>
          <p:cNvSpPr/>
          <p:nvPr/>
        </p:nvSpPr>
        <p:spPr>
          <a:xfrm>
            <a:off x="763454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1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1531062"/>
            <a:ext cx="8269039" cy="1489754"/>
            <a:chOff x="871885" y="1531062"/>
            <a:chExt cx="8269039" cy="1489754"/>
          </a:xfrm>
        </p:grpSpPr>
        <p:sp>
          <p:nvSpPr>
            <p:cNvPr id="39" name="모서리가 둥근 직사각형 38"/>
            <p:cNvSpPr/>
            <p:nvPr/>
          </p:nvSpPr>
          <p:spPr bwMode="auto">
            <a:xfrm>
              <a:off x="871885" y="2295984"/>
              <a:ext cx="8149877" cy="724832"/>
            </a:xfrm>
            <a:prstGeom prst="roundRect">
              <a:avLst>
                <a:gd name="adj" fmla="val 1030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61827" y="1531062"/>
              <a:ext cx="8179097" cy="646331"/>
              <a:chOff x="829684" y="5539112"/>
              <a:chExt cx="8179097" cy="646331"/>
            </a:xfrm>
          </p:grpSpPr>
          <p:sp>
            <p:nvSpPr>
              <p:cNvPr id="42" name="내용 개체 틀 3"/>
              <p:cNvSpPr txBox="1">
                <a:spLocks/>
              </p:cNvSpPr>
              <p:nvPr/>
            </p:nvSpPr>
            <p:spPr>
              <a:xfrm>
                <a:off x="953961" y="5539112"/>
                <a:ext cx="8054820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altLang="ko-KR" spc="300" dirty="0" smtClean="0"/>
                  <a:t>3×4×4×</a:t>
                </a:r>
                <a:r>
                  <a:rPr lang="en-US" altLang="ko-KR" spc="-100" dirty="0" smtClean="0"/>
                  <a:t>5</a:t>
                </a:r>
                <a:r>
                  <a:rPr lang="ko-KR" altLang="en-US" spc="-100" dirty="0" smtClean="0"/>
                  <a:t>에서 </a:t>
                </a:r>
                <a:r>
                  <a:rPr lang="en-US" altLang="ko-KR" dirty="0"/>
                  <a:t>12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20</a:t>
                </a:r>
                <a:r>
                  <a:rPr lang="ko-KR" altLang="en-US" dirty="0"/>
                  <a:t>의 최소공배수를 </a:t>
                </a:r>
                <a:r>
                  <a:rPr lang="ko-KR" altLang="en-US" dirty="0" smtClean="0"/>
                  <a:t>만들려면 어떻게 </a:t>
                </a:r>
                <a:r>
                  <a:rPr lang="ko-KR" altLang="en-US" dirty="0"/>
                  <a:t>해야 하는지 </a:t>
                </a:r>
                <a:r>
                  <a:rPr lang="ko-KR" altLang="en-US" spc="-150" dirty="0"/>
                  <a:t>이야기해</a:t>
                </a:r>
                <a:r>
                  <a:rPr lang="ko-KR" altLang="en-US" dirty="0"/>
                  <a:t>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3" name="모서리가 둥근 직사각형 4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0" name="내용 개체 틀 2"/>
          <p:cNvSpPr txBox="1">
            <a:spLocks/>
          </p:cNvSpPr>
          <p:nvPr/>
        </p:nvSpPr>
        <p:spPr>
          <a:xfrm>
            <a:off x="910313" y="2335235"/>
            <a:ext cx="8111449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en-US" altLang="ko-KR" dirty="0" smtClean="0"/>
              <a:t>3×4×4</a:t>
            </a:r>
            <a:r>
              <a:rPr lang="en-US" altLang="ko-KR" dirty="0"/>
              <a:t>×</a:t>
            </a:r>
            <a:r>
              <a:rPr lang="en-US" altLang="ko-KR" dirty="0" smtClean="0"/>
              <a:t>5</a:t>
            </a:r>
            <a:r>
              <a:rPr lang="ko-KR" altLang="en-US" dirty="0"/>
              <a:t>에서 공통으로 들어 있는 </a:t>
            </a:r>
            <a:r>
              <a:rPr lang="en-US" altLang="ko-KR" dirty="0" smtClean="0"/>
              <a:t>4</a:t>
            </a:r>
            <a:r>
              <a:rPr lang="ko-KR" altLang="en-US" dirty="0" smtClean="0"/>
              <a:t>를 </a:t>
            </a:r>
            <a:r>
              <a:rPr lang="ko-KR" altLang="en-US" dirty="0"/>
              <a:t>한 번만 곱하고</a:t>
            </a:r>
            <a:r>
              <a:rPr lang="en-US" altLang="ko-KR" dirty="0"/>
              <a:t>, </a:t>
            </a:r>
            <a:r>
              <a:rPr lang="ko-KR" altLang="en-US" dirty="0"/>
              <a:t>공통이 아닌 </a:t>
            </a:r>
            <a:r>
              <a:rPr lang="en-US" altLang="ko-KR" dirty="0"/>
              <a:t>3</a:t>
            </a:r>
            <a:r>
              <a:rPr lang="ko-KR" altLang="en-US" dirty="0"/>
              <a:t>과 </a:t>
            </a:r>
            <a:r>
              <a:rPr lang="en-US" altLang="ko-KR" dirty="0"/>
              <a:t>5</a:t>
            </a:r>
            <a:r>
              <a:rPr lang="ko-KR" altLang="en-US" dirty="0"/>
              <a:t>를 </a:t>
            </a:r>
            <a:r>
              <a:rPr lang="ko-KR" altLang="en-US" spc="-150" dirty="0"/>
              <a:t>모두 </a:t>
            </a:r>
            <a:r>
              <a:rPr lang="ko-KR" altLang="en-US" dirty="0"/>
              <a:t>곱한 </a:t>
            </a:r>
            <a:r>
              <a:rPr lang="en-US" altLang="ko-KR" dirty="0" smtClean="0"/>
              <a:t>3×4</a:t>
            </a:r>
            <a:r>
              <a:rPr lang="en-US" altLang="ko-KR" dirty="0"/>
              <a:t>×</a:t>
            </a:r>
            <a:r>
              <a:rPr lang="en-US" altLang="ko-KR" dirty="0" smtClean="0"/>
              <a:t>5=60</a:t>
            </a:r>
            <a:r>
              <a:rPr lang="ko-KR" altLang="en-US" dirty="0"/>
              <a:t>이 </a:t>
            </a:r>
            <a:r>
              <a:rPr lang="en-US" altLang="ko-KR" dirty="0"/>
              <a:t>12</a:t>
            </a:r>
            <a:r>
              <a:rPr lang="ko-KR" altLang="en-US" dirty="0"/>
              <a:t>와 </a:t>
            </a:r>
            <a:r>
              <a:rPr lang="en-US" altLang="ko-KR" dirty="0"/>
              <a:t>20</a:t>
            </a:r>
            <a:r>
              <a:rPr lang="ko-KR" altLang="en-US" dirty="0"/>
              <a:t>의 최소공배수가 됩니다</a:t>
            </a:r>
            <a:r>
              <a:rPr lang="en-US" altLang="ko-KR" dirty="0"/>
              <a:t>.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5" name="그룹 34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8" name="그룹 37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6" name="그림 45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7" name="그림 46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45" name="그림 4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6" name="그림 3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9" name="내용 개체 틀 5"/>
          <p:cNvSpPr txBox="1">
            <a:spLocks/>
          </p:cNvSpPr>
          <p:nvPr/>
        </p:nvSpPr>
        <p:spPr>
          <a:xfrm>
            <a:off x="694689" y="412069"/>
            <a:ext cx="4150361" cy="11541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수의 곱으로 나타낸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곱셈식을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이용하여 최소공배수를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구하는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방법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24496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8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9" action="ppaction://hlinksldjump"/>
          </p:cNvPr>
          <p:cNvSpPr/>
          <p:nvPr/>
        </p:nvSpPr>
        <p:spPr>
          <a:xfrm>
            <a:off x="763454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0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4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41" name="그룹 40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43" name="그룹 42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7" name="그림 46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8" name="그림 47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45" name="그림 4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4" t="59020" r="25193" b="29021"/>
          <a:stretch/>
        </p:blipFill>
        <p:spPr>
          <a:xfrm>
            <a:off x="1869125" y="2365617"/>
            <a:ext cx="6087442" cy="1558164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871885" y="1531547"/>
            <a:ext cx="8329587" cy="3438739"/>
            <a:chOff x="871885" y="1531547"/>
            <a:chExt cx="8329587" cy="3438739"/>
          </a:xfrm>
        </p:grpSpPr>
        <p:pic>
          <p:nvPicPr>
            <p:cNvPr id="28" name="그림 27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6" t="41600" r="70828" b="54772"/>
            <a:stretch/>
          </p:blipFill>
          <p:spPr>
            <a:xfrm>
              <a:off x="5238633" y="1531547"/>
              <a:ext cx="805218" cy="472807"/>
            </a:xfrm>
            <a:prstGeom prst="rect">
              <a:avLst/>
            </a:prstGeom>
          </p:spPr>
        </p:pic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62" t="41600" r="58192" b="54772"/>
            <a:stretch/>
          </p:blipFill>
          <p:spPr>
            <a:xfrm>
              <a:off x="6332904" y="1531547"/>
              <a:ext cx="805218" cy="472807"/>
            </a:xfrm>
            <a:prstGeom prst="rect">
              <a:avLst/>
            </a:prstGeom>
          </p:spPr>
        </p:pic>
        <p:grpSp>
          <p:nvGrpSpPr>
            <p:cNvPr id="2" name="그룹 1"/>
            <p:cNvGrpSpPr/>
            <p:nvPr/>
          </p:nvGrpSpPr>
          <p:grpSpPr>
            <a:xfrm>
              <a:off x="871885" y="1569162"/>
              <a:ext cx="8329587" cy="3401124"/>
              <a:chOff x="871885" y="1569162"/>
              <a:chExt cx="8329587" cy="3401124"/>
            </a:xfrm>
          </p:grpSpPr>
          <p:grpSp>
            <p:nvGrpSpPr>
              <p:cNvPr id="38" name="그룹 37"/>
              <p:cNvGrpSpPr/>
              <p:nvPr/>
            </p:nvGrpSpPr>
            <p:grpSpPr>
              <a:xfrm>
                <a:off x="961827" y="1569162"/>
                <a:ext cx="8239645" cy="646331"/>
                <a:chOff x="829684" y="5577212"/>
                <a:chExt cx="8239645" cy="646331"/>
              </a:xfrm>
            </p:grpSpPr>
            <p:sp>
              <p:nvSpPr>
                <p:cNvPr id="39" name="내용 개체 틀 3"/>
                <p:cNvSpPr txBox="1">
                  <a:spLocks/>
                </p:cNvSpPr>
                <p:nvPr/>
              </p:nvSpPr>
              <p:spPr>
                <a:xfrm>
                  <a:off x="953960" y="5577212"/>
                  <a:ext cx="8115369" cy="646331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ctr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ko-KR" dirty="0"/>
                    <a:t>12</a:t>
                  </a:r>
                  <a:r>
                    <a:rPr lang="ko-KR" altLang="en-US" dirty="0"/>
                    <a:t>와 </a:t>
                  </a:r>
                  <a:r>
                    <a:rPr lang="en-US" altLang="ko-KR" dirty="0"/>
                    <a:t>20</a:t>
                  </a:r>
                  <a:r>
                    <a:rPr lang="ko-KR" altLang="en-US" dirty="0"/>
                    <a:t>의 최소공배수를 어떻게 구했는지 </a:t>
                  </a:r>
                  <a:r>
                    <a:rPr lang="ko-KR" altLang="en-US" dirty="0" smtClean="0"/>
                    <a:t>            과             를 </a:t>
                  </a:r>
                  <a:r>
                    <a:rPr lang="ko-KR" altLang="en-US" dirty="0"/>
                    <a:t>비교하여 이야기해 보세요</a:t>
                  </a:r>
                  <a:r>
                    <a:rPr lang="en-US" altLang="ko-KR" dirty="0"/>
                    <a:t>.</a:t>
                  </a:r>
                </a:p>
              </p:txBody>
            </p:sp>
            <p:sp>
              <p:nvSpPr>
                <p:cNvPr id="44" name="모서리가 둥근 직사각형 43"/>
                <p:cNvSpPr/>
                <p:nvPr/>
              </p:nvSpPr>
              <p:spPr>
                <a:xfrm>
                  <a:off x="829684" y="5678994"/>
                  <a:ext cx="117815" cy="117815"/>
                </a:xfrm>
                <a:prstGeom prst="roundRect">
                  <a:avLst>
                    <a:gd name="adj" fmla="val 26589"/>
                  </a:avLst>
                </a:pr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1" name="모서리가 둥근 직사각형 30"/>
              <p:cNvSpPr/>
              <p:nvPr/>
            </p:nvSpPr>
            <p:spPr bwMode="auto">
              <a:xfrm>
                <a:off x="871885" y="4245454"/>
                <a:ext cx="8149877" cy="724832"/>
              </a:xfrm>
              <a:prstGeom prst="roundRect">
                <a:avLst>
                  <a:gd name="adj" fmla="val 10306"/>
                </a:avLst>
              </a:prstGeom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8705" y="43991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910314" y="4245197"/>
            <a:ext cx="8104140" cy="685839"/>
            <a:chOff x="910314" y="4245197"/>
            <a:chExt cx="8104140" cy="685839"/>
          </a:xfrm>
        </p:grpSpPr>
        <p:sp>
          <p:nvSpPr>
            <p:cNvPr id="32" name="내용 개체 틀 2"/>
            <p:cNvSpPr txBox="1">
              <a:spLocks/>
            </p:cNvSpPr>
            <p:nvPr/>
          </p:nvSpPr>
          <p:spPr>
            <a:xfrm>
              <a:off x="910314" y="4284705"/>
              <a:ext cx="8104140" cy="64633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8" indent="-179388" algn="just"/>
              <a:r>
                <a:rPr lang="ko-KR" altLang="en-US" dirty="0" smtClean="0"/>
                <a:t>           은 </a:t>
              </a:r>
              <a:r>
                <a:rPr lang="ko-KR" altLang="en-US" dirty="0"/>
                <a:t>두 수의 곱으로 나타낸 </a:t>
              </a:r>
              <a:r>
                <a:rPr lang="ko-KR" altLang="en-US" dirty="0" err="1"/>
                <a:t>곱셈식</a:t>
              </a:r>
              <a:r>
                <a:rPr lang="ko-KR" altLang="en-US" dirty="0"/>
                <a:t> </a:t>
              </a:r>
              <a:r>
                <a:rPr lang="en-US" altLang="ko-KR" dirty="0" smtClean="0"/>
                <a:t>12=3×4</a:t>
              </a:r>
              <a:r>
                <a:rPr lang="en-US" altLang="ko-KR" dirty="0"/>
                <a:t>, 20=4×5</a:t>
              </a:r>
              <a:r>
                <a:rPr lang="ko-KR" altLang="en-US" dirty="0"/>
                <a:t>에서 공통인 수 </a:t>
              </a:r>
              <a:r>
                <a:rPr lang="en-US" altLang="ko-KR" dirty="0"/>
                <a:t>4</a:t>
              </a:r>
              <a:r>
                <a:rPr lang="ko-KR" altLang="en-US" dirty="0"/>
                <a:t>와 </a:t>
              </a:r>
              <a:r>
                <a:rPr lang="ko-KR" altLang="en-US" dirty="0" smtClean="0"/>
                <a:t>공통이 아닌 </a:t>
              </a:r>
              <a:r>
                <a:rPr lang="ko-KR" altLang="en-US" dirty="0"/>
                <a:t>수 </a:t>
              </a:r>
              <a:r>
                <a:rPr lang="en-US" altLang="ko-KR" dirty="0" smtClean="0"/>
                <a:t>3</a:t>
              </a:r>
              <a:r>
                <a:rPr lang="ko-KR" altLang="en-US" dirty="0" smtClean="0"/>
                <a:t>과</a:t>
              </a:r>
              <a:r>
                <a:rPr lang="en-US" altLang="ko-KR" dirty="0" smtClean="0"/>
                <a:t> </a:t>
              </a:r>
              <a:r>
                <a:rPr lang="en-US" altLang="ko-KR" dirty="0"/>
                <a:t>5</a:t>
              </a:r>
              <a:r>
                <a:rPr lang="ko-KR" altLang="en-US" dirty="0"/>
                <a:t>를 곱하여 최소공배수를 구하는 방법입니다</a:t>
              </a:r>
              <a:r>
                <a:rPr lang="en-US" altLang="ko-KR" dirty="0"/>
                <a:t>.</a:t>
              </a:r>
            </a:p>
          </p:txBody>
        </p:sp>
        <p:pic>
          <p:nvPicPr>
            <p:cNvPr id="34" name="그림 33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6" t="41600" r="70828" b="54772"/>
            <a:stretch/>
          </p:blipFill>
          <p:spPr>
            <a:xfrm>
              <a:off x="1101527" y="4245197"/>
              <a:ext cx="805218" cy="472807"/>
            </a:xfrm>
            <a:prstGeom prst="rect">
              <a:avLst/>
            </a:prstGeom>
          </p:spPr>
        </p:pic>
      </p:grpSp>
      <p:sp>
        <p:nvSpPr>
          <p:cNvPr id="23" name="내용 개체 틀 5"/>
          <p:cNvSpPr txBox="1">
            <a:spLocks/>
          </p:cNvSpPr>
          <p:nvPr/>
        </p:nvSpPr>
        <p:spPr>
          <a:xfrm>
            <a:off x="694689" y="412069"/>
            <a:ext cx="4150361" cy="11541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수의 곱으로 나타낸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곱셈식을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이용하여 최소공배수를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구하는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방법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</a:p>
        </p:txBody>
      </p:sp>
      <p:sp>
        <p:nvSpPr>
          <p:cNvPr id="36" name="직사각형 35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0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1" action="ppaction://hlinksldjump"/>
          </p:cNvPr>
          <p:cNvSpPr/>
          <p:nvPr/>
        </p:nvSpPr>
        <p:spPr>
          <a:xfrm>
            <a:off x="763454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2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모서리가 둥근 직사각형 53"/>
          <p:cNvSpPr/>
          <p:nvPr/>
        </p:nvSpPr>
        <p:spPr bwMode="auto">
          <a:xfrm>
            <a:off x="871885" y="4116324"/>
            <a:ext cx="8149877" cy="724832"/>
          </a:xfrm>
          <a:prstGeom prst="roundRect">
            <a:avLst>
              <a:gd name="adj" fmla="val 1030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2699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그룹 39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41" name="그룹 40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43" name="그룹 42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7" name="그림 46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8" name="그림 47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45" name="그림 44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23" name="그림 22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4" t="71473" r="25193" b="14823"/>
          <a:stretch/>
        </p:blipFill>
        <p:spPr>
          <a:xfrm>
            <a:off x="1869125" y="2028320"/>
            <a:ext cx="6087442" cy="178562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10314" y="4116324"/>
            <a:ext cx="8104140" cy="685582"/>
            <a:chOff x="910314" y="4116324"/>
            <a:chExt cx="8104140" cy="685582"/>
          </a:xfrm>
        </p:grpSpPr>
        <p:sp>
          <p:nvSpPr>
            <p:cNvPr id="55" name="내용 개체 틀 2"/>
            <p:cNvSpPr txBox="1">
              <a:spLocks/>
            </p:cNvSpPr>
            <p:nvPr/>
          </p:nvSpPr>
          <p:spPr>
            <a:xfrm>
              <a:off x="910314" y="4155575"/>
              <a:ext cx="8104140" cy="64633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8" indent="-179388" algn="just"/>
              <a:r>
                <a:rPr lang="ko-KR" altLang="en-US" dirty="0" smtClean="0"/>
                <a:t>           는 </a:t>
              </a:r>
              <a:r>
                <a:rPr lang="ko-KR" altLang="en-US" dirty="0"/>
                <a:t>두 수를 공통으로 나눌 수 있는 가장 큰 수인 최대공약수를 찾아 최대공약수인 </a:t>
              </a:r>
              <a:r>
                <a:rPr lang="en-US" altLang="ko-KR" dirty="0"/>
                <a:t>4</a:t>
              </a:r>
              <a:r>
                <a:rPr lang="ko-KR" altLang="en-US" dirty="0"/>
                <a:t>와 나머지 수 </a:t>
              </a:r>
              <a:r>
                <a:rPr lang="en-US" altLang="ko-KR" dirty="0"/>
                <a:t>3, 5</a:t>
              </a:r>
              <a:r>
                <a:rPr lang="ko-KR" altLang="en-US" dirty="0"/>
                <a:t>를 곱하여 최소공배수를 구하는 방법입니다</a:t>
              </a:r>
              <a:r>
                <a:rPr lang="en-US" altLang="ko-KR" dirty="0"/>
                <a:t>.</a:t>
              </a:r>
            </a:p>
          </p:txBody>
        </p:sp>
        <p:pic>
          <p:nvPicPr>
            <p:cNvPr id="24" name="그림 23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62" t="41600" r="58192" b="54772"/>
            <a:stretch/>
          </p:blipFill>
          <p:spPr>
            <a:xfrm>
              <a:off x="1125904" y="4116324"/>
              <a:ext cx="805218" cy="472807"/>
            </a:xfrm>
            <a:prstGeom prst="rect">
              <a:avLst/>
            </a:prstGeom>
          </p:spPr>
        </p:pic>
      </p:grpSp>
      <p:sp>
        <p:nvSpPr>
          <p:cNvPr id="17" name="내용 개체 틀 5"/>
          <p:cNvSpPr txBox="1">
            <a:spLocks/>
          </p:cNvSpPr>
          <p:nvPr/>
        </p:nvSpPr>
        <p:spPr>
          <a:xfrm>
            <a:off x="694689" y="412069"/>
            <a:ext cx="4150361" cy="11541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수의 곱으로 나타낸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곱셈식을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이용하여 최소공배수를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구하는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방법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0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1" action="ppaction://hlinksldjump"/>
          </p:cNvPr>
          <p:cNvSpPr/>
          <p:nvPr/>
        </p:nvSpPr>
        <p:spPr>
          <a:xfrm>
            <a:off x="763454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2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1768146"/>
            <a:ext cx="8329587" cy="1451116"/>
            <a:chOff x="871885" y="1768146"/>
            <a:chExt cx="8329587" cy="1451116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871885" y="2225371"/>
              <a:ext cx="8149877" cy="993891"/>
            </a:xfrm>
            <a:prstGeom prst="roundRect">
              <a:avLst>
                <a:gd name="adj" fmla="val 1030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961827" y="1768146"/>
              <a:ext cx="8239645" cy="369332"/>
              <a:chOff x="829684" y="5548658"/>
              <a:chExt cx="8239645" cy="369332"/>
            </a:xfrm>
          </p:grpSpPr>
          <p:sp>
            <p:nvSpPr>
              <p:cNvPr id="42" name="내용 개체 틀 3"/>
              <p:cNvSpPr txBox="1">
                <a:spLocks/>
              </p:cNvSpPr>
              <p:nvPr/>
            </p:nvSpPr>
            <p:spPr>
              <a:xfrm>
                <a:off x="953960" y="5548658"/>
                <a:ext cx="8115369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4×3×5=60</a:t>
                </a:r>
                <a:r>
                  <a:rPr lang="ko-KR" altLang="en-US" dirty="0"/>
                  <a:t>이 </a:t>
                </a:r>
                <a:r>
                  <a:rPr lang="en-US" altLang="ko-KR" dirty="0" smtClean="0"/>
                  <a:t>12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20</a:t>
                </a:r>
                <a:r>
                  <a:rPr lang="ko-KR" altLang="en-US" dirty="0"/>
                  <a:t>의 </a:t>
                </a:r>
                <a:r>
                  <a:rPr lang="ko-KR" altLang="en-US" dirty="0" smtClean="0"/>
                  <a:t>최소공배수인 이유를 </a:t>
                </a:r>
                <a:r>
                  <a:rPr lang="ko-KR" altLang="en-US" dirty="0"/>
                  <a:t>이야기해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3" name="모서리가 둥근 직사각형 4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8" name="내용 개체 틀 2"/>
          <p:cNvSpPr txBox="1">
            <a:spLocks/>
          </p:cNvSpPr>
          <p:nvPr/>
        </p:nvSpPr>
        <p:spPr>
          <a:xfrm>
            <a:off x="910314" y="2260651"/>
            <a:ext cx="8104140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en-US" altLang="ko-KR" dirty="0" smtClean="0"/>
              <a:t>3×</a:t>
            </a:r>
            <a:r>
              <a:rPr lang="en-US" altLang="ko-KR" dirty="0"/>
              <a:t>4×5</a:t>
            </a:r>
            <a:r>
              <a:rPr lang="ko-KR" altLang="en-US" dirty="0"/>
              <a:t>는 </a:t>
            </a:r>
            <a:r>
              <a:rPr lang="en-US" altLang="ko-KR" dirty="0"/>
              <a:t>3×4(=12)</a:t>
            </a:r>
            <a:r>
              <a:rPr lang="ko-KR" altLang="en-US" dirty="0"/>
              <a:t>와 </a:t>
            </a:r>
            <a:r>
              <a:rPr lang="en-US" altLang="ko-KR" dirty="0"/>
              <a:t>4×5(=20)</a:t>
            </a:r>
            <a:r>
              <a:rPr lang="ko-KR" altLang="en-US" dirty="0"/>
              <a:t>의 공배수입니다</a:t>
            </a:r>
            <a:r>
              <a:rPr lang="en-US" altLang="ko-KR" dirty="0"/>
              <a:t>. </a:t>
            </a:r>
            <a:r>
              <a:rPr lang="ko-KR" altLang="en-US" dirty="0"/>
              <a:t>최소공배수가 되기 위해서는 두 수에 공통으로 들어 있는 </a:t>
            </a:r>
            <a:r>
              <a:rPr lang="en-US" altLang="ko-KR" dirty="0"/>
              <a:t>4</a:t>
            </a:r>
            <a:r>
              <a:rPr lang="ko-KR" altLang="en-US" dirty="0"/>
              <a:t>를 한 번만 곱하고</a:t>
            </a:r>
            <a:r>
              <a:rPr lang="en-US" altLang="ko-KR" dirty="0"/>
              <a:t>, </a:t>
            </a:r>
            <a:r>
              <a:rPr lang="ko-KR" altLang="en-US" dirty="0"/>
              <a:t>공통이 아닌 </a:t>
            </a:r>
            <a:r>
              <a:rPr lang="en-US" altLang="ko-KR" dirty="0"/>
              <a:t>3</a:t>
            </a:r>
            <a:r>
              <a:rPr lang="ko-KR" altLang="en-US" dirty="0"/>
              <a:t>과 </a:t>
            </a:r>
            <a:r>
              <a:rPr lang="en-US" altLang="ko-KR" dirty="0"/>
              <a:t>5</a:t>
            </a:r>
            <a:r>
              <a:rPr lang="ko-KR" altLang="en-US" dirty="0"/>
              <a:t>를 모두 곱해야 하므로 </a:t>
            </a:r>
            <a:r>
              <a:rPr lang="en-US" altLang="ko-KR" dirty="0" smtClean="0"/>
              <a:t>3</a:t>
            </a:r>
            <a:r>
              <a:rPr lang="en-US" altLang="ko-KR" dirty="0"/>
              <a:t>×</a:t>
            </a:r>
            <a:r>
              <a:rPr lang="en-US" altLang="ko-KR" dirty="0" smtClean="0"/>
              <a:t>4×5=60</a:t>
            </a:r>
            <a:r>
              <a:rPr lang="ko-KR" altLang="en-US" dirty="0"/>
              <a:t>은 </a:t>
            </a:r>
            <a:r>
              <a:rPr lang="en-US" altLang="ko-KR" dirty="0"/>
              <a:t>12</a:t>
            </a:r>
            <a:r>
              <a:rPr lang="ko-KR" altLang="en-US" dirty="0"/>
              <a:t>와 </a:t>
            </a:r>
            <a:r>
              <a:rPr lang="en-US" altLang="ko-KR" dirty="0"/>
              <a:t>20</a:t>
            </a:r>
            <a:r>
              <a:rPr lang="ko-KR" altLang="en-US" dirty="0"/>
              <a:t>의 최소공배수입니다</a:t>
            </a:r>
            <a:r>
              <a:rPr lang="en-US" altLang="ko-KR" dirty="0"/>
              <a:t>.</a:t>
            </a: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5135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그룹 39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41" name="그룹 40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46" name="그룹 45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8" name="그림 47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9" name="그림 48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47" name="그림 4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8" name="내용 개체 틀 5"/>
          <p:cNvSpPr txBox="1">
            <a:spLocks/>
          </p:cNvSpPr>
          <p:nvPr/>
        </p:nvSpPr>
        <p:spPr>
          <a:xfrm>
            <a:off x="694689" y="412069"/>
            <a:ext cx="4150361" cy="11541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수의 곱으로 나타낸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곱셈식을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이용하여 최소공배수를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구하는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방법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</a:p>
        </p:txBody>
      </p:sp>
      <p:sp>
        <p:nvSpPr>
          <p:cNvPr id="20" name="직사각형 19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7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763454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0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40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그림 5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5" t="21152" r="9795" b="69985"/>
          <a:stretch/>
        </p:blipFill>
        <p:spPr>
          <a:xfrm>
            <a:off x="1523139" y="4712387"/>
            <a:ext cx="7145891" cy="1154769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5" t="8845" r="9795" b="82292"/>
          <a:stretch/>
        </p:blipFill>
        <p:spPr>
          <a:xfrm>
            <a:off x="1523139" y="2810067"/>
            <a:ext cx="7145891" cy="1154769"/>
          </a:xfrm>
          <a:prstGeom prst="rect">
            <a:avLst/>
          </a:prstGeom>
        </p:spPr>
      </p:pic>
      <p:sp>
        <p:nvSpPr>
          <p:cNvPr id="49" name="내용 개체 틀 2"/>
          <p:cNvSpPr txBox="1">
            <a:spLocks/>
          </p:cNvSpPr>
          <p:nvPr/>
        </p:nvSpPr>
        <p:spPr>
          <a:xfrm>
            <a:off x="4341398" y="2910333"/>
            <a:ext cx="6116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15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6305318" y="3377816"/>
            <a:ext cx="6116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10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961827" y="2331347"/>
            <a:ext cx="8239645" cy="369332"/>
            <a:chOff x="829684" y="5561358"/>
            <a:chExt cx="8239645" cy="369332"/>
          </a:xfrm>
        </p:grpSpPr>
        <p:sp>
          <p:nvSpPr>
            <p:cNvPr id="37" name="내용 개체 틀 3"/>
            <p:cNvSpPr txBox="1">
              <a:spLocks/>
            </p:cNvSpPr>
            <p:nvPr/>
          </p:nvSpPr>
          <p:spPr>
            <a:xfrm>
              <a:off x="953960" y="5561358"/>
              <a:ext cx="8115369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30</a:t>
              </a:r>
              <a:r>
                <a:rPr lang="ko-KR" altLang="en-US" dirty="0" smtClean="0"/>
                <a:t>과 </a:t>
              </a:r>
              <a:r>
                <a:rPr lang="en-US" altLang="ko-KR" dirty="0" smtClean="0"/>
                <a:t>50</a:t>
              </a:r>
              <a:r>
                <a:rPr lang="ko-KR" altLang="en-US" dirty="0" smtClean="0"/>
                <a:t>을 두 수의 곱으로 나타내어 보세요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961827" y="4145203"/>
            <a:ext cx="8239645" cy="369332"/>
            <a:chOff x="829684" y="5548658"/>
            <a:chExt cx="8239645" cy="369332"/>
          </a:xfrm>
        </p:grpSpPr>
        <p:sp>
          <p:nvSpPr>
            <p:cNvPr id="40" name="내용 개체 틀 3"/>
            <p:cNvSpPr txBox="1">
              <a:spLocks/>
            </p:cNvSpPr>
            <p:nvPr/>
          </p:nvSpPr>
          <p:spPr>
            <a:xfrm>
              <a:off x="953960" y="5548658"/>
              <a:ext cx="8115369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30</a:t>
              </a:r>
              <a:r>
                <a:rPr lang="ko-KR" altLang="en-US" dirty="0" smtClean="0"/>
                <a:t>과 </a:t>
              </a:r>
              <a:r>
                <a:rPr lang="en-US" altLang="ko-KR" dirty="0" smtClean="0"/>
                <a:t>50</a:t>
              </a:r>
              <a:r>
                <a:rPr lang="ko-KR" altLang="en-US" dirty="0" smtClean="0"/>
                <a:t>을 여러 수의 곱으로 나타내어 보세요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805" y="23449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970" y="41559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그룹 56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58" name="그룹 57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60" name="그림 59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1" name="그림 6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59" name="그림 5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62" name="그림 6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8678950" y="145596"/>
            <a:ext cx="335504" cy="713981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4150361" cy="11541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여러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수의 곱으로 나타낸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곱셈식을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이용하여 최소공배수를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구하는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방법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873348" y="1563312"/>
            <a:ext cx="8249627" cy="646331"/>
            <a:chOff x="870058" y="3566633"/>
            <a:chExt cx="8249627" cy="646331"/>
          </a:xfrm>
        </p:grpSpPr>
        <p:grpSp>
          <p:nvGrpSpPr>
            <p:cNvPr id="28" name="그룹 27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1" name="그룹 3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모서리가 둥근 직사각형 3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0" name="내용 개체 틀 3"/>
            <p:cNvSpPr txBox="1">
              <a:spLocks/>
            </p:cNvSpPr>
            <p:nvPr/>
          </p:nvSpPr>
          <p:spPr>
            <a:xfrm>
              <a:off x="1098473" y="3566633"/>
              <a:ext cx="8021212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30</a:t>
              </a:r>
              <a:r>
                <a:rPr lang="ko-KR" altLang="en-US" dirty="0" smtClean="0"/>
                <a:t>과 </a:t>
              </a:r>
              <a:r>
                <a:rPr lang="en-US" altLang="ko-KR" dirty="0" smtClean="0"/>
                <a:t>50</a:t>
              </a:r>
              <a:r>
                <a:rPr lang="ko-KR" altLang="en-US" dirty="0" smtClean="0"/>
                <a:t>을 각각 여러 수의 곱으로 나타낸 </a:t>
              </a:r>
              <a:r>
                <a:rPr lang="ko-KR" altLang="en-US" dirty="0" err="1" smtClean="0"/>
                <a:t>곱셈식을</a:t>
              </a:r>
              <a:r>
                <a:rPr lang="ko-KR" altLang="en-US" dirty="0" smtClean="0"/>
                <a:t> 이용하여 최소공배수를 구하는 방법을 알아봅시다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</p:grpSp>
      <p:sp>
        <p:nvSpPr>
          <p:cNvPr id="54" name="내용 개체 틀 2"/>
          <p:cNvSpPr txBox="1">
            <a:spLocks/>
          </p:cNvSpPr>
          <p:nvPr/>
        </p:nvSpPr>
        <p:spPr>
          <a:xfrm>
            <a:off x="3893432" y="5319797"/>
            <a:ext cx="30580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3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55" name="내용 개체 틀 2"/>
          <p:cNvSpPr txBox="1">
            <a:spLocks/>
          </p:cNvSpPr>
          <p:nvPr/>
        </p:nvSpPr>
        <p:spPr>
          <a:xfrm>
            <a:off x="6488472" y="5332497"/>
            <a:ext cx="30580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5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46" name="직사각형 45">
            <a:hlinkClick r:id="rId6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7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8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9" action="ppaction://hlinksldjump"/>
          </p:cNvPr>
          <p:cNvSpPr/>
          <p:nvPr/>
        </p:nvSpPr>
        <p:spPr>
          <a:xfrm>
            <a:off x="763454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5" name="그림 6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66" name="그림 6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7" name="직사각형 66">
            <a:hlinkClick r:id="rId11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01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4150361" cy="11541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여러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수의 곱으로 나타낸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곱셈식을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이용하여 최소공배수를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구하는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방법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</a:p>
        </p:txBody>
      </p:sp>
      <p:pic>
        <p:nvPicPr>
          <p:cNvPr id="8" name="그림 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5" t="66269" r="12106" b="3483"/>
          <a:stretch/>
        </p:blipFill>
        <p:spPr>
          <a:xfrm>
            <a:off x="1665027" y="1895480"/>
            <a:ext cx="6767925" cy="39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9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3614</TotalTime>
  <Words>927</Words>
  <Application>Microsoft Office PowerPoint</Application>
  <PresentationFormat>A4 용지(210x297mm)</PresentationFormat>
  <Paragraphs>121</Paragraphs>
  <Slides>17</Slides>
  <Notes>2</Notes>
  <HiddenSlides>1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  <vt:variant>
        <vt:lpstr>재구성한 쇼</vt:lpstr>
      </vt:variant>
      <vt:variant>
        <vt:i4>1</vt:i4>
      </vt:variant>
    </vt:vector>
  </HeadingPairs>
  <TitlesOfParts>
    <vt:vector size="19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조아라</cp:lastModifiedBy>
  <cp:revision>260</cp:revision>
  <cp:lastPrinted>2017-09-25T02:44:09Z</cp:lastPrinted>
  <dcterms:created xsi:type="dcterms:W3CDTF">2017-09-24T23:31:15Z</dcterms:created>
  <dcterms:modified xsi:type="dcterms:W3CDTF">2019-01-03T04:38:25Z</dcterms:modified>
</cp:coreProperties>
</file>