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8" r:id="rId2"/>
    <p:sldId id="260" r:id="rId3"/>
    <p:sldId id="261" r:id="rId4"/>
    <p:sldId id="279" r:id="rId5"/>
    <p:sldId id="277" r:id="rId6"/>
    <p:sldId id="270" r:id="rId7"/>
    <p:sldId id="278" r:id="rId8"/>
    <p:sldId id="276" r:id="rId9"/>
    <p:sldId id="275" r:id="rId10"/>
    <p:sldId id="280" r:id="rId11"/>
    <p:sldId id="282" r:id="rId12"/>
    <p:sldId id="283" r:id="rId13"/>
    <p:sldId id="284" r:id="rId14"/>
    <p:sldId id="263" r:id="rId15"/>
  </p:sldIdLst>
  <p:sldSz cx="9906000" cy="6858000" type="A4"/>
  <p:notesSz cx="6858000" cy="9144000"/>
  <p:custShowLst>
    <p:custShow name="재구성한 쇼 1" id="0">
      <p:sldLst>
        <p:sld r:id="rId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84" y="-396"/>
      </p:cViewPr>
      <p:guideLst>
        <p:guide orient="horz" pos="3725"/>
        <p:guide orient="horz" pos="3861"/>
        <p:guide orient="horz" pos="913"/>
        <p:guide orient="horz" pos="550"/>
        <p:guide pos="5697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90668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공배수와 최소공배수를 구해 볼까요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21038" y="90668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공배수와 최소공배수를 구해 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약수와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배수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38~39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26~27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25" name="그룹 24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024300" y="2792831"/>
            <a:ext cx="4889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공배수와 최소공배수를 구해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9137" y="1577861"/>
            <a:ext cx="8178453" cy="1144946"/>
            <a:chOff x="889137" y="1577861"/>
            <a:chExt cx="8178453" cy="1144946"/>
          </a:xfrm>
        </p:grpSpPr>
        <p:sp>
          <p:nvSpPr>
            <p:cNvPr id="69" name="모서리가 둥근 직사각형 68"/>
            <p:cNvSpPr/>
            <p:nvPr/>
          </p:nvSpPr>
          <p:spPr bwMode="auto">
            <a:xfrm>
              <a:off x="889137" y="2021077"/>
              <a:ext cx="8149877" cy="701730"/>
            </a:xfrm>
            <a:prstGeom prst="roundRect">
              <a:avLst>
                <a:gd name="adj" fmla="val 852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979079" y="1577861"/>
              <a:ext cx="8088511" cy="369332"/>
              <a:chOff x="829684" y="5546885"/>
              <a:chExt cx="8088511" cy="369332"/>
            </a:xfrm>
          </p:grpSpPr>
          <p:sp>
            <p:nvSpPr>
              <p:cNvPr id="7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공배수와 최소공배수의 배수를 비교해 보세요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70" name="내용 개체 틀 2"/>
          <p:cNvSpPr txBox="1">
            <a:spLocks/>
          </p:cNvSpPr>
          <p:nvPr/>
        </p:nvSpPr>
        <p:spPr>
          <a:xfrm>
            <a:off x="927566" y="2021077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공배수 중에서 가장 작은 수가 최소공배수입니다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최소공배수의 배수가 공배수입니다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957" y="21631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공배수와 최소공배수의 관계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설명하기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77" name="그룹 76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79" name="그림 7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78" name="그림 7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81" name="그림 8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8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내용 개체 틀 3"/>
          <p:cNvSpPr txBox="1">
            <a:spLocks/>
          </p:cNvSpPr>
          <p:nvPr/>
        </p:nvSpPr>
        <p:spPr>
          <a:xfrm>
            <a:off x="4144070" y="3545901"/>
            <a:ext cx="5046663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ko-KR" altLang="en-US" dirty="0" smtClean="0"/>
              <a:t>공배수           </a:t>
            </a:r>
            <a:r>
              <a:rPr lang="en-US" altLang="ko-KR" dirty="0"/>
              <a:t>( </a:t>
            </a:r>
            <a:r>
              <a:rPr lang="en-US" altLang="ko-KR" dirty="0" smtClean="0"/>
              <a:t>                         </a:t>
            </a:r>
            <a:r>
              <a:rPr lang="en-US" altLang="ko-KR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최소공배수  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     </a:t>
            </a:r>
            <a:r>
              <a:rPr lang="en-US" altLang="ko-KR" dirty="0"/>
              <a:t>)</a:t>
            </a: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1.</a:t>
              </a:r>
              <a:endParaRPr lang="ko-KR" altLang="en-US" dirty="0"/>
            </a:p>
          </p:txBody>
        </p:sp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 smtClean="0"/>
                <a:t>2</a:t>
              </a:r>
              <a:r>
                <a:rPr lang="ko-KR" altLang="en-US" dirty="0" smtClean="0"/>
                <a:t>와 </a:t>
              </a:r>
              <a:r>
                <a:rPr lang="en-US" altLang="ko-KR" dirty="0" smtClean="0"/>
                <a:t>4</a:t>
              </a:r>
              <a:r>
                <a:rPr lang="ko-KR" altLang="en-US" dirty="0" smtClean="0"/>
                <a:t>의 공배수와 최소공배수를 </a:t>
              </a:r>
              <a:r>
                <a:rPr lang="ko-KR" altLang="en-US" dirty="0"/>
                <a:t>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92622"/>
              </p:ext>
            </p:extLst>
          </p:nvPr>
        </p:nvGraphicFramePr>
        <p:xfrm>
          <a:off x="2615487" y="2190307"/>
          <a:ext cx="4772965" cy="1189027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4772965"/>
              </a:tblGrid>
              <a:tr h="1189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2</a:t>
                      </a:r>
                      <a:r>
                        <a:rPr lang="ko-KR" altLang="en-US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배수</a:t>
                      </a: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2, 4, 6, 8, 10, 12, 14……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4</a:t>
                      </a:r>
                      <a:r>
                        <a:rPr lang="ko-KR" altLang="en-US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배수</a:t>
                      </a: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4, 8, 12, 16, 20, 24……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내용 개체 틀 2"/>
          <p:cNvSpPr txBox="1">
            <a:spLocks/>
          </p:cNvSpPr>
          <p:nvPr/>
        </p:nvSpPr>
        <p:spPr>
          <a:xfrm>
            <a:off x="5686789" y="3629534"/>
            <a:ext cx="163066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4, 8, 12</a:t>
            </a:r>
            <a:r>
              <a:rPr lang="en-US" altLang="ko-KR" dirty="0"/>
              <a:t>……</a:t>
            </a:r>
            <a:endParaRPr lang="en-US" altLang="ko-KR" kern="0" spc="-40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5659493" y="4104614"/>
            <a:ext cx="163066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4 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607" y="36453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5671" y="41252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2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3"/>
          <p:cNvSpPr txBox="1">
            <a:spLocks/>
          </p:cNvSpPr>
          <p:nvPr/>
        </p:nvSpPr>
        <p:spPr>
          <a:xfrm>
            <a:off x="1888205" y="2698554"/>
            <a:ext cx="7578752" cy="21421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200000"/>
              </a:lnSpc>
              <a:buAutoNum type="arabicParenR"/>
            </a:pPr>
            <a:endParaRPr lang="en-US" altLang="ko-KR" dirty="0"/>
          </a:p>
          <a:p>
            <a:pPr marL="342900" indent="-342900" fontAlgn="base">
              <a:lnSpc>
                <a:spcPct val="200000"/>
              </a:lnSpc>
              <a:buAutoNum type="arabicParenR"/>
            </a:pPr>
            <a:endParaRPr lang="en-US" altLang="ko-KR" dirty="0" smtClean="0"/>
          </a:p>
          <a:p>
            <a:pPr marL="450850" indent="-450850" fontAlgn="base">
              <a:lnSpc>
                <a:spcPct val="150000"/>
              </a:lnSpc>
            </a:pPr>
            <a:r>
              <a:rPr lang="en-US" altLang="ko-KR" dirty="0" smtClean="0"/>
              <a:t>(2)  </a:t>
            </a:r>
            <a:r>
              <a:rPr lang="ko-KR" altLang="en-US" dirty="0" smtClean="0"/>
              <a:t>위 </a:t>
            </a:r>
            <a:r>
              <a:rPr lang="en-US" altLang="ko-KR" dirty="0"/>
              <a:t>(1)</a:t>
            </a:r>
            <a:r>
              <a:rPr lang="ko-KR" altLang="en-US" dirty="0"/>
              <a:t>에서 </a:t>
            </a:r>
            <a:r>
              <a:rPr lang="en-US" altLang="ko-KR" dirty="0"/>
              <a:t>6</a:t>
            </a:r>
            <a:r>
              <a:rPr lang="ko-KR" altLang="en-US" dirty="0"/>
              <a:t>과 </a:t>
            </a:r>
            <a:r>
              <a:rPr lang="en-US" altLang="ko-KR" dirty="0"/>
              <a:t>8</a:t>
            </a:r>
            <a:r>
              <a:rPr lang="ko-KR" altLang="en-US" dirty="0"/>
              <a:t>의 공배수를 모두 찾아 </a:t>
            </a:r>
            <a:r>
              <a:rPr lang="ko-KR" altLang="en-US" dirty="0">
                <a:solidFill>
                  <a:srgbClr val="00B0F0"/>
                </a:solidFill>
              </a:rPr>
              <a:t>○</a:t>
            </a:r>
            <a:r>
              <a:rPr lang="ko-KR" altLang="en-US" dirty="0"/>
              <a:t>표 하고</a:t>
            </a:r>
            <a:r>
              <a:rPr lang="en-US" altLang="ko-KR" dirty="0"/>
              <a:t>, </a:t>
            </a:r>
            <a:r>
              <a:rPr lang="ko-KR" altLang="en-US" dirty="0"/>
              <a:t>최소공배수를 구해    보세요</a:t>
            </a:r>
            <a:r>
              <a:rPr lang="en-US" altLang="ko-KR" dirty="0"/>
              <a:t>. 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87182"/>
              </p:ext>
            </p:extLst>
          </p:nvPr>
        </p:nvGraphicFramePr>
        <p:xfrm>
          <a:off x="2422751" y="2643196"/>
          <a:ext cx="5941485" cy="10607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81266"/>
                <a:gridCol w="4660219"/>
              </a:tblGrid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</a:rPr>
                        <a:t>6</a:t>
                      </a:r>
                      <a:r>
                        <a:rPr lang="ko-KR" altLang="en-US" sz="1800" b="1" dirty="0" smtClean="0">
                          <a:effectLst/>
                        </a:rPr>
                        <a:t>의 배수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</a:rPr>
                        <a:t>8</a:t>
                      </a:r>
                      <a:r>
                        <a:rPr lang="ko-KR" altLang="en-US" sz="1800" b="1" dirty="0" smtClean="0">
                          <a:effectLst/>
                        </a:rPr>
                        <a:t>의 배수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내용 개체 틀 2"/>
          <p:cNvSpPr txBox="1">
            <a:spLocks/>
          </p:cNvSpPr>
          <p:nvPr/>
        </p:nvSpPr>
        <p:spPr>
          <a:xfrm>
            <a:off x="3761264" y="2722703"/>
            <a:ext cx="459442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dirty="0" smtClean="0">
                <a:solidFill>
                  <a:srgbClr val="208235"/>
                </a:solidFill>
              </a:rPr>
              <a:t>6, 12, 18, 24, 30, 36, 42, 48, 54, 60</a:t>
            </a:r>
            <a:endParaRPr lang="en-US" altLang="ko-KR" kern="0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3761264" y="3265186"/>
            <a:ext cx="440630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dirty="0" smtClean="0">
                <a:solidFill>
                  <a:srgbClr val="208235"/>
                </a:solidFill>
              </a:rPr>
              <a:t>8, 16, 24, 32, 40, 48, 56, 64, 72, 80</a:t>
            </a:r>
            <a:endParaRPr lang="en-US" altLang="ko-KR" kern="0" dirty="0">
              <a:solidFill>
                <a:srgbClr val="208235"/>
              </a:solidFill>
            </a:endParaRPr>
          </a:p>
        </p:txBody>
      </p:sp>
      <p:sp>
        <p:nvSpPr>
          <p:cNvPr id="47" name="내용 개체 틀 3"/>
          <p:cNvSpPr txBox="1">
            <a:spLocks/>
          </p:cNvSpPr>
          <p:nvPr/>
        </p:nvSpPr>
        <p:spPr>
          <a:xfrm>
            <a:off x="6118749" y="4651978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ko-KR" altLang="en-US" dirty="0" smtClean="0"/>
              <a:t>최소공배수  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</a:t>
            </a:r>
            <a:r>
              <a:rPr lang="en-US" altLang="ko-KR" dirty="0"/>
              <a:t>)</a:t>
            </a: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35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/>
                <a:t>6</a:t>
              </a:r>
              <a:r>
                <a:rPr lang="ko-KR" altLang="en-US" dirty="0"/>
                <a:t>과 </a:t>
              </a:r>
              <a:r>
                <a:rPr lang="en-US" altLang="ko-KR" dirty="0"/>
                <a:t>8</a:t>
              </a:r>
              <a:r>
                <a:rPr lang="ko-KR" altLang="en-US" dirty="0"/>
                <a:t>의 최소공배수를 구하려고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답하세요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340" y="27090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내용 개체 틀 2"/>
          <p:cNvSpPr txBox="1">
            <a:spLocks/>
          </p:cNvSpPr>
          <p:nvPr/>
        </p:nvSpPr>
        <p:spPr>
          <a:xfrm>
            <a:off x="7946329" y="4756911"/>
            <a:ext cx="64072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24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0074" y="47700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4527400" y="2764493"/>
            <a:ext cx="2340158" cy="827509"/>
            <a:chOff x="4527400" y="2764493"/>
            <a:chExt cx="2340158" cy="82750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4951771" y="2764493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4527400" y="3306250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6581806" y="2764493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5762340" y="3306250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340" y="32452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내용 개체 틀 3"/>
          <p:cNvSpPr txBox="1">
            <a:spLocks/>
          </p:cNvSpPr>
          <p:nvPr/>
        </p:nvSpPr>
        <p:spPr>
          <a:xfrm>
            <a:off x="1888205" y="1951862"/>
            <a:ext cx="7578752" cy="5632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</a:pPr>
            <a:r>
              <a:rPr lang="en-US" altLang="ko-KR" dirty="0" smtClean="0"/>
              <a:t>(1)  6</a:t>
            </a:r>
            <a:r>
              <a:rPr lang="ko-KR" altLang="en-US" dirty="0"/>
              <a:t>과 </a:t>
            </a:r>
            <a:r>
              <a:rPr lang="en-US" altLang="ko-KR" dirty="0"/>
              <a:t>8</a:t>
            </a:r>
            <a:r>
              <a:rPr lang="ko-KR" altLang="en-US" dirty="0"/>
              <a:t>의 배수를 </a:t>
            </a:r>
            <a:r>
              <a:rPr lang="ko-KR" altLang="en-US" dirty="0" smtClean="0"/>
              <a:t>각각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개 써 보세요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3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  <p:bldP spid="31" grpId="0"/>
      <p:bldP spid="47" grpId="0"/>
      <p:bldP spid="40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48" name="내용 개체 틀 3"/>
          <p:cNvSpPr txBox="1">
            <a:spLocks/>
          </p:cNvSpPr>
          <p:nvPr/>
        </p:nvSpPr>
        <p:spPr>
          <a:xfrm>
            <a:off x="6210769" y="2337483"/>
            <a:ext cx="322020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smtClean="0"/>
              <a:t>(                                   </a:t>
            </a:r>
            <a:r>
              <a:rPr lang="en-US" altLang="ko-KR" dirty="0" smtClean="0"/>
              <a:t>)      </a:t>
            </a:r>
            <a:endParaRPr lang="ko-KR" altLang="en-US" dirty="0"/>
          </a:p>
        </p:txBody>
      </p:sp>
      <p:grpSp>
        <p:nvGrpSpPr>
          <p:cNvPr id="49" name="그룹 48"/>
          <p:cNvGrpSpPr/>
          <p:nvPr/>
        </p:nvGrpSpPr>
        <p:grpSpPr>
          <a:xfrm>
            <a:off x="987556" y="1557918"/>
            <a:ext cx="8124826" cy="646331"/>
            <a:chOff x="882650" y="1449388"/>
            <a:chExt cx="8124826" cy="646331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/>
                <a:t>50</a:t>
              </a:r>
              <a:r>
                <a:rPr lang="ko-KR" altLang="en-US" dirty="0"/>
                <a:t>부터 </a:t>
              </a:r>
              <a:r>
                <a:rPr lang="en-US" altLang="ko-KR" dirty="0"/>
                <a:t>100</a:t>
              </a:r>
              <a:r>
                <a:rPr lang="ko-KR" altLang="en-US" dirty="0"/>
                <a:t>까지의 수 중에서 </a:t>
              </a:r>
              <a:r>
                <a:rPr lang="en-US" altLang="ko-KR" dirty="0"/>
                <a:t>3</a:t>
              </a:r>
              <a:r>
                <a:rPr lang="ko-KR" altLang="en-US" dirty="0"/>
                <a:t>의 배수이면서 </a:t>
              </a:r>
              <a:r>
                <a:rPr lang="en-US" altLang="ko-KR" dirty="0"/>
                <a:t>4</a:t>
              </a:r>
              <a:r>
                <a:rPr lang="ko-KR" altLang="en-US" dirty="0"/>
                <a:t>의 배수인 수를 모두 써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6768933" y="2344125"/>
            <a:ext cx="21494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60, 72, 84, 96 </a:t>
            </a: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1925707" y="2912478"/>
            <a:ext cx="7142031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3</a:t>
            </a:r>
            <a:r>
              <a:rPr lang="ko-KR" altLang="en-US" kern="0" spc="-40" dirty="0">
                <a:solidFill>
                  <a:srgbClr val="208235"/>
                </a:solidFill>
              </a:rPr>
              <a:t>과 </a:t>
            </a:r>
            <a:r>
              <a:rPr lang="en-US" altLang="ko-KR" kern="0" spc="-40" dirty="0">
                <a:solidFill>
                  <a:srgbClr val="208235"/>
                </a:solidFill>
              </a:rPr>
              <a:t>4</a:t>
            </a:r>
            <a:r>
              <a:rPr lang="ko-KR" altLang="en-US" kern="0" spc="-40" dirty="0">
                <a:solidFill>
                  <a:srgbClr val="208235"/>
                </a:solidFill>
              </a:rPr>
              <a:t>의 공배수는 </a:t>
            </a:r>
            <a:r>
              <a:rPr lang="en-US" altLang="ko-KR" kern="0" spc="-40" dirty="0">
                <a:solidFill>
                  <a:srgbClr val="208235"/>
                </a:solidFill>
              </a:rPr>
              <a:t>12</a:t>
            </a:r>
            <a:r>
              <a:rPr lang="ko-KR" altLang="en-US" kern="0" spc="-40" dirty="0">
                <a:solidFill>
                  <a:srgbClr val="208235"/>
                </a:solidFill>
              </a:rPr>
              <a:t>이므로 </a:t>
            </a:r>
            <a:r>
              <a:rPr lang="en-US" altLang="ko-KR" kern="0" spc="-40" dirty="0">
                <a:solidFill>
                  <a:srgbClr val="208235"/>
                </a:solidFill>
              </a:rPr>
              <a:t>50</a:t>
            </a:r>
            <a:r>
              <a:rPr lang="ko-KR" altLang="en-US" kern="0" spc="-40" dirty="0">
                <a:solidFill>
                  <a:srgbClr val="208235"/>
                </a:solidFill>
              </a:rPr>
              <a:t>부터 </a:t>
            </a:r>
            <a:r>
              <a:rPr lang="en-US" altLang="ko-KR" kern="0" spc="-40" dirty="0">
                <a:solidFill>
                  <a:srgbClr val="208235"/>
                </a:solidFill>
              </a:rPr>
              <a:t>100</a:t>
            </a:r>
            <a:r>
              <a:rPr lang="ko-KR" altLang="en-US" kern="0" spc="-40" dirty="0">
                <a:solidFill>
                  <a:srgbClr val="208235"/>
                </a:solidFill>
              </a:rPr>
              <a:t>까지의 수 중에서 </a:t>
            </a:r>
            <a:r>
              <a:rPr lang="en-US" altLang="ko-KR" kern="0" spc="-40" dirty="0">
                <a:solidFill>
                  <a:srgbClr val="208235"/>
                </a:solidFill>
              </a:rPr>
              <a:t>12</a:t>
            </a:r>
            <a:r>
              <a:rPr lang="ko-KR" altLang="en-US" kern="0" spc="-40" dirty="0" smtClean="0">
                <a:solidFill>
                  <a:srgbClr val="208235"/>
                </a:solidFill>
              </a:rPr>
              <a:t>의 배수인 </a:t>
            </a:r>
            <a:r>
              <a:rPr lang="ko-KR" altLang="en-US" kern="0" spc="-40" dirty="0">
                <a:solidFill>
                  <a:srgbClr val="208235"/>
                </a:solidFill>
              </a:rPr>
              <a:t>수는 </a:t>
            </a:r>
            <a:r>
              <a:rPr lang="en-US" altLang="ko-KR" kern="0" spc="-40" dirty="0">
                <a:solidFill>
                  <a:srgbClr val="208235"/>
                </a:solidFill>
              </a:rPr>
              <a:t>12×5=60, 12×6=72, 12×7=84, </a:t>
            </a:r>
            <a:r>
              <a:rPr lang="en-US" altLang="ko-KR" kern="0" spc="-40" dirty="0" smtClean="0">
                <a:solidFill>
                  <a:srgbClr val="208235"/>
                </a:solidFill>
              </a:rPr>
              <a:t>12×8=96</a:t>
            </a:r>
            <a:r>
              <a:rPr lang="ko-KR" altLang="en-US" kern="0" spc="-40" dirty="0">
                <a:solidFill>
                  <a:srgbClr val="208235"/>
                </a:solidFill>
              </a:rPr>
              <a:t>으</a:t>
            </a:r>
            <a:r>
              <a:rPr lang="ko-KR" altLang="en-US" kern="0" spc="-40" dirty="0" smtClean="0">
                <a:solidFill>
                  <a:srgbClr val="208235"/>
                </a:solidFill>
              </a:rPr>
              <a:t>로 </a:t>
            </a:r>
            <a:r>
              <a:rPr lang="en-US" altLang="ko-KR" kern="0" spc="-150" dirty="0">
                <a:solidFill>
                  <a:srgbClr val="208235"/>
                </a:solidFill>
              </a:rPr>
              <a:t>60, 72, 84, </a:t>
            </a:r>
            <a:r>
              <a:rPr lang="en-US" altLang="ko-KR" kern="0" spc="-150" dirty="0" smtClean="0">
                <a:solidFill>
                  <a:srgbClr val="208235"/>
                </a:solidFill>
              </a:rPr>
              <a:t>96 </a:t>
            </a:r>
            <a:r>
              <a:rPr lang="ko-KR" altLang="en-US" kern="0" spc="-40" dirty="0" smtClean="0">
                <a:solidFill>
                  <a:srgbClr val="208235"/>
                </a:solidFill>
              </a:rPr>
              <a:t>입니다</a:t>
            </a:r>
            <a:r>
              <a:rPr lang="en-US" altLang="ko-KR" kern="0" spc="-4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5531" y="23348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4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공배수와 최소공배수를 구해 볼까요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4300" y="2764683"/>
            <a:ext cx="588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최소공배수를 구하는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방법을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76636" y="2731277"/>
            <a:ext cx="155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공배수와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최소공배수를 구해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볼까요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079" y="2476818"/>
            <a:ext cx="5235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공배수와 최소공배수의 의미를 알고 구해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공배수와 최소공배수의 관계를 이해해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28" name="그룹 2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같은 색 나무 도막이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놓인 곳을      찾는 방법 알아보기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21552" r="12106" b="36518"/>
          <a:stretch/>
        </p:blipFill>
        <p:spPr>
          <a:xfrm>
            <a:off x="1979830" y="1596160"/>
            <a:ext cx="6112578" cy="4336454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6" t="9956" r="25526" b="80087"/>
          <a:stretch/>
        </p:blipFill>
        <p:spPr>
          <a:xfrm>
            <a:off x="3562597" y="1819801"/>
            <a:ext cx="1850176" cy="12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89137" y="4691753"/>
            <a:ext cx="8178453" cy="1209916"/>
            <a:chOff x="889137" y="4691753"/>
            <a:chExt cx="8178453" cy="1209916"/>
          </a:xfrm>
        </p:grpSpPr>
        <p:sp>
          <p:nvSpPr>
            <p:cNvPr id="54" name="모서리가 둥근 직사각형 53"/>
            <p:cNvSpPr/>
            <p:nvPr/>
          </p:nvSpPr>
          <p:spPr bwMode="auto">
            <a:xfrm>
              <a:off x="889137" y="5173898"/>
              <a:ext cx="8149877" cy="72777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979079" y="4691753"/>
              <a:ext cx="8088511" cy="369332"/>
              <a:chOff x="829684" y="5546885"/>
              <a:chExt cx="8088511" cy="369332"/>
            </a:xfrm>
          </p:grpSpPr>
          <p:sp>
            <p:nvSpPr>
              <p:cNvPr id="5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지혜는 어떤 규칙으로 나무 도막을 놓았는지 </a:t>
                </a:r>
                <a:r>
                  <a:rPr lang="ko-KR" altLang="en-US" dirty="0"/>
                  <a:t>이야기해 </a:t>
                </a:r>
                <a:r>
                  <a:rPr lang="ko-KR" altLang="en-US" dirty="0" smtClean="0"/>
                  <a:t>보세요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89137" y="3356712"/>
            <a:ext cx="8178453" cy="1144946"/>
            <a:chOff x="889137" y="3356712"/>
            <a:chExt cx="8178453" cy="1144946"/>
          </a:xfrm>
        </p:grpSpPr>
        <p:sp>
          <p:nvSpPr>
            <p:cNvPr id="60" name="모서리가 둥근 직사각형 59"/>
            <p:cNvSpPr/>
            <p:nvPr/>
          </p:nvSpPr>
          <p:spPr bwMode="auto">
            <a:xfrm>
              <a:off x="889137" y="3799928"/>
              <a:ext cx="8149877" cy="7017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979079" y="3356712"/>
              <a:ext cx="8088511" cy="369332"/>
              <a:chOff x="829684" y="5546885"/>
              <a:chExt cx="8088511" cy="369332"/>
            </a:xfrm>
          </p:grpSpPr>
          <p:sp>
            <p:nvSpPr>
              <p:cNvPr id="6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준기는 어떤 규칙으로 나무 도막을 놓았는지 </a:t>
                </a:r>
                <a:r>
                  <a:rPr lang="ko-KR" altLang="en-US" dirty="0" smtClean="0"/>
                  <a:t>이야기해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같은 색 나무 도막이 놓인 곳을      찾는 방법 알아보기</a:t>
            </a:r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927566" y="5186918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초록색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초록색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빨간색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초록색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초록색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빨간색 순서입니다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초록색이 </a:t>
            </a: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r>
              <a:rPr lang="ko-KR" altLang="en-US" dirty="0" smtClean="0">
                <a:solidFill>
                  <a:srgbClr val="208235"/>
                </a:solidFill>
              </a:rPr>
              <a:t>번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빨간색이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번 반복됩니다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957" y="53290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내용 개체 틀 2"/>
          <p:cNvSpPr txBox="1">
            <a:spLocks/>
          </p:cNvSpPr>
          <p:nvPr/>
        </p:nvSpPr>
        <p:spPr>
          <a:xfrm>
            <a:off x="927566" y="3799928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노란색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빨간색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노란색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빨간색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노란색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빨간색 순서입니다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노란색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빨간색 나무 도막이 반복됩니다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957" y="39420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8" name="그룹 37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4" name="그림 43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5" name="그림 44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873348" y="1382438"/>
            <a:ext cx="8249627" cy="369332"/>
            <a:chOff x="870058" y="3566633"/>
            <a:chExt cx="8249627" cy="369332"/>
          </a:xfrm>
        </p:grpSpPr>
        <p:grpSp>
          <p:nvGrpSpPr>
            <p:cNvPr id="31" name="그룹 30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같은 색 나무 </a:t>
              </a:r>
              <a:r>
                <a:rPr lang="ko-KR" altLang="en-US" dirty="0" smtClean="0"/>
                <a:t>도막이 </a:t>
              </a:r>
              <a:r>
                <a:rPr lang="ko-KR" altLang="en-US" dirty="0"/>
                <a:t>나란히 </a:t>
              </a:r>
              <a:r>
                <a:rPr lang="ko-KR" altLang="en-US" dirty="0" smtClean="0"/>
                <a:t>놓인 곳이 </a:t>
              </a:r>
              <a:r>
                <a:rPr lang="ko-KR" altLang="en-US" dirty="0"/>
                <a:t>어디인지 알아봅시다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9" name="직사각형 48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0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81780" y="1723805"/>
            <a:ext cx="2734114" cy="1712256"/>
            <a:chOff x="3381780" y="1723805"/>
            <a:chExt cx="2734114" cy="1712256"/>
          </a:xfrm>
        </p:grpSpPr>
        <p:pic>
          <p:nvPicPr>
            <p:cNvPr id="37" name="그림 36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379" y="1861485"/>
              <a:ext cx="276515" cy="273955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3381780" y="1723805"/>
              <a:ext cx="2413562" cy="1712256"/>
              <a:chOff x="1979830" y="1596160"/>
              <a:chExt cx="6112578" cy="4336454"/>
            </a:xfrm>
          </p:grpSpPr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3" t="21552" r="12106" b="36518"/>
              <a:stretch/>
            </p:blipFill>
            <p:spPr>
              <a:xfrm>
                <a:off x="1979830" y="1596160"/>
                <a:ext cx="6112578" cy="4336454"/>
              </a:xfrm>
              <a:prstGeom prst="rect">
                <a:avLst/>
              </a:prstGeom>
            </p:spPr>
          </p:pic>
          <p:pic>
            <p:nvPicPr>
              <p:cNvPr id="67" name="그림 66"/>
              <p:cNvPicPr preferRelativeResize="0"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16" t="9956" r="25526" b="80087"/>
              <a:stretch/>
            </p:blipFill>
            <p:spPr>
              <a:xfrm>
                <a:off x="3562597" y="1819801"/>
                <a:ext cx="1850176" cy="12973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7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507120"/>
            <a:ext cx="8178453" cy="874818"/>
            <a:chOff x="871885" y="1554312"/>
            <a:chExt cx="8178453" cy="874818"/>
          </a:xfrm>
        </p:grpSpPr>
        <p:sp>
          <p:nvSpPr>
            <p:cNvPr id="41" name="모서리가 둥근 직사각형 40"/>
            <p:cNvSpPr/>
            <p:nvPr/>
          </p:nvSpPr>
          <p:spPr bwMode="auto">
            <a:xfrm>
              <a:off x="871885" y="201046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61827" y="1554312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빨간색 나무 </a:t>
                </a:r>
                <a:r>
                  <a:rPr lang="ko-KR" altLang="en-US" dirty="0" smtClean="0"/>
                  <a:t>도막이 </a:t>
                </a:r>
                <a:r>
                  <a:rPr lang="ko-KR" altLang="en-US" dirty="0"/>
                  <a:t>처음으로 나란히 </a:t>
                </a:r>
                <a:r>
                  <a:rPr lang="ko-KR" altLang="en-US" dirty="0" smtClean="0"/>
                  <a:t>놓인 </a:t>
                </a:r>
                <a:r>
                  <a:rPr lang="ko-KR" altLang="en-US" dirty="0"/>
                  <a:t>곳은 </a:t>
                </a:r>
                <a:r>
                  <a:rPr lang="ko-KR" altLang="en-US" dirty="0" smtClean="0"/>
                  <a:t>몇째인지 </a:t>
                </a:r>
                <a:r>
                  <a:rPr lang="ko-KR" altLang="en-US" dirty="0"/>
                  <a:t>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514413"/>
            <a:ext cx="8178453" cy="874818"/>
            <a:chOff x="871885" y="2561605"/>
            <a:chExt cx="8178453" cy="874818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3017757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2561605"/>
              <a:ext cx="8088511" cy="369332"/>
              <a:chOff x="829684" y="5546885"/>
              <a:chExt cx="8088511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빨간색 나무 </a:t>
                </a:r>
                <a:r>
                  <a:rPr lang="ko-KR" altLang="en-US" dirty="0" smtClean="0"/>
                  <a:t>도막이 </a:t>
                </a:r>
                <a:r>
                  <a:rPr lang="ko-KR" altLang="en-US" dirty="0"/>
                  <a:t>두 번째로 나란히 </a:t>
                </a:r>
                <a:r>
                  <a:rPr lang="ko-KR" altLang="en-US" dirty="0" smtClean="0"/>
                  <a:t>놓인 </a:t>
                </a:r>
                <a:r>
                  <a:rPr lang="ko-KR" altLang="en-US" dirty="0"/>
                  <a:t>곳은 </a:t>
                </a:r>
                <a:r>
                  <a:rPr lang="ko-KR" altLang="en-US" dirty="0" smtClean="0"/>
                  <a:t>몇째인지 </a:t>
                </a:r>
                <a:r>
                  <a:rPr lang="ko-KR" altLang="en-US" dirty="0"/>
                  <a:t>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2"/>
          <p:cNvSpPr txBox="1">
            <a:spLocks/>
          </p:cNvSpPr>
          <p:nvPr/>
        </p:nvSpPr>
        <p:spPr>
          <a:xfrm>
            <a:off x="910314" y="398585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째입니다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9638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910314" y="499314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째입니다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9711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같은 색 나무 도막이 놓인 곳을      찾는 방법 알아보기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8" name="그룹 37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5" name="그림 4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/>
          <p:cNvGrpSpPr/>
          <p:nvPr/>
        </p:nvGrpSpPr>
        <p:grpSpPr>
          <a:xfrm>
            <a:off x="3381780" y="1723805"/>
            <a:ext cx="2734114" cy="1712256"/>
            <a:chOff x="3381780" y="1723805"/>
            <a:chExt cx="2734114" cy="1712256"/>
          </a:xfrm>
        </p:grpSpPr>
        <p:pic>
          <p:nvPicPr>
            <p:cNvPr id="62" name="그림 61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379" y="1861485"/>
              <a:ext cx="276515" cy="273955"/>
            </a:xfrm>
            <a:prstGeom prst="rect">
              <a:avLst/>
            </a:prstGeom>
          </p:spPr>
        </p:pic>
        <p:grpSp>
          <p:nvGrpSpPr>
            <p:cNvPr id="63" name="그룹 62"/>
            <p:cNvGrpSpPr/>
            <p:nvPr/>
          </p:nvGrpSpPr>
          <p:grpSpPr>
            <a:xfrm>
              <a:off x="3381780" y="1723805"/>
              <a:ext cx="2413562" cy="1712256"/>
              <a:chOff x="1979830" y="1596160"/>
              <a:chExt cx="6112578" cy="4336454"/>
            </a:xfrm>
          </p:grpSpPr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3" t="21552" r="12106" b="36518"/>
              <a:stretch/>
            </p:blipFill>
            <p:spPr>
              <a:xfrm>
                <a:off x="1979830" y="1596160"/>
                <a:ext cx="6112578" cy="4336454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16" t="9956" r="25526" b="80087"/>
              <a:stretch/>
            </p:blipFill>
            <p:spPr>
              <a:xfrm>
                <a:off x="3562597" y="1819801"/>
                <a:ext cx="1850176" cy="12973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07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71885" y="3662314"/>
            <a:ext cx="8178453" cy="874818"/>
            <a:chOff x="871885" y="3662314"/>
            <a:chExt cx="8178453" cy="874818"/>
          </a:xfrm>
        </p:grpSpPr>
        <p:sp>
          <p:nvSpPr>
            <p:cNvPr id="65" name="모서리가 둥근 직사각형 64"/>
            <p:cNvSpPr/>
            <p:nvPr/>
          </p:nvSpPr>
          <p:spPr bwMode="auto">
            <a:xfrm>
              <a:off x="871885" y="411846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61827" y="3662314"/>
              <a:ext cx="8088511" cy="369332"/>
              <a:chOff x="829684" y="5546885"/>
              <a:chExt cx="8088511" cy="369332"/>
            </a:xfrm>
          </p:grpSpPr>
          <p:sp>
            <p:nvSpPr>
              <p:cNvPr id="6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2</a:t>
                </a:r>
                <a:r>
                  <a:rPr lang="ko-KR" altLang="en-US" dirty="0"/>
                  <a:t>의 배수에 </a:t>
                </a:r>
                <a:r>
                  <a:rPr lang="ko-KR" altLang="en-US" dirty="0">
                    <a:solidFill>
                      <a:srgbClr val="00B0F0"/>
                    </a:solidFill>
                  </a:rPr>
                  <a:t>◯</a:t>
                </a:r>
                <a:r>
                  <a:rPr lang="ko-KR" altLang="en-US" dirty="0"/>
                  <a:t>표 하세요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85" y="4684844"/>
            <a:ext cx="8178453" cy="874818"/>
            <a:chOff x="871885" y="4684844"/>
            <a:chExt cx="8178453" cy="874818"/>
          </a:xfrm>
        </p:grpSpPr>
        <p:sp>
          <p:nvSpPr>
            <p:cNvPr id="72" name="모서리가 둥근 직사각형 71"/>
            <p:cNvSpPr/>
            <p:nvPr/>
          </p:nvSpPr>
          <p:spPr bwMode="auto">
            <a:xfrm>
              <a:off x="871885" y="514099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961827" y="4684844"/>
              <a:ext cx="8088511" cy="369332"/>
              <a:chOff x="829684" y="5546885"/>
              <a:chExt cx="8088511" cy="369332"/>
            </a:xfrm>
          </p:grpSpPr>
          <p:sp>
            <p:nvSpPr>
              <p:cNvPr id="7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3</a:t>
                </a:r>
                <a:r>
                  <a:rPr lang="ko-KR" altLang="en-US" dirty="0"/>
                  <a:t>의 배수에 </a:t>
                </a:r>
                <a:r>
                  <a:rPr lang="ko-KR" altLang="en-US" dirty="0">
                    <a:solidFill>
                      <a:srgbClr val="00B0F0"/>
                    </a:solidFill>
                  </a:rPr>
                  <a:t>△</a:t>
                </a:r>
                <a:r>
                  <a:rPr lang="ko-KR" altLang="en-US" dirty="0"/>
                  <a:t>표 하세요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23336" r="9547" b="63246"/>
          <a:stretch/>
        </p:blipFill>
        <p:spPr>
          <a:xfrm>
            <a:off x="1142707" y="1966224"/>
            <a:ext cx="7649571" cy="1748298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248489" y="2206675"/>
            <a:ext cx="5454993" cy="939650"/>
            <a:chOff x="2248489" y="2206675"/>
            <a:chExt cx="5454993" cy="939650"/>
          </a:xfrm>
        </p:grpSpPr>
        <p:pic>
          <p:nvPicPr>
            <p:cNvPr id="100" name="그림 9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2927538" y="2206675"/>
              <a:ext cx="634954" cy="487057"/>
            </a:xfrm>
            <a:prstGeom prst="rect">
              <a:avLst/>
            </a:prstGeom>
          </p:spPr>
        </p:pic>
        <p:pic>
          <p:nvPicPr>
            <p:cNvPr id="101" name="그림 10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5002652" y="2206675"/>
              <a:ext cx="634954" cy="487057"/>
            </a:xfrm>
            <a:prstGeom prst="rect">
              <a:avLst/>
            </a:prstGeom>
          </p:spPr>
        </p:pic>
        <p:pic>
          <p:nvPicPr>
            <p:cNvPr id="102" name="그림 10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7068528" y="2206675"/>
              <a:ext cx="634954" cy="487057"/>
            </a:xfrm>
            <a:prstGeom prst="rect">
              <a:avLst/>
            </a:prstGeom>
          </p:spPr>
        </p:pic>
        <p:pic>
          <p:nvPicPr>
            <p:cNvPr id="103" name="그림 10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2248489" y="2659268"/>
              <a:ext cx="634954" cy="487057"/>
            </a:xfrm>
            <a:prstGeom prst="rect">
              <a:avLst/>
            </a:prstGeom>
          </p:spPr>
        </p:pic>
        <p:pic>
          <p:nvPicPr>
            <p:cNvPr id="105" name="그림 10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4313636" y="2659268"/>
              <a:ext cx="634954" cy="487057"/>
            </a:xfrm>
            <a:prstGeom prst="rect">
              <a:avLst/>
            </a:prstGeom>
          </p:spPr>
        </p:pic>
        <p:pic>
          <p:nvPicPr>
            <p:cNvPr id="106" name="그림 10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6370804" y="2659268"/>
              <a:ext cx="634954" cy="487057"/>
            </a:xfrm>
            <a:prstGeom prst="rect">
              <a:avLst/>
            </a:prstGeom>
          </p:spPr>
        </p:pic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20779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20779"/>
            <a:ext cx="420589" cy="420589"/>
          </a:xfrm>
          <a:prstGeom prst="rect">
            <a:avLst/>
          </a:prstGeom>
        </p:spPr>
      </p:pic>
      <p:sp>
        <p:nvSpPr>
          <p:cNvPr id="63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공통된 배수 찾아보기</a:t>
            </a: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910314" y="414105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en-US" altLang="ko-KR" dirty="0">
                <a:solidFill>
                  <a:srgbClr val="208235"/>
                </a:solidFill>
              </a:rPr>
              <a:t>2, 4, 6, 8, 10, 12, 14, 16, 18, </a:t>
            </a:r>
            <a:r>
              <a:rPr lang="en-US" altLang="ko-KR" dirty="0" smtClean="0">
                <a:solidFill>
                  <a:srgbClr val="208235"/>
                </a:solidFill>
              </a:rPr>
              <a:t>20</a:t>
            </a:r>
            <a:r>
              <a:rPr lang="ko-KR" altLang="en-US" dirty="0" smtClean="0">
                <a:solidFill>
                  <a:srgbClr val="208235"/>
                </a:solidFill>
              </a:rPr>
              <a:t>에 ○표 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1190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내용 개체 틀 2"/>
          <p:cNvSpPr txBox="1">
            <a:spLocks/>
          </p:cNvSpPr>
          <p:nvPr/>
        </p:nvSpPr>
        <p:spPr>
          <a:xfrm>
            <a:off x="910314" y="516358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3, 6, 9, 12, 15, </a:t>
            </a:r>
            <a:r>
              <a:rPr lang="en-US" altLang="ko-KR" dirty="0" smtClean="0">
                <a:solidFill>
                  <a:srgbClr val="208235"/>
                </a:solidFill>
              </a:rPr>
              <a:t>18</a:t>
            </a:r>
            <a:r>
              <a:rPr lang="ko-KR" altLang="en-US" dirty="0" smtClean="0">
                <a:solidFill>
                  <a:srgbClr val="208235"/>
                </a:solidFill>
              </a:rPr>
              <a:t>에 △표 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1415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그룹 53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78" name="그룹 7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80" name="그림 7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1" name="그림 80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79" name="그림 7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82" name="그림 81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grpSp>
        <p:nvGrpSpPr>
          <p:cNvPr id="83" name="그룹 82"/>
          <p:cNvGrpSpPr/>
          <p:nvPr/>
        </p:nvGrpSpPr>
        <p:grpSpPr>
          <a:xfrm>
            <a:off x="873348" y="1525212"/>
            <a:ext cx="8249627" cy="369332"/>
            <a:chOff x="870058" y="3566633"/>
            <a:chExt cx="8249627" cy="369332"/>
          </a:xfrm>
        </p:grpSpPr>
        <p:grpSp>
          <p:nvGrpSpPr>
            <p:cNvPr id="84" name="그룹 83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86" name="그룹 8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7" name="모서리가 둥근 직사각형 8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2</a:t>
              </a:r>
              <a:r>
                <a:rPr lang="ko-KR" altLang="en-US" dirty="0" smtClean="0"/>
                <a:t>와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의 공통된 배수를 찾아봅시다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172479" y="2147823"/>
            <a:ext cx="6199182" cy="1057847"/>
            <a:chOff x="2172479" y="2147823"/>
            <a:chExt cx="6199182" cy="1057847"/>
          </a:xfrm>
        </p:grpSpPr>
        <p:pic>
          <p:nvPicPr>
            <p:cNvPr id="90" name="그림 8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2172479" y="2147823"/>
              <a:ext cx="677417" cy="604762"/>
            </a:xfrm>
            <a:prstGeom prst="rect">
              <a:avLst/>
            </a:prstGeom>
          </p:spPr>
        </p:pic>
        <p:pic>
          <p:nvPicPr>
            <p:cNvPr id="91" name="그림 9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3548844" y="2147823"/>
              <a:ext cx="677417" cy="604762"/>
            </a:xfrm>
            <a:prstGeom prst="rect">
              <a:avLst/>
            </a:prstGeom>
          </p:spPr>
        </p:pic>
        <p:pic>
          <p:nvPicPr>
            <p:cNvPr id="92" name="그림 9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4939352" y="2147823"/>
              <a:ext cx="677417" cy="604762"/>
            </a:xfrm>
            <a:prstGeom prst="rect">
              <a:avLst/>
            </a:prstGeom>
          </p:spPr>
        </p:pic>
        <p:pic>
          <p:nvPicPr>
            <p:cNvPr id="93" name="그림 9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6314640" y="2147823"/>
              <a:ext cx="677417" cy="604762"/>
            </a:xfrm>
            <a:prstGeom prst="rect">
              <a:avLst/>
            </a:prstGeom>
          </p:spPr>
        </p:pic>
        <p:pic>
          <p:nvPicPr>
            <p:cNvPr id="94" name="그림 9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7694244" y="2147823"/>
              <a:ext cx="677417" cy="604762"/>
            </a:xfrm>
            <a:prstGeom prst="rect">
              <a:avLst/>
            </a:prstGeom>
          </p:spPr>
        </p:pic>
        <p:pic>
          <p:nvPicPr>
            <p:cNvPr id="95" name="그림 9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2172479" y="2600908"/>
              <a:ext cx="677417" cy="604762"/>
            </a:xfrm>
            <a:prstGeom prst="rect">
              <a:avLst/>
            </a:prstGeom>
          </p:spPr>
        </p:pic>
        <p:pic>
          <p:nvPicPr>
            <p:cNvPr id="96" name="그림 9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3548844" y="2600908"/>
              <a:ext cx="677417" cy="604762"/>
            </a:xfrm>
            <a:prstGeom prst="rect">
              <a:avLst/>
            </a:prstGeom>
          </p:spPr>
        </p:pic>
        <p:pic>
          <p:nvPicPr>
            <p:cNvPr id="97" name="그림 9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4939352" y="2600908"/>
              <a:ext cx="677417" cy="604762"/>
            </a:xfrm>
            <a:prstGeom prst="rect">
              <a:avLst/>
            </a:prstGeom>
          </p:spPr>
        </p:pic>
        <p:pic>
          <p:nvPicPr>
            <p:cNvPr id="98" name="그림 9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6307504" y="2600908"/>
              <a:ext cx="677417" cy="604762"/>
            </a:xfrm>
            <a:prstGeom prst="rect">
              <a:avLst/>
            </a:prstGeom>
          </p:spPr>
        </p:pic>
        <p:pic>
          <p:nvPicPr>
            <p:cNvPr id="99" name="그림 9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7689304" y="2600908"/>
              <a:ext cx="677417" cy="604762"/>
            </a:xfrm>
            <a:prstGeom prst="rect">
              <a:avLst/>
            </a:prstGeom>
          </p:spPr>
        </p:pic>
      </p:grpSp>
      <p:sp>
        <p:nvSpPr>
          <p:cNvPr id="52" name="직사각형 51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2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204296"/>
            <a:ext cx="8178453" cy="874818"/>
            <a:chOff x="871885" y="3204296"/>
            <a:chExt cx="8178453" cy="874818"/>
          </a:xfrm>
        </p:grpSpPr>
        <p:sp>
          <p:nvSpPr>
            <p:cNvPr id="65" name="모서리가 둥근 직사각형 64"/>
            <p:cNvSpPr/>
            <p:nvPr/>
          </p:nvSpPr>
          <p:spPr bwMode="auto">
            <a:xfrm>
              <a:off x="871885" y="366044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61827" y="3204296"/>
              <a:ext cx="8088511" cy="369332"/>
              <a:chOff x="829684" y="5546885"/>
              <a:chExt cx="8088511" cy="369332"/>
            </a:xfrm>
          </p:grpSpPr>
          <p:sp>
            <p:nvSpPr>
              <p:cNvPr id="6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2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의 공통된 배수를 찾아보세요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226826"/>
            <a:ext cx="8178453" cy="874818"/>
            <a:chOff x="871885" y="4226826"/>
            <a:chExt cx="8178453" cy="874818"/>
          </a:xfrm>
        </p:grpSpPr>
        <p:sp>
          <p:nvSpPr>
            <p:cNvPr id="72" name="모서리가 둥근 직사각형 71"/>
            <p:cNvSpPr/>
            <p:nvPr/>
          </p:nvSpPr>
          <p:spPr bwMode="auto">
            <a:xfrm>
              <a:off x="871885" y="468297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961827" y="4226826"/>
              <a:ext cx="8088511" cy="369332"/>
              <a:chOff x="829684" y="5546885"/>
              <a:chExt cx="8088511" cy="369332"/>
            </a:xfrm>
          </p:grpSpPr>
          <p:sp>
            <p:nvSpPr>
              <p:cNvPr id="7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공통된 배수 중 가장 작은 수를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20779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20779"/>
            <a:ext cx="420589" cy="420589"/>
          </a:xfrm>
          <a:prstGeom prst="rect">
            <a:avLst/>
          </a:prstGeom>
        </p:spPr>
      </p:pic>
      <p:sp>
        <p:nvSpPr>
          <p:cNvPr id="63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공통된 배수 찾아보기</a:t>
            </a: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910314" y="368303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◯표</a:t>
            </a:r>
            <a:r>
              <a:rPr lang="en-US" altLang="ko-KR" dirty="0">
                <a:solidFill>
                  <a:srgbClr val="208235"/>
                </a:solidFill>
              </a:rPr>
              <a:t>, △</a:t>
            </a:r>
            <a:r>
              <a:rPr lang="ko-KR" altLang="en-US" dirty="0" smtClean="0">
                <a:solidFill>
                  <a:srgbClr val="208235"/>
                </a:solidFill>
              </a:rPr>
              <a:t>표가 </a:t>
            </a:r>
            <a:r>
              <a:rPr lang="ko-KR" altLang="en-US" dirty="0">
                <a:solidFill>
                  <a:srgbClr val="208235"/>
                </a:solidFill>
              </a:rPr>
              <a:t>모두 표시되어 </a:t>
            </a:r>
            <a:r>
              <a:rPr lang="ko-KR" altLang="en-US" dirty="0" smtClean="0">
                <a:solidFill>
                  <a:srgbClr val="208235"/>
                </a:solidFill>
              </a:rPr>
              <a:t>있는 </a:t>
            </a: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en-US" altLang="ko-KR" dirty="0">
                <a:solidFill>
                  <a:srgbClr val="208235"/>
                </a:solidFill>
              </a:rPr>
              <a:t>, 12, 18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6610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내용 개체 틀 2"/>
          <p:cNvSpPr txBox="1">
            <a:spLocks/>
          </p:cNvSpPr>
          <p:nvPr/>
        </p:nvSpPr>
        <p:spPr>
          <a:xfrm>
            <a:off x="910314" y="470556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6835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142707" y="1473520"/>
            <a:ext cx="7649571" cy="1748298"/>
            <a:chOff x="1142707" y="1473520"/>
            <a:chExt cx="7649571" cy="1748298"/>
          </a:xfrm>
        </p:grpSpPr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3" t="23336" r="9547" b="63246"/>
            <a:stretch/>
          </p:blipFill>
          <p:spPr>
            <a:xfrm>
              <a:off x="1142707" y="1473520"/>
              <a:ext cx="7649571" cy="1748298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2172479" y="1655119"/>
              <a:ext cx="677417" cy="604762"/>
            </a:xfrm>
            <a:prstGeom prst="rect">
              <a:avLst/>
            </a:prstGeom>
          </p:spPr>
        </p:pic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3548844" y="1655119"/>
              <a:ext cx="677417" cy="604762"/>
            </a:xfrm>
            <a:prstGeom prst="rect">
              <a:avLst/>
            </a:prstGeom>
          </p:spPr>
        </p:pic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4939352" y="1655119"/>
              <a:ext cx="677417" cy="604762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6314640" y="1655119"/>
              <a:ext cx="677417" cy="604762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7694244" y="1655119"/>
              <a:ext cx="677417" cy="604762"/>
            </a:xfrm>
            <a:prstGeom prst="rect">
              <a:avLst/>
            </a:prstGeom>
          </p:spPr>
        </p:pic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2172479" y="2108204"/>
              <a:ext cx="677417" cy="604762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3548844" y="2108204"/>
              <a:ext cx="677417" cy="604762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4939352" y="2108204"/>
              <a:ext cx="677417" cy="604762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6307504" y="2108204"/>
              <a:ext cx="677417" cy="604762"/>
            </a:xfrm>
            <a:prstGeom prst="rect">
              <a:avLst/>
            </a:prstGeom>
          </p:spPr>
        </p:pic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7689304" y="2108204"/>
              <a:ext cx="677417" cy="604762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2927538" y="1713971"/>
              <a:ext cx="634954" cy="487057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5002652" y="1713971"/>
              <a:ext cx="634954" cy="487057"/>
            </a:xfrm>
            <a:prstGeom prst="rect">
              <a:avLst/>
            </a:prstGeom>
          </p:spPr>
        </p:pic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7068528" y="1713971"/>
              <a:ext cx="634954" cy="487057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2248489" y="2166564"/>
              <a:ext cx="634954" cy="487057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4313636" y="2166564"/>
              <a:ext cx="634954" cy="487057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4133" r="63887" b="92130"/>
            <a:stretch/>
          </p:blipFill>
          <p:spPr>
            <a:xfrm>
              <a:off x="6370804" y="2166564"/>
              <a:ext cx="634954" cy="487057"/>
            </a:xfrm>
            <a:prstGeom prst="rect">
              <a:avLst/>
            </a:prstGeom>
          </p:spPr>
        </p:pic>
      </p:grpSp>
      <p:sp>
        <p:nvSpPr>
          <p:cNvPr id="53" name="직사각형 52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5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3" y="1473520"/>
            <a:ext cx="8089687" cy="1748298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47328" r="36634" b="50577"/>
          <a:stretch/>
        </p:blipFill>
        <p:spPr>
          <a:xfrm>
            <a:off x="5658799" y="2252134"/>
            <a:ext cx="638483" cy="272957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9" t="49818" r="35867" b="47691"/>
          <a:stretch/>
        </p:blipFill>
        <p:spPr>
          <a:xfrm>
            <a:off x="5330866" y="2576688"/>
            <a:ext cx="1044055" cy="324554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20779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20779"/>
            <a:ext cx="420589" cy="4205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공통된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배수 찾아보기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25" name="그룹 24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8648" y="22118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1052" y="25796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3482" r="8056" b="21604"/>
          <a:stretch/>
        </p:blipFill>
        <p:spPr>
          <a:xfrm>
            <a:off x="1071791" y="2063234"/>
            <a:ext cx="7764149" cy="1943273"/>
          </a:xfrm>
          <a:prstGeom prst="rect">
            <a:avLst/>
          </a:prstGeom>
        </p:spPr>
      </p:pic>
      <p:sp>
        <p:nvSpPr>
          <p:cNvPr id="89" name="내용 개체 틀 2"/>
          <p:cNvSpPr txBox="1">
            <a:spLocks/>
          </p:cNvSpPr>
          <p:nvPr/>
        </p:nvSpPr>
        <p:spPr>
          <a:xfrm>
            <a:off x="2612991" y="2547986"/>
            <a:ext cx="476527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4, 8, 12, 16, 20, 24, 28, 32, 36, 40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90" name="내용 개체 틀 2"/>
          <p:cNvSpPr txBox="1">
            <a:spLocks/>
          </p:cNvSpPr>
          <p:nvPr/>
        </p:nvSpPr>
        <p:spPr>
          <a:xfrm>
            <a:off x="2612991" y="3037428"/>
            <a:ext cx="476527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5, 10, 15, 20, 25, 30, 35, 40, 45, 50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559500" y="2424955"/>
            <a:ext cx="3009371" cy="1108357"/>
            <a:chOff x="3559500" y="2424955"/>
            <a:chExt cx="3009371" cy="1108357"/>
          </a:xfrm>
        </p:grpSpPr>
        <p:pic>
          <p:nvPicPr>
            <p:cNvPr id="91" name="그림 9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3850911" y="2424955"/>
              <a:ext cx="677417" cy="604762"/>
            </a:xfrm>
            <a:prstGeom prst="rect">
              <a:avLst/>
            </a:prstGeom>
          </p:spPr>
        </p:pic>
        <p:pic>
          <p:nvPicPr>
            <p:cNvPr id="92" name="그림 9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5891454" y="2424955"/>
              <a:ext cx="677417" cy="604762"/>
            </a:xfrm>
            <a:prstGeom prst="rect">
              <a:avLst/>
            </a:prstGeom>
          </p:spPr>
        </p:pic>
        <p:pic>
          <p:nvPicPr>
            <p:cNvPr id="93" name="그림 9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3559500" y="2928550"/>
              <a:ext cx="677417" cy="604762"/>
            </a:xfrm>
            <a:prstGeom prst="rect">
              <a:avLst/>
            </a:prstGeom>
          </p:spPr>
        </p:pic>
        <p:pic>
          <p:nvPicPr>
            <p:cNvPr id="94" name="그림 9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6" t="3229" r="70289" b="92130"/>
            <a:stretch/>
          </p:blipFill>
          <p:spPr>
            <a:xfrm>
              <a:off x="5221659" y="2928550"/>
              <a:ext cx="677417" cy="604762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71885" y="4992868"/>
            <a:ext cx="8178453" cy="874818"/>
            <a:chOff x="871885" y="4992868"/>
            <a:chExt cx="8178453" cy="874818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544902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1827" y="4992868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최소공배수를 찾고</a:t>
                </a:r>
                <a:r>
                  <a:rPr lang="en-US" altLang="ko-KR" dirty="0"/>
                  <a:t>, </a:t>
                </a:r>
                <a:r>
                  <a:rPr lang="ko-KR" altLang="en-US" dirty="0" smtClean="0"/>
                  <a:t>최소공배수의 </a:t>
                </a:r>
                <a:r>
                  <a:rPr lang="ko-KR" altLang="en-US" dirty="0"/>
                  <a:t>배수를 구해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014" y="25479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248" y="3029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그룹 47"/>
          <p:cNvGrpSpPr/>
          <p:nvPr/>
        </p:nvGrpSpPr>
        <p:grpSpPr>
          <a:xfrm>
            <a:off x="961827" y="2013072"/>
            <a:ext cx="8088511" cy="369332"/>
            <a:chOff x="829684" y="5546885"/>
            <a:chExt cx="8088511" cy="369332"/>
          </a:xfrm>
        </p:grpSpPr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4</a:t>
              </a:r>
              <a:r>
                <a:rPr lang="ko-KR" altLang="en-US" dirty="0"/>
                <a:t>와 </a:t>
              </a:r>
              <a:r>
                <a:rPr lang="en-US" altLang="ko-KR" dirty="0"/>
                <a:t>5</a:t>
              </a:r>
              <a:r>
                <a:rPr lang="ko-KR" altLang="en-US" dirty="0"/>
                <a:t>의 배수를 각각 </a:t>
              </a:r>
              <a:r>
                <a:rPr lang="en-US" altLang="ko-KR" dirty="0"/>
                <a:t>10</a:t>
              </a:r>
              <a:r>
                <a:rPr lang="ko-KR" altLang="en-US" dirty="0"/>
                <a:t>개 써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910314" y="547160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최소공배수는 </a:t>
            </a:r>
            <a:r>
              <a:rPr lang="en-US" altLang="ko-KR" dirty="0">
                <a:solidFill>
                  <a:srgbClr val="208235"/>
                </a:solidFill>
              </a:rPr>
              <a:t>20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20</a:t>
            </a:r>
            <a:r>
              <a:rPr lang="ko-KR" altLang="en-US" dirty="0">
                <a:solidFill>
                  <a:srgbClr val="208235"/>
                </a:solidFill>
              </a:rPr>
              <a:t>의 배수는 </a:t>
            </a:r>
            <a:r>
              <a:rPr lang="en-US" altLang="ko-KR" dirty="0">
                <a:solidFill>
                  <a:srgbClr val="208235"/>
                </a:solidFill>
              </a:rPr>
              <a:t>20, 40……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4495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공배수와 최소공배수의 관계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설명하기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77" name="그룹 76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79" name="그림 7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78" name="그림 7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81" name="그림 80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82" name="그룹 81"/>
          <p:cNvGrpSpPr/>
          <p:nvPr/>
        </p:nvGrpSpPr>
        <p:grpSpPr>
          <a:xfrm>
            <a:off x="873348" y="1525212"/>
            <a:ext cx="8249627" cy="369332"/>
            <a:chOff x="870058" y="3566633"/>
            <a:chExt cx="8249627" cy="369332"/>
          </a:xfrm>
        </p:grpSpPr>
        <p:grpSp>
          <p:nvGrpSpPr>
            <p:cNvPr id="83" name="그룹 82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85" name="그룹 8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6" name="모서리가 둥근 직사각형 8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4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4</a:t>
              </a:r>
              <a:r>
                <a:rPr lang="ko-KR" altLang="en-US" dirty="0" smtClean="0"/>
                <a:t>와 </a:t>
              </a:r>
              <a:r>
                <a:rPr lang="en-US" altLang="ko-KR" dirty="0" smtClean="0"/>
                <a:t>5</a:t>
              </a:r>
              <a:r>
                <a:rPr lang="ko-KR" altLang="en-US" dirty="0" smtClean="0"/>
                <a:t>의 최소공배수를 찾아봅시다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71885" y="3825938"/>
            <a:ext cx="8178453" cy="883000"/>
            <a:chOff x="871885" y="3825938"/>
            <a:chExt cx="8178453" cy="883000"/>
          </a:xfrm>
        </p:grpSpPr>
        <p:grpSp>
          <p:nvGrpSpPr>
            <p:cNvPr id="44" name="그룹 43"/>
            <p:cNvGrpSpPr/>
            <p:nvPr/>
          </p:nvGrpSpPr>
          <p:grpSpPr>
            <a:xfrm>
              <a:off x="961827" y="3825938"/>
              <a:ext cx="8088511" cy="369332"/>
              <a:chOff x="829684" y="5546885"/>
              <a:chExt cx="8088511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공배수를 모두 찾아 </a:t>
                </a:r>
                <a:r>
                  <a:rPr lang="ko-KR" altLang="en-US" dirty="0">
                    <a:solidFill>
                      <a:srgbClr val="00B0F0"/>
                    </a:solidFill>
                  </a:rPr>
                  <a:t>◯</a:t>
                </a:r>
                <a:r>
                  <a:rPr lang="ko-KR" altLang="en-US" dirty="0"/>
                  <a:t>표 하세요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모서리가 둥근 직사각형 39"/>
            <p:cNvSpPr/>
            <p:nvPr/>
          </p:nvSpPr>
          <p:spPr bwMode="auto">
            <a:xfrm>
              <a:off x="871885" y="4290272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내용 개체 틀 2"/>
          <p:cNvSpPr txBox="1">
            <a:spLocks/>
          </p:cNvSpPr>
          <p:nvPr/>
        </p:nvSpPr>
        <p:spPr>
          <a:xfrm>
            <a:off x="910314" y="431285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20, 40</a:t>
            </a:r>
            <a:r>
              <a:rPr lang="ko-KR" altLang="en-US" dirty="0" smtClean="0">
                <a:solidFill>
                  <a:srgbClr val="208235"/>
                </a:solidFill>
              </a:rPr>
              <a:t>에 ○표 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2908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직사각형 55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1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8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52" grpId="0"/>
      <p:bldP spid="41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634</Words>
  <Application>Microsoft Office PowerPoint</Application>
  <PresentationFormat>A4 용지(210x297mm)</PresentationFormat>
  <Paragraphs>87</Paragraphs>
  <Slides>14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  <vt:variant>
        <vt:lpstr>재구성한 쇼</vt:lpstr>
      </vt:variant>
      <vt:variant>
        <vt:i4>1</vt:i4>
      </vt:variant>
    </vt:vector>
  </HeadingPairs>
  <TitlesOfParts>
    <vt:vector size="16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210</cp:revision>
  <cp:lastPrinted>2017-09-25T02:44:09Z</cp:lastPrinted>
  <dcterms:created xsi:type="dcterms:W3CDTF">2017-09-24T23:31:15Z</dcterms:created>
  <dcterms:modified xsi:type="dcterms:W3CDTF">2019-01-03T04:36:56Z</dcterms:modified>
</cp:coreProperties>
</file>