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8" r:id="rId2"/>
    <p:sldId id="260" r:id="rId3"/>
    <p:sldId id="280" r:id="rId4"/>
    <p:sldId id="286" r:id="rId5"/>
    <p:sldId id="261" r:id="rId6"/>
    <p:sldId id="270" r:id="rId7"/>
    <p:sldId id="278" r:id="rId8"/>
    <p:sldId id="281" r:id="rId9"/>
    <p:sldId id="275" r:id="rId10"/>
    <p:sldId id="285" r:id="rId11"/>
    <p:sldId id="284" r:id="rId12"/>
    <p:sldId id="283" r:id="rId13"/>
    <p:sldId id="282" r:id="rId14"/>
    <p:sldId id="263" r:id="rId15"/>
  </p:sldIdLst>
  <p:sldSz cx="9906000" cy="6858000" type="A4"/>
  <p:notesSz cx="6858000" cy="9144000"/>
  <p:custShowLst>
    <p:custShow name="재구성한 쇼 1" id="0">
      <p:sldLst>
        <p:sld r:id="rId4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684" y="-396"/>
      </p:cViewPr>
      <p:guideLst>
        <p:guide orient="horz" pos="537"/>
        <p:guide orient="horz" pos="3729"/>
        <p:guide orient="horz" pos="898"/>
        <p:guide pos="240"/>
        <p:guide pos="5683"/>
        <p:guide pos="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공약수와 최대공약수를 구해 볼까요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공약수와 최대공약수를 구해 볼까요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10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10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10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10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1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image" Target="../media/image5.png"/><Relationship Id="rId10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4.xml"/><Relationship Id="rId5" Type="http://schemas.openxmlformats.org/officeDocument/2006/relationships/image" Target="../media/image5.png"/><Relationship Id="rId10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11.xml"/><Relationship Id="rId5" Type="http://schemas.openxmlformats.org/officeDocument/2006/relationships/image" Target="../media/image12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4.xml"/><Relationship Id="rId5" Type="http://schemas.openxmlformats.org/officeDocument/2006/relationships/image" Target="../media/image5.png"/><Relationship Id="rId10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20552" y="404664"/>
            <a:ext cx="392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약수와 </a:t>
            </a:r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배수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34~35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22~23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7600828" y="195550"/>
            <a:ext cx="2240637" cy="713981"/>
            <a:chOff x="7600828" y="195550"/>
            <a:chExt cx="2240637" cy="713981"/>
          </a:xfrm>
        </p:grpSpPr>
        <p:grpSp>
          <p:nvGrpSpPr>
            <p:cNvPr id="25" name="그룹 24"/>
            <p:cNvGrpSpPr/>
            <p:nvPr/>
          </p:nvGrpSpPr>
          <p:grpSpPr>
            <a:xfrm>
              <a:off x="7600828" y="195550"/>
              <a:ext cx="2240637" cy="713981"/>
              <a:chOff x="7600828" y="195550"/>
              <a:chExt cx="2240637" cy="713981"/>
            </a:xfrm>
          </p:grpSpPr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8" name="그림 2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30" r="53726" b="95193"/>
              <a:stretch/>
            </p:blipFill>
            <p:spPr>
              <a:xfrm>
                <a:off x="7600828" y="195550"/>
                <a:ext cx="1780665" cy="713981"/>
              </a:xfrm>
              <a:prstGeom prst="rect">
                <a:avLst/>
              </a:prstGeom>
            </p:spPr>
          </p:pic>
        </p:grpSp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7600829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024300" y="2802783"/>
            <a:ext cx="4678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공약수와 최대공약수를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구해 볼까요</a:t>
            </a:r>
          </a:p>
        </p:txBody>
      </p:sp>
      <p:pic>
        <p:nvPicPr>
          <p:cNvPr id="14" name="그림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17" name="직사각형 16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0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1885" y="1520639"/>
            <a:ext cx="8178453" cy="1271922"/>
            <a:chOff x="871885" y="1520639"/>
            <a:chExt cx="8178453" cy="1271922"/>
          </a:xfrm>
        </p:grpSpPr>
        <p:sp>
          <p:nvSpPr>
            <p:cNvPr id="75" name="모서리가 둥근 직사각형 74"/>
            <p:cNvSpPr/>
            <p:nvPr/>
          </p:nvSpPr>
          <p:spPr bwMode="auto">
            <a:xfrm>
              <a:off x="871885" y="2022832"/>
              <a:ext cx="8149877" cy="769729"/>
            </a:xfrm>
            <a:prstGeom prst="roundRect">
              <a:avLst>
                <a:gd name="adj" fmla="val 895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7" name="그룹 76"/>
            <p:cNvGrpSpPr/>
            <p:nvPr/>
          </p:nvGrpSpPr>
          <p:grpSpPr>
            <a:xfrm>
              <a:off x="961827" y="1520639"/>
              <a:ext cx="8088511" cy="369332"/>
              <a:chOff x="829684" y="5546885"/>
              <a:chExt cx="8088511" cy="369332"/>
            </a:xfrm>
          </p:grpSpPr>
          <p:sp>
            <p:nvSpPr>
              <p:cNvPr id="7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공약수와 최대공약수의 약수를 비교해 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79" name="모서리가 둥근 직사각형 7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공약수와 최대공약수의 관계 </a:t>
            </a:r>
            <a:r>
              <a:rPr lang="en-US" altLang="ko-KR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설명하기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6" name="내용 개체 틀 2"/>
          <p:cNvSpPr txBox="1">
            <a:spLocks/>
          </p:cNvSpPr>
          <p:nvPr/>
        </p:nvSpPr>
        <p:spPr>
          <a:xfrm>
            <a:off x="894753" y="2056831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공약수 중에서 가장 큰 수가 최대공약수입니다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최대공약수의 약수가 공약수입니다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80" name="그림 7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705" y="21989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그룹 67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81" name="그룹 80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83" name="그림 82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82" name="그림 8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85" name="그림 8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031810" y="130524"/>
            <a:ext cx="335504" cy="713981"/>
          </a:xfrm>
          <a:prstGeom prst="rect">
            <a:avLst/>
          </a:prstGeom>
        </p:spPr>
      </p:pic>
      <p:pic>
        <p:nvPicPr>
          <p:cNvPr id="106" name="그림 10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07" name="그림 10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4" name="직사각형 53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7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9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71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내용 개체 틀 3"/>
          <p:cNvSpPr txBox="1">
            <a:spLocks/>
          </p:cNvSpPr>
          <p:nvPr/>
        </p:nvSpPr>
        <p:spPr>
          <a:xfrm>
            <a:off x="4190977" y="3545901"/>
            <a:ext cx="5046663" cy="9787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ko-KR" altLang="en-US" dirty="0" smtClean="0"/>
              <a:t>공약수           </a:t>
            </a:r>
            <a:r>
              <a:rPr lang="en-US" altLang="ko-KR" dirty="0"/>
              <a:t>( </a:t>
            </a:r>
            <a:r>
              <a:rPr lang="en-US" altLang="ko-KR" dirty="0" smtClean="0"/>
              <a:t>                          </a:t>
            </a:r>
            <a:r>
              <a:rPr lang="en-US" altLang="ko-KR" dirty="0"/>
              <a:t>)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최대공약수    </a:t>
            </a:r>
            <a:r>
              <a:rPr lang="en-US" altLang="ko-KR" dirty="0"/>
              <a:t>(    </a:t>
            </a:r>
            <a:r>
              <a:rPr lang="en-US" altLang="ko-KR" dirty="0" smtClean="0"/>
              <a:t>                       )</a:t>
            </a:r>
            <a:endParaRPr lang="en-US" altLang="ko-KR" dirty="0"/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1" r="53726" b="95193"/>
          <a:stretch/>
        </p:blipFill>
        <p:spPr>
          <a:xfrm>
            <a:off x="7956567" y="195550"/>
            <a:ext cx="1424926" cy="713981"/>
          </a:xfrm>
          <a:prstGeom prst="rect">
            <a:avLst/>
          </a:prstGeom>
        </p:spPr>
      </p:pic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7856" r="90764" b="87337"/>
          <a:stretch/>
        </p:blipFill>
        <p:spPr>
          <a:xfrm>
            <a:off x="7598941" y="188726"/>
            <a:ext cx="335504" cy="71398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6" t="-2224" r="2064" b="15094"/>
          <a:stretch/>
        </p:blipFill>
        <p:spPr>
          <a:xfrm>
            <a:off x="9340446" y="178154"/>
            <a:ext cx="442132" cy="669619"/>
          </a:xfrm>
          <a:prstGeom prst="rect">
            <a:avLst/>
          </a:prstGeom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987556" y="1557918"/>
            <a:ext cx="8124826" cy="369332"/>
            <a:chOff x="882650" y="1449388"/>
            <a:chExt cx="8124826" cy="369332"/>
          </a:xfrm>
        </p:grpSpPr>
        <p:sp>
          <p:nvSpPr>
            <p:cNvPr id="36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1.</a:t>
              </a:r>
              <a:endParaRPr lang="ko-KR" altLang="en-US" dirty="0"/>
            </a:p>
          </p:txBody>
        </p:sp>
        <p:sp>
          <p:nvSpPr>
            <p:cNvPr id="37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en-US" altLang="ko-KR" dirty="0" smtClean="0"/>
                <a:t>28</a:t>
              </a:r>
              <a:r>
                <a:rPr lang="ko-KR" altLang="en-US" dirty="0" smtClean="0"/>
                <a:t>과 </a:t>
              </a:r>
              <a:r>
                <a:rPr lang="en-US" altLang="ko-KR" dirty="0" smtClean="0"/>
                <a:t>42</a:t>
              </a:r>
              <a:r>
                <a:rPr lang="ko-KR" altLang="en-US" dirty="0" smtClean="0"/>
                <a:t>의 공약수와 최대공약수를 </a:t>
              </a:r>
              <a:r>
                <a:rPr lang="ko-KR" altLang="en-US" dirty="0"/>
                <a:t>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65109"/>
              </p:ext>
            </p:extLst>
          </p:nvPr>
        </p:nvGraphicFramePr>
        <p:xfrm>
          <a:off x="2711205" y="2190307"/>
          <a:ext cx="4772965" cy="1189027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4772965"/>
              </a:tblGrid>
              <a:tr h="11890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28</a:t>
                      </a:r>
                      <a:r>
                        <a:rPr lang="ko-KR" altLang="en-US" sz="1800" b="1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 약수</a:t>
                      </a:r>
                      <a:r>
                        <a:rPr lang="en-US" altLang="ko-KR" sz="1800" b="1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1, 2, 4, 7, 14, 28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42</a:t>
                      </a:r>
                      <a:r>
                        <a:rPr lang="ko-KR" altLang="en-US" sz="1800" b="1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 약수</a:t>
                      </a:r>
                      <a:r>
                        <a:rPr lang="en-US" altLang="ko-KR" sz="1800" b="1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1, 2, 3, 6, 7, 14, 21, 42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9" name="내용 개체 틀 2"/>
          <p:cNvSpPr txBox="1">
            <a:spLocks/>
          </p:cNvSpPr>
          <p:nvPr/>
        </p:nvSpPr>
        <p:spPr>
          <a:xfrm>
            <a:off x="5751350" y="3629534"/>
            <a:ext cx="163066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1, 2, 7, 14 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5751350" y="4084142"/>
            <a:ext cx="163066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14 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843" y="36453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843" y="40877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18" name="직사각형 17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6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내용 개체 틀 3"/>
          <p:cNvSpPr txBox="1">
            <a:spLocks/>
          </p:cNvSpPr>
          <p:nvPr/>
        </p:nvSpPr>
        <p:spPr>
          <a:xfrm>
            <a:off x="5597034" y="4651978"/>
            <a:ext cx="3249490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ko-KR" altLang="en-US" dirty="0" smtClean="0"/>
              <a:t>최대공약수    </a:t>
            </a:r>
            <a:r>
              <a:rPr lang="en-US" altLang="ko-KR" dirty="0"/>
              <a:t>(    </a:t>
            </a:r>
            <a:r>
              <a:rPr lang="en-US" altLang="ko-KR" dirty="0" smtClean="0"/>
              <a:t>                 </a:t>
            </a:r>
            <a:r>
              <a:rPr lang="en-US" altLang="ko-KR" dirty="0"/>
              <a:t>)</a:t>
            </a: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1" r="53726" b="95193"/>
          <a:stretch/>
        </p:blipFill>
        <p:spPr>
          <a:xfrm>
            <a:off x="7956567" y="195550"/>
            <a:ext cx="1424926" cy="713981"/>
          </a:xfrm>
          <a:prstGeom prst="rect">
            <a:avLst/>
          </a:prstGeom>
        </p:spPr>
      </p:pic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7856" r="90764" b="87337"/>
          <a:stretch/>
        </p:blipFill>
        <p:spPr>
          <a:xfrm>
            <a:off x="7598941" y="188726"/>
            <a:ext cx="335504" cy="71398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6" t="-2224" r="2064" b="15094"/>
          <a:stretch/>
        </p:blipFill>
        <p:spPr>
          <a:xfrm>
            <a:off x="9340446" y="178154"/>
            <a:ext cx="442132" cy="669619"/>
          </a:xfrm>
          <a:prstGeom prst="rect">
            <a:avLst/>
          </a:prstGeom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24504"/>
              </p:ext>
            </p:extLst>
          </p:nvPr>
        </p:nvGraphicFramePr>
        <p:xfrm>
          <a:off x="1658939" y="2607571"/>
          <a:ext cx="5941485" cy="106070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81266"/>
                <a:gridCol w="4660219"/>
              </a:tblGrid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effectLst/>
                        </a:rPr>
                        <a:t>30</a:t>
                      </a:r>
                      <a:r>
                        <a:rPr lang="ko-KR" altLang="en-US" sz="1800" b="1" dirty="0">
                          <a:effectLst/>
                        </a:rPr>
                        <a:t>의 약수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</a:tr>
              <a:tr h="465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effectLst/>
                        </a:rPr>
                        <a:t>45</a:t>
                      </a:r>
                      <a:r>
                        <a:rPr lang="ko-KR" altLang="en-US" sz="1800" b="1" dirty="0">
                          <a:effectLst/>
                        </a:rPr>
                        <a:t>의 약수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내용 개체 틀 2"/>
          <p:cNvSpPr txBox="1">
            <a:spLocks/>
          </p:cNvSpPr>
          <p:nvPr/>
        </p:nvSpPr>
        <p:spPr>
          <a:xfrm>
            <a:off x="2997452" y="2687078"/>
            <a:ext cx="345473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dirty="0">
                <a:solidFill>
                  <a:srgbClr val="208235"/>
                </a:solidFill>
              </a:rPr>
              <a:t>1, 2, 3, 5, 6, 10, 15, 30</a:t>
            </a:r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2997452" y="3229561"/>
            <a:ext cx="345473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dirty="0">
                <a:solidFill>
                  <a:srgbClr val="208235"/>
                </a:solidFill>
              </a:rPr>
              <a:t>1, 3, 5, 9, 15, 45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987556" y="1557918"/>
            <a:ext cx="8124826" cy="369332"/>
            <a:chOff x="882650" y="1449388"/>
            <a:chExt cx="8124826" cy="369332"/>
          </a:xfrm>
        </p:grpSpPr>
        <p:sp>
          <p:nvSpPr>
            <p:cNvPr id="20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2.</a:t>
              </a:r>
              <a:endParaRPr lang="ko-KR" altLang="en-US" dirty="0"/>
            </a:p>
          </p:txBody>
        </p:sp>
        <p:sp>
          <p:nvSpPr>
            <p:cNvPr id="21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en-US" altLang="ko-KR" dirty="0"/>
                <a:t>30</a:t>
              </a:r>
              <a:r>
                <a:rPr lang="ko-KR" altLang="en-US" dirty="0"/>
                <a:t>과 </a:t>
              </a:r>
              <a:r>
                <a:rPr lang="en-US" altLang="ko-KR" dirty="0"/>
                <a:t>45</a:t>
              </a:r>
              <a:r>
                <a:rPr lang="ko-KR" altLang="en-US" dirty="0"/>
                <a:t>의 최대공약수를 구하려고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물음에 답하세요</a:t>
              </a:r>
              <a:r>
                <a:rPr lang="en-US" altLang="ko-KR" dirty="0"/>
                <a:t>.</a:t>
              </a:r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623" y="26629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내용 개체 틀 2"/>
          <p:cNvSpPr txBox="1">
            <a:spLocks/>
          </p:cNvSpPr>
          <p:nvPr/>
        </p:nvSpPr>
        <p:spPr>
          <a:xfrm>
            <a:off x="7424614" y="4756911"/>
            <a:ext cx="64072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15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1676" y="47581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3013752" y="2728868"/>
            <a:ext cx="2142359" cy="285752"/>
            <a:chOff x="3013752" y="2728868"/>
            <a:chExt cx="2142359" cy="285752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3013752" y="2728868"/>
              <a:ext cx="285752" cy="2857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3536969" y="2728868"/>
              <a:ext cx="285752" cy="2857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3827424" y="2728868"/>
              <a:ext cx="285752" cy="2857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4870359" y="2728868"/>
              <a:ext cx="285752" cy="2857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013752" y="3270625"/>
            <a:ext cx="1458283" cy="285752"/>
            <a:chOff x="3013752" y="3270625"/>
            <a:chExt cx="1458283" cy="285752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3013752" y="3270625"/>
              <a:ext cx="285752" cy="2857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3293953" y="3270625"/>
              <a:ext cx="285752" cy="2857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3562340" y="3270625"/>
              <a:ext cx="285752" cy="2857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4186283" y="3270625"/>
              <a:ext cx="285752" cy="2857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" name="그림 4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35" name="직사각형 34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623" y="32014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내용 개체 틀 3"/>
          <p:cNvSpPr txBox="1">
            <a:spLocks/>
          </p:cNvSpPr>
          <p:nvPr/>
        </p:nvSpPr>
        <p:spPr>
          <a:xfrm>
            <a:off x="1161495" y="3962496"/>
            <a:ext cx="7578752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fontAlgn="base"/>
            <a:r>
              <a:rPr lang="en-US" altLang="ko-KR" dirty="0" smtClean="0"/>
              <a:t>(2) </a:t>
            </a:r>
            <a:r>
              <a:rPr lang="ko-KR" altLang="en-US" dirty="0" smtClean="0"/>
              <a:t>위 </a:t>
            </a:r>
            <a:r>
              <a:rPr lang="en-US" altLang="ko-KR" dirty="0"/>
              <a:t>(1)</a:t>
            </a:r>
            <a:r>
              <a:rPr lang="ko-KR" altLang="en-US" dirty="0"/>
              <a:t>에서 </a:t>
            </a:r>
            <a:r>
              <a:rPr lang="en-US" altLang="ko-KR" dirty="0"/>
              <a:t>30</a:t>
            </a:r>
            <a:r>
              <a:rPr lang="ko-KR" altLang="en-US" dirty="0"/>
              <a:t>과 </a:t>
            </a:r>
            <a:r>
              <a:rPr lang="en-US" altLang="ko-KR" dirty="0"/>
              <a:t>45</a:t>
            </a:r>
            <a:r>
              <a:rPr lang="ko-KR" altLang="en-US" dirty="0"/>
              <a:t>의 공약수를 </a:t>
            </a:r>
            <a:r>
              <a:rPr lang="ko-KR" altLang="en-US" dirty="0" smtClean="0"/>
              <a:t>모두 찾아 </a:t>
            </a:r>
            <a:r>
              <a:rPr lang="ko-KR" altLang="en-US" dirty="0">
                <a:solidFill>
                  <a:srgbClr val="00B0F0"/>
                </a:solidFill>
              </a:rPr>
              <a:t>○</a:t>
            </a:r>
            <a:r>
              <a:rPr lang="ko-KR" altLang="en-US" dirty="0"/>
              <a:t>표 하고</a:t>
            </a:r>
            <a:r>
              <a:rPr lang="en-US" altLang="ko-KR" dirty="0"/>
              <a:t>, </a:t>
            </a:r>
            <a:r>
              <a:rPr lang="ko-KR" altLang="en-US" dirty="0"/>
              <a:t>최대공약수를 구해    보세요</a:t>
            </a:r>
            <a:r>
              <a:rPr lang="en-US" altLang="ko-KR" dirty="0"/>
              <a:t>.</a:t>
            </a:r>
          </a:p>
        </p:txBody>
      </p:sp>
      <p:sp>
        <p:nvSpPr>
          <p:cNvPr id="46" name="내용 개체 틀 3"/>
          <p:cNvSpPr txBox="1">
            <a:spLocks/>
          </p:cNvSpPr>
          <p:nvPr/>
        </p:nvSpPr>
        <p:spPr>
          <a:xfrm>
            <a:off x="1161495" y="2052541"/>
            <a:ext cx="757875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(1) 30</a:t>
            </a:r>
            <a:r>
              <a:rPr lang="ko-KR" altLang="en-US" dirty="0"/>
              <a:t>과 </a:t>
            </a:r>
            <a:r>
              <a:rPr lang="en-US" altLang="ko-KR" dirty="0"/>
              <a:t>45</a:t>
            </a:r>
            <a:r>
              <a:rPr lang="ko-KR" altLang="en-US" dirty="0"/>
              <a:t>의 약수를 모두 써 보세요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47" name="직사각형 46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9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5" grpId="0"/>
      <p:bldP spid="16" grpId="0"/>
      <p:bldP spid="29" grpId="0"/>
      <p:bldP spid="41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180698" y="2853103"/>
            <a:ext cx="7387725" cy="923330"/>
            <a:chOff x="1753198" y="2912478"/>
            <a:chExt cx="7387725" cy="923330"/>
          </a:xfrm>
        </p:grpSpPr>
        <p:sp>
          <p:nvSpPr>
            <p:cNvPr id="41" name="내용 개체 틀 2"/>
            <p:cNvSpPr txBox="1">
              <a:spLocks/>
            </p:cNvSpPr>
            <p:nvPr/>
          </p:nvSpPr>
          <p:spPr>
            <a:xfrm>
              <a:off x="1753198" y="2912478"/>
              <a:ext cx="7387725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73150" indent="-1073150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>
                  <a:solidFill>
                    <a:srgbClr val="208235"/>
                  </a:solidFill>
                </a:rPr>
                <a:t>36</a:t>
              </a:r>
              <a:r>
                <a:rPr lang="ko-KR" altLang="en-US" kern="0" spc="-40" dirty="0">
                  <a:solidFill>
                    <a:srgbClr val="208235"/>
                  </a:solidFill>
                </a:rPr>
                <a:t>의 약수</a:t>
              </a:r>
              <a:r>
                <a:rPr lang="en-US" altLang="ko-KR" kern="0" spc="-40" dirty="0">
                  <a:solidFill>
                    <a:srgbClr val="208235"/>
                  </a:solidFill>
                </a:rPr>
                <a:t>: 1, 2, 3, 4, 6, 9, 12, 18, 36  </a:t>
              </a:r>
              <a:endParaRPr lang="en-US" altLang="ko-KR" kern="0" spc="-40" dirty="0" smtClean="0">
                <a:solidFill>
                  <a:srgbClr val="208235"/>
                </a:solidFill>
              </a:endParaRPr>
            </a:p>
            <a:p>
              <a:pPr marL="1073150" indent="-1073150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54</a:t>
              </a:r>
              <a:r>
                <a:rPr lang="ko-KR" altLang="en-US" kern="0" spc="-40" dirty="0">
                  <a:solidFill>
                    <a:srgbClr val="208235"/>
                  </a:solidFill>
                </a:rPr>
                <a:t>의 약수</a:t>
              </a:r>
              <a:r>
                <a:rPr lang="en-US" altLang="ko-KR" kern="0" spc="-40" dirty="0">
                  <a:solidFill>
                    <a:srgbClr val="208235"/>
                  </a:solidFill>
                </a:rPr>
                <a:t>: 1, 2, 3, 6, 9, 18, 27, </a:t>
              </a:r>
              <a:r>
                <a:rPr lang="en-US" altLang="ko-KR" kern="0" spc="-40" dirty="0" smtClean="0">
                  <a:solidFill>
                    <a:srgbClr val="208235"/>
                  </a:solidFill>
                </a:rPr>
                <a:t>54     </a:t>
              </a:r>
            </a:p>
            <a:p>
              <a:pPr marL="1073150" indent="-1073150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 smtClean="0">
                  <a:solidFill>
                    <a:srgbClr val="208235"/>
                  </a:solidFill>
                </a:rPr>
                <a:t> </a:t>
              </a:r>
              <a:r>
                <a:rPr lang="ko-KR" altLang="en-US" kern="0" spc="-40" dirty="0" smtClean="0">
                  <a:solidFill>
                    <a:srgbClr val="208235"/>
                  </a:solidFill>
                </a:rPr>
                <a:t>      공약수는 </a:t>
              </a:r>
              <a:r>
                <a:rPr lang="en-US" altLang="ko-KR" kern="0" spc="-40" dirty="0">
                  <a:solidFill>
                    <a:srgbClr val="208235"/>
                  </a:solidFill>
                </a:rPr>
                <a:t>1, 2, 3, 6, 9, 18</a:t>
              </a:r>
              <a:r>
                <a:rPr lang="ko-KR" altLang="en-US" kern="0" spc="-40" dirty="0">
                  <a:solidFill>
                    <a:srgbClr val="208235"/>
                  </a:solidFill>
                </a:rPr>
                <a:t>이고 최대공약수는 </a:t>
              </a:r>
              <a:r>
                <a:rPr lang="en-US" altLang="ko-KR" kern="0" spc="-40" dirty="0">
                  <a:solidFill>
                    <a:srgbClr val="208235"/>
                  </a:solidFill>
                </a:rPr>
                <a:t>18</a:t>
              </a:r>
              <a:r>
                <a:rPr lang="ko-KR" altLang="en-US" kern="0" spc="-40" dirty="0">
                  <a:solidFill>
                    <a:srgbClr val="208235"/>
                  </a:solidFill>
                </a:rPr>
                <a:t>입니다</a:t>
              </a:r>
              <a:r>
                <a:rPr lang="en-US" altLang="ko-KR" kern="0" spc="-40" dirty="0">
                  <a:solidFill>
                    <a:srgbClr val="208235"/>
                  </a:solidFill>
                </a:rPr>
                <a:t>.</a:t>
              </a:r>
            </a:p>
          </p:txBody>
        </p:sp>
        <p:sp>
          <p:nvSpPr>
            <p:cNvPr id="15" name="오른쪽 화살표 14"/>
            <p:cNvSpPr/>
            <p:nvPr/>
          </p:nvSpPr>
          <p:spPr>
            <a:xfrm>
              <a:off x="1893059" y="3554723"/>
              <a:ext cx="251111" cy="178568"/>
            </a:xfrm>
            <a:prstGeom prst="rightArrow">
              <a:avLst/>
            </a:prstGeom>
            <a:noFill/>
            <a:ln w="15875" cmpd="sng">
              <a:solidFill>
                <a:srgbClr val="228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1" r="53726" b="95193"/>
          <a:stretch/>
        </p:blipFill>
        <p:spPr>
          <a:xfrm>
            <a:off x="7956567" y="195550"/>
            <a:ext cx="1424926" cy="713981"/>
          </a:xfrm>
          <a:prstGeom prst="rect">
            <a:avLst/>
          </a:prstGeom>
        </p:spPr>
      </p:pic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7856" r="90764" b="87337"/>
          <a:stretch/>
        </p:blipFill>
        <p:spPr>
          <a:xfrm>
            <a:off x="7598941" y="188726"/>
            <a:ext cx="335504" cy="71398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6" t="-2224" r="2064" b="15094"/>
          <a:stretch/>
        </p:blipFill>
        <p:spPr>
          <a:xfrm>
            <a:off x="9340446" y="178154"/>
            <a:ext cx="442132" cy="669619"/>
          </a:xfrm>
          <a:prstGeom prst="rect">
            <a:avLst/>
          </a:prstGeom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sp>
        <p:nvSpPr>
          <p:cNvPr id="35" name="내용 개체 틀 3"/>
          <p:cNvSpPr txBox="1">
            <a:spLocks/>
          </p:cNvSpPr>
          <p:nvPr/>
        </p:nvSpPr>
        <p:spPr>
          <a:xfrm>
            <a:off x="7213323" y="2337483"/>
            <a:ext cx="187877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altLang="ko-KR" dirty="0" smtClean="0"/>
              <a:t>(                        )</a:t>
            </a:r>
            <a:endParaRPr lang="ko-KR" altLang="en-US" dirty="0"/>
          </a:p>
        </p:txBody>
      </p:sp>
      <p:grpSp>
        <p:nvGrpSpPr>
          <p:cNvPr id="36" name="그룹 35"/>
          <p:cNvGrpSpPr/>
          <p:nvPr/>
        </p:nvGrpSpPr>
        <p:grpSpPr>
          <a:xfrm>
            <a:off x="975681" y="1534168"/>
            <a:ext cx="8116418" cy="646331"/>
            <a:chOff x="882650" y="1449388"/>
            <a:chExt cx="8116418" cy="646331"/>
          </a:xfrm>
        </p:grpSpPr>
        <p:sp>
          <p:nvSpPr>
            <p:cNvPr id="37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3.</a:t>
              </a:r>
              <a:endParaRPr lang="ko-KR" altLang="en-US" dirty="0"/>
            </a:p>
          </p:txBody>
        </p:sp>
        <p:sp>
          <p:nvSpPr>
            <p:cNvPr id="38" name="내용 개체 틀 3"/>
            <p:cNvSpPr txBox="1">
              <a:spLocks/>
            </p:cNvSpPr>
            <p:nvPr/>
          </p:nvSpPr>
          <p:spPr>
            <a:xfrm>
              <a:off x="1778000" y="1449388"/>
              <a:ext cx="7221068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en-US" altLang="ko-KR" dirty="0"/>
                <a:t>36</a:t>
              </a:r>
              <a:r>
                <a:rPr lang="ko-KR" altLang="en-US" dirty="0"/>
                <a:t>과 </a:t>
              </a:r>
              <a:r>
                <a:rPr lang="en-US" altLang="ko-KR" dirty="0"/>
                <a:t>54</a:t>
              </a:r>
              <a:r>
                <a:rPr lang="ko-KR" altLang="en-US" dirty="0"/>
                <a:t>를 어떤 수로 나누면 두 </a:t>
              </a:r>
              <a:r>
                <a:rPr lang="ko-KR" altLang="en-US" dirty="0" smtClean="0"/>
                <a:t>수가 </a:t>
              </a:r>
              <a:r>
                <a:rPr lang="ko-KR" altLang="en-US" dirty="0"/>
                <a:t>모두 </a:t>
              </a:r>
              <a:r>
                <a:rPr lang="ko-KR" altLang="en-US" dirty="0" err="1"/>
                <a:t>나누어떨어집니다</a:t>
              </a:r>
              <a:r>
                <a:rPr lang="en-US" altLang="ko-KR" dirty="0"/>
                <a:t>. </a:t>
              </a:r>
              <a:r>
                <a:rPr lang="ko-KR" altLang="en-US" dirty="0"/>
                <a:t>어떤 수 중에서 가장 큰 수를 구해 보세요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39" name="내용 개체 틀 2"/>
          <p:cNvSpPr txBox="1">
            <a:spLocks/>
          </p:cNvSpPr>
          <p:nvPr/>
        </p:nvSpPr>
        <p:spPr>
          <a:xfrm>
            <a:off x="7832349" y="2320375"/>
            <a:ext cx="64072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18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42" name="그림 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7264" y="23348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2792831"/>
            <a:ext cx="5368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최대공약수를 구하는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방법을 알아볼까요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공약수와 최대공약수를 구해 볼까요</a:t>
            </a:r>
          </a:p>
        </p:txBody>
      </p:sp>
      <p:pic>
        <p:nvPicPr>
          <p:cNvPr id="13" name="그림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677658" y="2731277"/>
            <a:ext cx="1553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공약수와 최대공약수를 구해 볼까요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81078" y="2436570"/>
            <a:ext cx="5265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Arial" panose="020B0604020202020204" pitchFamily="34" charset="0"/>
              <a:buChar char="•"/>
            </a:pP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공약수와 최대공약수의 의미를 알고 구해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73050" indent="-273050" algn="just">
              <a:buFont typeface="Arial" panose="020B0604020202020204" pitchFamily="34" charset="0"/>
              <a:buChar char="•"/>
            </a:pP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공약수와 최대공약수의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관계를 이해해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7598941" y="174406"/>
            <a:ext cx="2242524" cy="735125"/>
            <a:chOff x="7598941" y="174406"/>
            <a:chExt cx="2242524" cy="735125"/>
          </a:xfrm>
        </p:grpSpPr>
        <p:grpSp>
          <p:nvGrpSpPr>
            <p:cNvPr id="28" name="그룹 27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1" name="그림 3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29" name="그림 2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7934445" y="174406"/>
              <a:ext cx="397436" cy="713981"/>
            </a:xfrm>
            <a:prstGeom prst="rect">
              <a:avLst/>
            </a:prstGeom>
          </p:spPr>
        </p:pic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33" name="직사각형 32">
            <a:hlinkClick r:id="rId5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6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7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8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비어 있는 두 곳을 한 가지 </a:t>
            </a:r>
            <a:r>
              <a:rPr lang="ko-KR" altLang="en-US" sz="2300" spc="-150" dirty="0" err="1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색으로</a:t>
            </a:r>
            <a:r>
              <a:rPr lang="ko-KR" altLang="en-US" sz="2300" dirty="0" err="1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채울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 있는 조각 찾아보기</a:t>
            </a:r>
          </a:p>
        </p:txBody>
      </p:sp>
      <p:pic>
        <p:nvPicPr>
          <p:cNvPr id="32" name="그림 3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5556" r="8923" b="37500"/>
          <a:stretch/>
        </p:blipFill>
        <p:spPr>
          <a:xfrm>
            <a:off x="1759040" y="1200413"/>
            <a:ext cx="6500340" cy="47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76300" y="4042585"/>
            <a:ext cx="8131815" cy="843708"/>
            <a:chOff x="876300" y="5053883"/>
            <a:chExt cx="8131815" cy="843708"/>
          </a:xfrm>
        </p:grpSpPr>
        <p:sp>
          <p:nvSpPr>
            <p:cNvPr id="57" name="모서리가 둥근 직사각형 56"/>
            <p:cNvSpPr/>
            <p:nvPr/>
          </p:nvSpPr>
          <p:spPr bwMode="auto">
            <a:xfrm>
              <a:off x="876300" y="5478925"/>
              <a:ext cx="8131815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66241" y="5053883"/>
              <a:ext cx="8041874" cy="369332"/>
              <a:chOff x="829684" y="5533237"/>
              <a:chExt cx="8041874" cy="369332"/>
            </a:xfrm>
          </p:grpSpPr>
          <p:sp>
            <p:nvSpPr>
              <p:cNvPr id="54" name="내용 개체 틀 3"/>
              <p:cNvSpPr txBox="1">
                <a:spLocks/>
              </p:cNvSpPr>
              <p:nvPr/>
            </p:nvSpPr>
            <p:spPr>
              <a:xfrm>
                <a:off x="940313" y="5533237"/>
                <a:ext cx="7931245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12</a:t>
                </a:r>
                <a:r>
                  <a:rPr lang="ko-KR" altLang="en-US" dirty="0"/>
                  <a:t>칸의 빈 곳을 </a:t>
                </a:r>
                <a:r>
                  <a:rPr lang="ko-KR" altLang="en-US" dirty="0" smtClean="0"/>
                  <a:t>같은 크기의 조각으로 채워 보세요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</p:txBody>
          </p:sp>
          <p:sp>
            <p:nvSpPr>
              <p:cNvPr id="55" name="모서리가 둥근 직사각형 54"/>
              <p:cNvSpPr/>
              <p:nvPr/>
            </p:nvSpPr>
            <p:spPr>
              <a:xfrm>
                <a:off x="829684" y="565755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2" name="내용 개체 틀 2"/>
          <p:cNvSpPr txBox="1">
            <a:spLocks/>
          </p:cNvSpPr>
          <p:nvPr/>
        </p:nvSpPr>
        <p:spPr>
          <a:xfrm>
            <a:off x="914728" y="4492294"/>
            <a:ext cx="7215307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en-US" altLang="ko-KR" dirty="0"/>
              <a:t>1</a:t>
            </a:r>
            <a:r>
              <a:rPr lang="ko-KR" altLang="en-US" dirty="0"/>
              <a:t>칸</a:t>
            </a:r>
            <a:r>
              <a:rPr lang="en-US" altLang="ko-KR" dirty="0"/>
              <a:t>, 2</a:t>
            </a:r>
            <a:r>
              <a:rPr lang="ko-KR" altLang="en-US" dirty="0"/>
              <a:t>칸</a:t>
            </a:r>
            <a:r>
              <a:rPr lang="en-US" altLang="ko-KR" dirty="0"/>
              <a:t>, 3</a:t>
            </a:r>
            <a:r>
              <a:rPr lang="ko-KR" altLang="en-US" dirty="0"/>
              <a:t>칸</a:t>
            </a:r>
            <a:r>
              <a:rPr lang="en-US" altLang="ko-KR" dirty="0"/>
              <a:t>, 4</a:t>
            </a:r>
            <a:r>
              <a:rPr lang="ko-KR" altLang="en-US" dirty="0"/>
              <a:t>칸</a:t>
            </a:r>
            <a:r>
              <a:rPr lang="en-US" altLang="ko-KR" dirty="0"/>
              <a:t>, 6</a:t>
            </a:r>
            <a:r>
              <a:rPr lang="ko-KR" altLang="en-US" dirty="0" smtClean="0"/>
              <a:t>칸 조각으로 채울 수 있습니다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089" y="44818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비어 있는 두 곳을 한 가지 </a:t>
            </a:r>
            <a:r>
              <a:rPr lang="ko-KR" altLang="en-US" sz="2300" spc="-150" dirty="0" err="1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색으로</a:t>
            </a:r>
            <a:r>
              <a:rPr lang="ko-KR" altLang="en-US" sz="2300" dirty="0" err="1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채울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 있는 조각 찾아보기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8" name="그룹 37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2" name="그림 41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3" name="그림 42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891296" y="1244567"/>
            <a:ext cx="8132054" cy="673957"/>
            <a:chOff x="891296" y="1326455"/>
            <a:chExt cx="8132054" cy="673957"/>
          </a:xfrm>
        </p:grpSpPr>
        <p:grpSp>
          <p:nvGrpSpPr>
            <p:cNvPr id="35" name="그룹 34"/>
            <p:cNvGrpSpPr/>
            <p:nvPr/>
          </p:nvGrpSpPr>
          <p:grpSpPr>
            <a:xfrm>
              <a:off x="891296" y="1466403"/>
              <a:ext cx="8132054" cy="369332"/>
              <a:chOff x="870058" y="3566633"/>
              <a:chExt cx="8132054" cy="369332"/>
            </a:xfrm>
          </p:grpSpPr>
          <p:grpSp>
            <p:nvGrpSpPr>
              <p:cNvPr id="45" name="그룹 44"/>
              <p:cNvGrpSpPr/>
              <p:nvPr/>
            </p:nvGrpSpPr>
            <p:grpSpPr>
              <a:xfrm>
                <a:off x="870058" y="3641839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47" name="그룹 46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49" name="모서리가 둥근 직사각형 48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0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48" name="모서리가 둥근 직사각형 47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6" name="내용 개체 틀 3"/>
              <p:cNvSpPr txBox="1">
                <a:spLocks/>
              </p:cNvSpPr>
              <p:nvPr/>
            </p:nvSpPr>
            <p:spPr>
              <a:xfrm>
                <a:off x="1098473" y="3566633"/>
                <a:ext cx="7903639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비어 있는 두 곳을 한 가지 색으로 채울 수 있는 조각을 모두 찾아봅시다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</p:txBody>
          </p:sp>
        </p:grpSp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49" t="7307" r="19837" b="86381"/>
            <a:stretch/>
          </p:blipFill>
          <p:spPr>
            <a:xfrm>
              <a:off x="8085502" y="1326455"/>
              <a:ext cx="905888" cy="673957"/>
            </a:xfrm>
            <a:prstGeom prst="rect">
              <a:avLst/>
            </a:prstGeom>
          </p:spPr>
        </p:pic>
      </p:grpSp>
      <p:sp>
        <p:nvSpPr>
          <p:cNvPr id="64" name="직사각형 63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9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hlinkClick r:id="rId11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3056498" y="1676747"/>
            <a:ext cx="3390602" cy="2358966"/>
            <a:chOff x="2720942" y="1642196"/>
            <a:chExt cx="3390602" cy="2358966"/>
          </a:xfrm>
        </p:grpSpPr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6" t="15556" r="8923" b="37500"/>
            <a:stretch/>
          </p:blipFill>
          <p:spPr>
            <a:xfrm>
              <a:off x="2720942" y="1642196"/>
              <a:ext cx="3204845" cy="2358966"/>
            </a:xfrm>
            <a:prstGeom prst="rect">
              <a:avLst/>
            </a:prstGeom>
          </p:spPr>
        </p:pic>
        <p:pic>
          <p:nvPicPr>
            <p:cNvPr id="34" name="그림 33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5029" y="1844625"/>
              <a:ext cx="276515" cy="273955"/>
            </a:xfrm>
            <a:prstGeom prst="rect">
              <a:avLst/>
            </a:prstGeom>
          </p:spPr>
        </p:pic>
      </p:grpSp>
      <p:grpSp>
        <p:nvGrpSpPr>
          <p:cNvPr id="63" name="그룹 62"/>
          <p:cNvGrpSpPr/>
          <p:nvPr/>
        </p:nvGrpSpPr>
        <p:grpSpPr>
          <a:xfrm>
            <a:off x="876301" y="5054203"/>
            <a:ext cx="8145462" cy="864448"/>
            <a:chOff x="876301" y="1556982"/>
            <a:chExt cx="8145462" cy="864448"/>
          </a:xfrm>
        </p:grpSpPr>
        <p:sp>
          <p:nvSpPr>
            <p:cNvPr id="65" name="모서리가 둥근 직사각형 64"/>
            <p:cNvSpPr/>
            <p:nvPr/>
          </p:nvSpPr>
          <p:spPr bwMode="auto">
            <a:xfrm>
              <a:off x="876301" y="2002764"/>
              <a:ext cx="8145462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966242" y="1556982"/>
              <a:ext cx="8055521" cy="369332"/>
              <a:chOff x="829684" y="5567089"/>
              <a:chExt cx="8055521" cy="369332"/>
            </a:xfrm>
          </p:grpSpPr>
          <p:sp>
            <p:nvSpPr>
              <p:cNvPr id="67" name="내용 개체 틀 3"/>
              <p:cNvSpPr txBox="1">
                <a:spLocks/>
              </p:cNvSpPr>
              <p:nvPr/>
            </p:nvSpPr>
            <p:spPr>
              <a:xfrm>
                <a:off x="953961" y="5567089"/>
                <a:ext cx="793124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8</a:t>
                </a:r>
                <a:r>
                  <a:rPr lang="ko-KR" altLang="en-US" dirty="0"/>
                  <a:t>칸의 빈 곳을 같은 크기의 조각으로 채워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68" name="모서리가 둥근 직사각형 67"/>
              <p:cNvSpPr/>
              <p:nvPr/>
            </p:nvSpPr>
            <p:spPr>
              <a:xfrm>
                <a:off x="829684" y="569140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9" name="내용 개체 틀 2"/>
          <p:cNvSpPr txBox="1">
            <a:spLocks/>
          </p:cNvSpPr>
          <p:nvPr/>
        </p:nvSpPr>
        <p:spPr>
          <a:xfrm>
            <a:off x="914729" y="5524652"/>
            <a:ext cx="701971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en-US" altLang="ko-KR" dirty="0" smtClean="0"/>
              <a:t>1</a:t>
            </a:r>
            <a:r>
              <a:rPr lang="ko-KR" altLang="en-US" dirty="0" smtClean="0"/>
              <a:t>칸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칸</a:t>
            </a:r>
            <a:r>
              <a:rPr lang="en-US" altLang="ko-KR" dirty="0" smtClean="0"/>
              <a:t>, 4</a:t>
            </a:r>
            <a:r>
              <a:rPr lang="ko-KR" altLang="en-US" dirty="0" smtClean="0"/>
              <a:t>칸 조각으로 채울 수 있습니다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914" y="55005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01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6300" y="2724962"/>
            <a:ext cx="9119636" cy="928654"/>
            <a:chOff x="876300" y="4042586"/>
            <a:chExt cx="9119636" cy="928654"/>
          </a:xfrm>
        </p:grpSpPr>
        <p:sp>
          <p:nvSpPr>
            <p:cNvPr id="39" name="모서리가 둥근 직사각형 38"/>
            <p:cNvSpPr/>
            <p:nvPr/>
          </p:nvSpPr>
          <p:spPr bwMode="auto">
            <a:xfrm>
              <a:off x="876300" y="4552574"/>
              <a:ext cx="8145463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66241" y="4042586"/>
              <a:ext cx="9029695" cy="369332"/>
              <a:chOff x="829684" y="5420757"/>
              <a:chExt cx="9029695" cy="369332"/>
            </a:xfrm>
          </p:grpSpPr>
          <p:sp>
            <p:nvSpPr>
              <p:cNvPr id="45" name="내용 개체 틀 3"/>
              <p:cNvSpPr txBox="1">
                <a:spLocks/>
              </p:cNvSpPr>
              <p:nvPr/>
            </p:nvSpPr>
            <p:spPr>
              <a:xfrm>
                <a:off x="953961" y="5420757"/>
                <a:ext cx="8905418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비어 있는 두 </a:t>
                </a:r>
                <a:r>
                  <a:rPr lang="ko-KR" altLang="en-US" dirty="0"/>
                  <a:t>곳을 모두 채울 수 있는 가장 큰 조각의 크기를 알아보세요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6" name="모서리가 둥근 직사각형 45"/>
              <p:cNvSpPr/>
              <p:nvPr/>
            </p:nvSpPr>
            <p:spPr>
              <a:xfrm>
                <a:off x="829684" y="554836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76301" y="1519042"/>
            <a:ext cx="8145462" cy="899467"/>
            <a:chOff x="876301" y="2836666"/>
            <a:chExt cx="8145462" cy="899467"/>
          </a:xfrm>
        </p:grpSpPr>
        <p:sp>
          <p:nvSpPr>
            <p:cNvPr id="26" name="모서리가 둥근 직사각형 25"/>
            <p:cNvSpPr/>
            <p:nvPr/>
          </p:nvSpPr>
          <p:spPr bwMode="auto">
            <a:xfrm>
              <a:off x="876301" y="3317467"/>
              <a:ext cx="8145462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66242" y="2836666"/>
              <a:ext cx="8055521" cy="369332"/>
              <a:chOff x="829684" y="5426362"/>
              <a:chExt cx="8055521" cy="369332"/>
            </a:xfrm>
          </p:grpSpPr>
          <p:sp>
            <p:nvSpPr>
              <p:cNvPr id="31" name="내용 개체 틀 3"/>
              <p:cNvSpPr txBox="1">
                <a:spLocks/>
              </p:cNvSpPr>
              <p:nvPr/>
            </p:nvSpPr>
            <p:spPr>
              <a:xfrm>
                <a:off x="953961" y="5426362"/>
                <a:ext cx="793124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비어 있는 </a:t>
                </a:r>
                <a:r>
                  <a:rPr lang="ko-KR" altLang="en-US" spc="-150" dirty="0" smtClean="0"/>
                  <a:t>두 곳을 모두 </a:t>
                </a:r>
                <a:r>
                  <a:rPr lang="ko-KR" altLang="en-US" spc="-150" dirty="0"/>
                  <a:t>채울 수 있는 </a:t>
                </a:r>
                <a:r>
                  <a:rPr lang="ko-KR" altLang="en-US" dirty="0"/>
                  <a:t>조각을 알아보세요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32" name="모서리가 둥근 직사각형 31"/>
              <p:cNvSpPr/>
              <p:nvPr/>
            </p:nvSpPr>
            <p:spPr>
              <a:xfrm>
                <a:off x="829684" y="554325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4" name="그룹 33"/>
          <p:cNvGrpSpPr/>
          <p:nvPr/>
        </p:nvGrpSpPr>
        <p:grpSpPr>
          <a:xfrm>
            <a:off x="966241" y="3932170"/>
            <a:ext cx="8174682" cy="646331"/>
            <a:chOff x="829684" y="5430613"/>
            <a:chExt cx="8174682" cy="646331"/>
          </a:xfrm>
        </p:grpSpPr>
        <p:sp>
          <p:nvSpPr>
            <p:cNvPr id="35" name="내용 개체 틀 3"/>
            <p:cNvSpPr txBox="1">
              <a:spLocks/>
            </p:cNvSpPr>
            <p:nvPr/>
          </p:nvSpPr>
          <p:spPr>
            <a:xfrm>
              <a:off x="953961" y="5430613"/>
              <a:ext cx="8050405" cy="64633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한 종류의 조각으로 빈칸 없이 채운다는 것은 나머지 없이 </a:t>
              </a:r>
              <a:r>
                <a:rPr lang="ko-KR" altLang="en-US" spc="-150" dirty="0"/>
                <a:t>정확하게</a:t>
              </a:r>
              <a:r>
                <a:rPr lang="ko-KR" altLang="en-US" dirty="0"/>
                <a:t> </a:t>
              </a:r>
              <a:r>
                <a:rPr lang="ko-KR" altLang="en-US" dirty="0" err="1"/>
                <a:t>나누어떨어지게</a:t>
              </a:r>
              <a:r>
                <a:rPr lang="ko-KR" altLang="en-US" dirty="0"/>
                <a:t> 만드는 것이므로 약수라고 할 수 있어요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829684" y="554836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0" name="내용 개체 틀 2"/>
          <p:cNvSpPr txBox="1">
            <a:spLocks/>
          </p:cNvSpPr>
          <p:nvPr/>
        </p:nvSpPr>
        <p:spPr>
          <a:xfrm>
            <a:off x="914728" y="3259617"/>
            <a:ext cx="4245081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en-US" altLang="ko-KR" dirty="0"/>
              <a:t>4</a:t>
            </a:r>
            <a:r>
              <a:rPr lang="ko-KR" altLang="en-US" dirty="0"/>
              <a:t>칸입니다</a:t>
            </a:r>
            <a:r>
              <a:rPr lang="en-US" altLang="ko-KR" dirty="0"/>
              <a:t>.</a:t>
            </a: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913" y="32355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그룹 36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42" name="그룹 41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9" name="그림 48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51" name="그림 50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8" name="그림 4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2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비어 있는 두 곳을 한 가지 </a:t>
            </a:r>
            <a:r>
              <a:rPr lang="ko-KR" altLang="en-US" sz="2300" spc="-150" dirty="0" err="1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색으로</a:t>
            </a:r>
            <a:r>
              <a:rPr lang="ko-KR" altLang="en-US" sz="2300" dirty="0" err="1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채울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 있는 조각 찾아보기</a:t>
            </a: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914729" y="2024510"/>
            <a:ext cx="4245081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en-US" altLang="ko-KR" dirty="0"/>
              <a:t>1</a:t>
            </a:r>
            <a:r>
              <a:rPr lang="ko-KR" altLang="en-US" dirty="0"/>
              <a:t>칸</a:t>
            </a:r>
            <a:r>
              <a:rPr lang="en-US" altLang="ko-KR" dirty="0"/>
              <a:t>, 2</a:t>
            </a:r>
            <a:r>
              <a:rPr lang="ko-KR" altLang="en-US" dirty="0"/>
              <a:t>칸</a:t>
            </a:r>
            <a:r>
              <a:rPr lang="en-US" altLang="ko-KR" dirty="0"/>
              <a:t>, 4</a:t>
            </a:r>
            <a:r>
              <a:rPr lang="ko-KR" altLang="en-US" dirty="0" smtClean="0"/>
              <a:t>칸 조각입니다</a:t>
            </a:r>
            <a:r>
              <a:rPr lang="en-US" altLang="ko-KR" dirty="0"/>
              <a:t>.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914" y="20004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직사각형 37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8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0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3934214"/>
            <a:ext cx="8178453" cy="874818"/>
            <a:chOff x="871885" y="3934214"/>
            <a:chExt cx="8178453" cy="874818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871885" y="4390366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961827" y="3934214"/>
              <a:ext cx="8088511" cy="369332"/>
              <a:chOff x="829684" y="5546885"/>
              <a:chExt cx="8088511" cy="369332"/>
            </a:xfrm>
          </p:grpSpPr>
          <p:sp>
            <p:nvSpPr>
              <p:cNvPr id="67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8</a:t>
                </a:r>
                <a:r>
                  <a:rPr lang="ko-KR" altLang="en-US" dirty="0" smtClean="0"/>
                  <a:t>의 약수에 </a:t>
                </a:r>
                <a:r>
                  <a:rPr lang="ko-KR" altLang="en-US" dirty="0" smtClean="0">
                    <a:solidFill>
                      <a:srgbClr val="00B0F0"/>
                    </a:solidFill>
                  </a:rPr>
                  <a:t>○</a:t>
                </a:r>
                <a:r>
                  <a:rPr lang="ko-KR" altLang="en-US" dirty="0" smtClean="0"/>
                  <a:t>표 하세요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</p:txBody>
          </p:sp>
          <p:sp>
            <p:nvSpPr>
              <p:cNvPr id="68" name="모서리가 둥근 직사각형 6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871885" y="5029204"/>
            <a:ext cx="8178453" cy="874818"/>
            <a:chOff x="871885" y="5029204"/>
            <a:chExt cx="8178453" cy="874818"/>
          </a:xfrm>
        </p:grpSpPr>
        <p:sp>
          <p:nvSpPr>
            <p:cNvPr id="70" name="모서리가 둥근 직사각형 69"/>
            <p:cNvSpPr/>
            <p:nvPr/>
          </p:nvSpPr>
          <p:spPr bwMode="auto">
            <a:xfrm>
              <a:off x="871885" y="5485356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2" name="그룹 71"/>
            <p:cNvGrpSpPr/>
            <p:nvPr/>
          </p:nvGrpSpPr>
          <p:grpSpPr>
            <a:xfrm>
              <a:off x="961827" y="5029204"/>
              <a:ext cx="8088511" cy="369332"/>
              <a:chOff x="829684" y="5546885"/>
              <a:chExt cx="8088511" cy="369332"/>
            </a:xfrm>
          </p:grpSpPr>
          <p:sp>
            <p:nvSpPr>
              <p:cNvPr id="73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12</a:t>
                </a:r>
                <a:r>
                  <a:rPr lang="ko-KR" altLang="en-US" dirty="0"/>
                  <a:t>의 약수에 </a:t>
                </a:r>
                <a:r>
                  <a:rPr lang="ko-KR" altLang="en-US" dirty="0">
                    <a:solidFill>
                      <a:srgbClr val="00B0F0"/>
                    </a:solidFill>
                  </a:rPr>
                  <a:t>△</a:t>
                </a:r>
                <a:r>
                  <a:rPr lang="ko-KR" altLang="en-US" dirty="0" smtClean="0"/>
                  <a:t>표 </a:t>
                </a:r>
                <a:r>
                  <a:rPr lang="ko-KR" altLang="en-US" dirty="0"/>
                  <a:t>하세요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74" name="모서리가 둥근 직사각형 73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2" t="22742" r="22853" b="63051"/>
          <a:stretch/>
        </p:blipFill>
        <p:spPr>
          <a:xfrm>
            <a:off x="2491139" y="1988864"/>
            <a:ext cx="4942489" cy="1851185"/>
          </a:xfrm>
          <a:prstGeom prst="rect">
            <a:avLst/>
          </a:prstGeom>
        </p:spPr>
      </p:pic>
      <p:sp>
        <p:nvSpPr>
          <p:cNvPr id="40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공통된 약수 찾아보기</a:t>
            </a:r>
          </a:p>
        </p:txBody>
      </p:sp>
      <p:sp>
        <p:nvSpPr>
          <p:cNvPr id="65" name="내용 개체 틀 2"/>
          <p:cNvSpPr txBox="1">
            <a:spLocks/>
          </p:cNvSpPr>
          <p:nvPr/>
        </p:nvSpPr>
        <p:spPr>
          <a:xfrm>
            <a:off x="910314" y="441503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en-US" altLang="ko-KR" dirty="0">
                <a:solidFill>
                  <a:srgbClr val="208235"/>
                </a:solidFill>
              </a:rPr>
              <a:t>, 2, 4, </a:t>
            </a:r>
            <a:r>
              <a:rPr lang="en-US" altLang="ko-KR" dirty="0" smtClean="0">
                <a:solidFill>
                  <a:srgbClr val="208235"/>
                </a:solidFill>
              </a:rPr>
              <a:t>8</a:t>
            </a:r>
            <a:r>
              <a:rPr lang="ko-KR" altLang="en-US" dirty="0" smtClean="0">
                <a:solidFill>
                  <a:srgbClr val="208235"/>
                </a:solidFill>
              </a:rPr>
              <a:t>에 ○표 합니다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3909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내용 개체 틀 2"/>
          <p:cNvSpPr txBox="1">
            <a:spLocks/>
          </p:cNvSpPr>
          <p:nvPr/>
        </p:nvSpPr>
        <p:spPr>
          <a:xfrm>
            <a:off x="910314" y="551002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en-US" altLang="ko-KR" dirty="0">
                <a:solidFill>
                  <a:srgbClr val="208235"/>
                </a:solidFill>
              </a:rPr>
              <a:t>, 2, 3, 4, 6, </a:t>
            </a:r>
            <a:r>
              <a:rPr lang="en-US" altLang="ko-KR" dirty="0" smtClean="0">
                <a:solidFill>
                  <a:srgbClr val="208235"/>
                </a:solidFill>
              </a:rPr>
              <a:t>12</a:t>
            </a:r>
            <a:r>
              <a:rPr lang="ko-KR" altLang="en-US" dirty="0" smtClean="0">
                <a:solidFill>
                  <a:srgbClr val="208235"/>
                </a:solidFill>
              </a:rPr>
              <a:t>에 △표 합니다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4859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34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8678950" y="145596"/>
            <a:ext cx="335504" cy="713981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891296" y="1506728"/>
            <a:ext cx="8249627" cy="369332"/>
            <a:chOff x="870058" y="3547583"/>
            <a:chExt cx="8249627" cy="369332"/>
          </a:xfrm>
        </p:grpSpPr>
        <p:grpSp>
          <p:nvGrpSpPr>
            <p:cNvPr id="30" name="그룹 29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4" name="모서리가 둥근 직사각형 3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모서리가 둥근 직사각형 3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1098473" y="354758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8</a:t>
              </a:r>
              <a:r>
                <a:rPr lang="ko-KR" altLang="en-US" dirty="0" smtClean="0"/>
                <a:t>과 </a:t>
              </a:r>
              <a:r>
                <a:rPr lang="en-US" altLang="ko-KR" dirty="0" smtClean="0"/>
                <a:t>12</a:t>
              </a:r>
              <a:r>
                <a:rPr lang="ko-KR" altLang="en-US" dirty="0" smtClean="0"/>
                <a:t>의 공통된 약수를 찾아봅시다</a:t>
              </a:r>
              <a:r>
                <a:rPr lang="en-US" altLang="ko-KR" dirty="0" smtClean="0"/>
                <a:t>.</a:t>
              </a:r>
              <a:endParaRPr lang="en-US" altLang="ko-KR" spc="-150" dirty="0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018789" y="2295524"/>
            <a:ext cx="2581588" cy="1122420"/>
            <a:chOff x="3018789" y="2213414"/>
            <a:chExt cx="2581588" cy="1122420"/>
          </a:xfrm>
        </p:grpSpPr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8" t="24657" r="81756" b="70197"/>
            <a:stretch/>
          </p:blipFill>
          <p:spPr>
            <a:xfrm>
              <a:off x="3018789" y="2213414"/>
              <a:ext cx="582318" cy="670472"/>
            </a:xfrm>
            <a:prstGeom prst="rect">
              <a:avLst/>
            </a:prstGeom>
          </p:spPr>
        </p:pic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8" t="24657" r="81756" b="70197"/>
            <a:stretch/>
          </p:blipFill>
          <p:spPr>
            <a:xfrm>
              <a:off x="3683335" y="2213414"/>
              <a:ext cx="582318" cy="670472"/>
            </a:xfrm>
            <a:prstGeom prst="rect">
              <a:avLst/>
            </a:prstGeom>
          </p:spPr>
        </p:pic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8" t="24657" r="81756" b="70197"/>
            <a:stretch/>
          </p:blipFill>
          <p:spPr>
            <a:xfrm>
              <a:off x="5018059" y="2213414"/>
              <a:ext cx="582318" cy="670472"/>
            </a:xfrm>
            <a:prstGeom prst="rect">
              <a:avLst/>
            </a:prstGeom>
          </p:spPr>
        </p:pic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8" t="24657" r="81756" b="70197"/>
            <a:stretch/>
          </p:blipFill>
          <p:spPr>
            <a:xfrm>
              <a:off x="3683335" y="2665362"/>
              <a:ext cx="582318" cy="670472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2989734" y="2263034"/>
            <a:ext cx="3921898" cy="1107410"/>
            <a:chOff x="2989734" y="2263034"/>
            <a:chExt cx="3921898" cy="1107410"/>
          </a:xfrm>
        </p:grpSpPr>
        <p:pic>
          <p:nvPicPr>
            <p:cNvPr id="51" name="그림 5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4" t="24657" r="70570" b="70197"/>
            <a:stretch/>
          </p:blipFill>
          <p:spPr>
            <a:xfrm>
              <a:off x="5005339" y="2263034"/>
              <a:ext cx="582318" cy="670472"/>
            </a:xfrm>
            <a:prstGeom prst="rect">
              <a:avLst/>
            </a:prstGeom>
          </p:spPr>
        </p:pic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4" t="24657" r="70570" b="70197"/>
            <a:stretch/>
          </p:blipFill>
          <p:spPr>
            <a:xfrm>
              <a:off x="2989734" y="2263034"/>
              <a:ext cx="582318" cy="670472"/>
            </a:xfrm>
            <a:prstGeom prst="rect">
              <a:avLst/>
            </a:prstGeom>
          </p:spPr>
        </p:pic>
        <p:pic>
          <p:nvPicPr>
            <p:cNvPr id="53" name="그림 5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4" t="24657" r="70570" b="70197"/>
            <a:stretch/>
          </p:blipFill>
          <p:spPr>
            <a:xfrm>
              <a:off x="3654760" y="2263034"/>
              <a:ext cx="582318" cy="670472"/>
            </a:xfrm>
            <a:prstGeom prst="rect">
              <a:avLst/>
            </a:prstGeom>
          </p:spPr>
        </p:pic>
        <p:pic>
          <p:nvPicPr>
            <p:cNvPr id="54" name="그림 5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4" t="24657" r="70570" b="70197"/>
            <a:stretch/>
          </p:blipFill>
          <p:spPr>
            <a:xfrm>
              <a:off x="4321882" y="2263034"/>
              <a:ext cx="582318" cy="670472"/>
            </a:xfrm>
            <a:prstGeom prst="rect">
              <a:avLst/>
            </a:prstGeom>
          </p:spPr>
        </p:pic>
        <p:pic>
          <p:nvPicPr>
            <p:cNvPr id="58" name="그림 5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4" t="24657" r="70570" b="70197"/>
            <a:stretch/>
          </p:blipFill>
          <p:spPr>
            <a:xfrm>
              <a:off x="6319789" y="2263034"/>
              <a:ext cx="582318" cy="670472"/>
            </a:xfrm>
            <a:prstGeom prst="rect">
              <a:avLst/>
            </a:prstGeom>
          </p:spPr>
        </p:pic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4" t="24657" r="70570" b="70197"/>
            <a:stretch/>
          </p:blipFill>
          <p:spPr>
            <a:xfrm>
              <a:off x="6329314" y="2699972"/>
              <a:ext cx="582318" cy="670472"/>
            </a:xfrm>
            <a:prstGeom prst="rect">
              <a:avLst/>
            </a:prstGeom>
          </p:spPr>
        </p:pic>
      </p:grpSp>
      <p:pic>
        <p:nvPicPr>
          <p:cNvPr id="60" name="그림 5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61" name="그림 6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9" name="직사각형 48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8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0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2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1885" y="3414597"/>
            <a:ext cx="8178453" cy="1206833"/>
            <a:chOff x="871885" y="3414597"/>
            <a:chExt cx="8178453" cy="1206833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871885" y="3918248"/>
              <a:ext cx="8149877" cy="7031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961827" y="3414597"/>
              <a:ext cx="8088511" cy="369332"/>
              <a:chOff x="829684" y="5546885"/>
              <a:chExt cx="8088511" cy="369332"/>
            </a:xfrm>
          </p:grpSpPr>
          <p:sp>
            <p:nvSpPr>
              <p:cNvPr id="67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8</a:t>
                </a:r>
                <a:r>
                  <a:rPr lang="ko-KR" altLang="en-US" dirty="0"/>
                  <a:t>과 </a:t>
                </a:r>
                <a:r>
                  <a:rPr lang="en-US" altLang="ko-KR" dirty="0"/>
                  <a:t>12</a:t>
                </a:r>
                <a:r>
                  <a:rPr lang="ko-KR" altLang="en-US" dirty="0"/>
                  <a:t>의 공통된 약수를 </a:t>
                </a:r>
                <a:r>
                  <a:rPr lang="ko-KR" altLang="en-US" dirty="0" smtClean="0"/>
                  <a:t>찾고</a:t>
                </a:r>
                <a:r>
                  <a:rPr lang="en-US" altLang="ko-KR" dirty="0" smtClean="0"/>
                  <a:t>, </a:t>
                </a:r>
                <a:r>
                  <a:rPr lang="ko-KR" altLang="en-US" dirty="0" err="1" smtClean="0"/>
                  <a:t>그중에서</a:t>
                </a:r>
                <a:r>
                  <a:rPr lang="ko-KR" altLang="en-US" dirty="0" smtClean="0"/>
                  <a:t> 가장 큰 수를 찾아보세요</a:t>
                </a:r>
                <a:r>
                  <a:rPr lang="en-US" altLang="ko-KR" dirty="0" smtClean="0"/>
                  <a:t>. </a:t>
                </a:r>
                <a:endParaRPr lang="en-US" altLang="ko-KR" dirty="0"/>
              </a:p>
            </p:txBody>
          </p:sp>
          <p:sp>
            <p:nvSpPr>
              <p:cNvPr id="68" name="모서리가 둥근 직사각형 6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0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공통된 약수 찾아보기</a:t>
            </a:r>
          </a:p>
        </p:txBody>
      </p:sp>
      <p:sp>
        <p:nvSpPr>
          <p:cNvPr id="65" name="내용 개체 틀 2"/>
          <p:cNvSpPr txBox="1">
            <a:spLocks/>
          </p:cNvSpPr>
          <p:nvPr/>
        </p:nvSpPr>
        <p:spPr>
          <a:xfrm>
            <a:off x="910314" y="3919699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○표</a:t>
            </a:r>
            <a:r>
              <a:rPr lang="en-US" altLang="ko-KR" dirty="0">
                <a:solidFill>
                  <a:srgbClr val="208235"/>
                </a:solidFill>
              </a:rPr>
              <a:t>, △</a:t>
            </a:r>
            <a:r>
              <a:rPr lang="ko-KR" altLang="en-US" dirty="0" smtClean="0">
                <a:solidFill>
                  <a:srgbClr val="208235"/>
                </a:solidFill>
              </a:rPr>
              <a:t>표가 </a:t>
            </a:r>
            <a:r>
              <a:rPr lang="ko-KR" altLang="en-US" dirty="0">
                <a:solidFill>
                  <a:srgbClr val="208235"/>
                </a:solidFill>
              </a:rPr>
              <a:t>모두 표시되어 있는 수는 </a:t>
            </a:r>
            <a:r>
              <a:rPr lang="en-US" altLang="ko-KR" dirty="0">
                <a:solidFill>
                  <a:srgbClr val="208235"/>
                </a:solidFill>
              </a:rPr>
              <a:t>1, 2, 4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rgbClr val="208235"/>
                </a:solidFill>
              </a:rPr>
              <a:t>가장 큰 수는 </a:t>
            </a:r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r>
              <a:rPr lang="ko-KR" altLang="en-US" dirty="0" smtClean="0">
                <a:solidFill>
                  <a:srgbClr val="208235"/>
                </a:solidFill>
              </a:rPr>
              <a:t>입니다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705" y="40610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34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8678950" y="145596"/>
            <a:ext cx="335504" cy="713981"/>
          </a:xfrm>
          <a:prstGeom prst="rect">
            <a:avLst/>
          </a:prstGeom>
        </p:spPr>
      </p:pic>
      <p:pic>
        <p:nvPicPr>
          <p:cNvPr id="48" name="그림 4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9" name="그림 4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491139" y="1501194"/>
            <a:ext cx="4942489" cy="1851185"/>
            <a:chOff x="2491139" y="1988864"/>
            <a:chExt cx="4942489" cy="1851185"/>
          </a:xfrm>
        </p:grpSpPr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2" t="22742" r="22853" b="63051"/>
            <a:stretch/>
          </p:blipFill>
          <p:spPr>
            <a:xfrm>
              <a:off x="2491139" y="1988864"/>
              <a:ext cx="4942489" cy="1851185"/>
            </a:xfrm>
            <a:prstGeom prst="rect">
              <a:avLst/>
            </a:prstGeom>
          </p:spPr>
        </p:pic>
        <p:pic>
          <p:nvPicPr>
            <p:cNvPr id="51" name="그림 50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4" t="24657" r="70570" b="70197"/>
            <a:stretch/>
          </p:blipFill>
          <p:spPr>
            <a:xfrm>
              <a:off x="5005339" y="2263034"/>
              <a:ext cx="582318" cy="670472"/>
            </a:xfrm>
            <a:prstGeom prst="rect">
              <a:avLst/>
            </a:prstGeom>
          </p:spPr>
        </p:pic>
        <p:grpSp>
          <p:nvGrpSpPr>
            <p:cNvPr id="52" name="그룹 51"/>
            <p:cNvGrpSpPr/>
            <p:nvPr/>
          </p:nvGrpSpPr>
          <p:grpSpPr>
            <a:xfrm>
              <a:off x="3018789" y="2295524"/>
              <a:ext cx="2581588" cy="1122420"/>
              <a:chOff x="3018789" y="2213414"/>
              <a:chExt cx="2581588" cy="1122420"/>
            </a:xfrm>
          </p:grpSpPr>
          <p:pic>
            <p:nvPicPr>
              <p:cNvPr id="53" name="그림 52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98" t="24657" r="81756" b="70197"/>
              <a:stretch/>
            </p:blipFill>
            <p:spPr>
              <a:xfrm>
                <a:off x="3018789" y="2213414"/>
                <a:ext cx="582318" cy="670472"/>
              </a:xfrm>
              <a:prstGeom prst="rect">
                <a:avLst/>
              </a:prstGeom>
            </p:spPr>
          </p:pic>
          <p:pic>
            <p:nvPicPr>
              <p:cNvPr id="54" name="그림 53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98" t="24657" r="81756" b="70197"/>
              <a:stretch/>
            </p:blipFill>
            <p:spPr>
              <a:xfrm>
                <a:off x="3683335" y="2213414"/>
                <a:ext cx="582318" cy="670472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98" t="24657" r="81756" b="70197"/>
              <a:stretch/>
            </p:blipFill>
            <p:spPr>
              <a:xfrm>
                <a:off x="5018059" y="2213414"/>
                <a:ext cx="582318" cy="670472"/>
              </a:xfrm>
              <a:prstGeom prst="rect">
                <a:avLst/>
              </a:prstGeom>
            </p:spPr>
          </p:pic>
          <p:pic>
            <p:nvPicPr>
              <p:cNvPr id="57" name="그림 56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98" t="24657" r="81756" b="70197"/>
              <a:stretch/>
            </p:blipFill>
            <p:spPr>
              <a:xfrm>
                <a:off x="3683335" y="2665362"/>
                <a:ext cx="582318" cy="670472"/>
              </a:xfrm>
              <a:prstGeom prst="rect">
                <a:avLst/>
              </a:prstGeom>
            </p:spPr>
          </p:pic>
        </p:grpSp>
        <p:pic>
          <p:nvPicPr>
            <p:cNvPr id="58" name="그림 57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4" t="24657" r="70570" b="70197"/>
            <a:stretch/>
          </p:blipFill>
          <p:spPr>
            <a:xfrm>
              <a:off x="2989734" y="2263034"/>
              <a:ext cx="582318" cy="670472"/>
            </a:xfrm>
            <a:prstGeom prst="rect">
              <a:avLst/>
            </a:prstGeom>
          </p:spPr>
        </p:pic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4" t="24657" r="70570" b="70197"/>
            <a:stretch/>
          </p:blipFill>
          <p:spPr>
            <a:xfrm>
              <a:off x="3654760" y="2263034"/>
              <a:ext cx="582318" cy="670472"/>
            </a:xfrm>
            <a:prstGeom prst="rect">
              <a:avLst/>
            </a:prstGeom>
          </p:spPr>
        </p:pic>
        <p:pic>
          <p:nvPicPr>
            <p:cNvPr id="60" name="그림 59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4" t="24657" r="70570" b="70197"/>
            <a:stretch/>
          </p:blipFill>
          <p:spPr>
            <a:xfrm>
              <a:off x="4321882" y="2263034"/>
              <a:ext cx="582318" cy="670472"/>
            </a:xfrm>
            <a:prstGeom prst="rect">
              <a:avLst/>
            </a:prstGeom>
          </p:spPr>
        </p:pic>
        <p:pic>
          <p:nvPicPr>
            <p:cNvPr id="61" name="그림 60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4" t="24657" r="70570" b="70197"/>
            <a:stretch/>
          </p:blipFill>
          <p:spPr>
            <a:xfrm>
              <a:off x="6319789" y="2263034"/>
              <a:ext cx="582318" cy="670472"/>
            </a:xfrm>
            <a:prstGeom prst="rect">
              <a:avLst/>
            </a:prstGeom>
          </p:spPr>
        </p:pic>
        <p:pic>
          <p:nvPicPr>
            <p:cNvPr id="62" name="그림 61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4" t="24657" r="70570" b="70197"/>
            <a:stretch/>
          </p:blipFill>
          <p:spPr>
            <a:xfrm>
              <a:off x="6329314" y="2699972"/>
              <a:ext cx="582318" cy="670472"/>
            </a:xfrm>
            <a:prstGeom prst="rect">
              <a:avLst/>
            </a:prstGeom>
          </p:spPr>
        </p:pic>
      </p:grpSp>
      <p:sp>
        <p:nvSpPr>
          <p:cNvPr id="64" name="직사각형 63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8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10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7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9" y="1274355"/>
            <a:ext cx="8393480" cy="1895694"/>
          </a:xfrm>
          <a:prstGeom prst="rect">
            <a:avLst/>
          </a:prstGeom>
        </p:spPr>
      </p:pic>
      <p:sp>
        <p:nvSpPr>
          <p:cNvPr id="40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공통된 약수 찾아보기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5" name="그룹 34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8678950" y="145596"/>
            <a:ext cx="335504" cy="713981"/>
          </a:xfrm>
          <a:prstGeom prst="rect">
            <a:avLst/>
          </a:prstGeom>
        </p:spPr>
      </p:pic>
      <p:pic>
        <p:nvPicPr>
          <p:cNvPr id="18" name="그림 17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1" t="46927" r="40241" b="50794"/>
          <a:stretch/>
        </p:blipFill>
        <p:spPr>
          <a:xfrm>
            <a:off x="5320145" y="2078182"/>
            <a:ext cx="641268" cy="296884"/>
          </a:xfrm>
          <a:prstGeom prst="rect">
            <a:avLst/>
          </a:prstGeom>
        </p:spPr>
      </p:pic>
      <p:pic>
        <p:nvPicPr>
          <p:cNvPr id="19" name="그림 18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1" t="49663" r="36608" b="47602"/>
          <a:stretch/>
        </p:blipFill>
        <p:spPr>
          <a:xfrm>
            <a:off x="5320144" y="2434440"/>
            <a:ext cx="1009403" cy="35626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7743" y="20781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8625" y="24334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3" name="그림 2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1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2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6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71885" y="5028396"/>
            <a:ext cx="8178453" cy="874818"/>
            <a:chOff x="871885" y="5028396"/>
            <a:chExt cx="8178453" cy="874818"/>
          </a:xfrm>
        </p:grpSpPr>
        <p:sp>
          <p:nvSpPr>
            <p:cNvPr id="69" name="모서리가 둥근 직사각형 68"/>
            <p:cNvSpPr/>
            <p:nvPr/>
          </p:nvSpPr>
          <p:spPr bwMode="auto">
            <a:xfrm>
              <a:off x="871885" y="5484548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1" name="그룹 70"/>
            <p:cNvGrpSpPr/>
            <p:nvPr/>
          </p:nvGrpSpPr>
          <p:grpSpPr>
            <a:xfrm>
              <a:off x="961827" y="5028396"/>
              <a:ext cx="8088511" cy="369332"/>
              <a:chOff x="829684" y="5546885"/>
              <a:chExt cx="8088511" cy="369332"/>
            </a:xfrm>
          </p:grpSpPr>
          <p:sp>
            <p:nvSpPr>
              <p:cNvPr id="7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최대공약수를 찾고</a:t>
                </a:r>
                <a:r>
                  <a:rPr lang="en-US" altLang="ko-KR" dirty="0"/>
                  <a:t>, </a:t>
                </a:r>
                <a:r>
                  <a:rPr lang="ko-KR" altLang="en-US" dirty="0" smtClean="0"/>
                  <a:t>최대공약수의 </a:t>
                </a:r>
                <a:r>
                  <a:rPr lang="ko-KR" altLang="en-US" dirty="0"/>
                  <a:t>약수를 구해 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73" name="모서리가 둥근 직사각형 7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t="65536" r="8100" b="24207"/>
          <a:stretch/>
        </p:blipFill>
        <p:spPr>
          <a:xfrm>
            <a:off x="861252" y="2345225"/>
            <a:ext cx="7797917" cy="1336399"/>
          </a:xfrm>
          <a:prstGeom prst="rect">
            <a:avLst/>
          </a:prstGeom>
        </p:spPr>
      </p:pic>
      <p:sp>
        <p:nvSpPr>
          <p:cNvPr id="94" name="내용 개체 틀 2"/>
          <p:cNvSpPr txBox="1">
            <a:spLocks/>
          </p:cNvSpPr>
          <p:nvPr/>
        </p:nvSpPr>
        <p:spPr>
          <a:xfrm>
            <a:off x="2489217" y="2542467"/>
            <a:ext cx="527747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1, 2, 4, 5, 10, 20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95" name="내용 개체 틀 2"/>
          <p:cNvSpPr txBox="1">
            <a:spLocks/>
          </p:cNvSpPr>
          <p:nvPr/>
        </p:nvSpPr>
        <p:spPr>
          <a:xfrm>
            <a:off x="2489217" y="3030303"/>
            <a:ext cx="527747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1, 2, 3, 5, 6, 10, 15, 30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공약수와 최대공약수의 관계 </a:t>
            </a:r>
            <a:r>
              <a:rPr lang="en-US" altLang="ko-KR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설명하기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961827" y="2020870"/>
            <a:ext cx="8099144" cy="369332"/>
            <a:chOff x="829684" y="5546885"/>
            <a:chExt cx="8099144" cy="369332"/>
          </a:xfrm>
        </p:grpSpPr>
        <p:sp>
          <p:nvSpPr>
            <p:cNvPr id="45" name="내용 개체 틀 3"/>
            <p:cNvSpPr txBox="1">
              <a:spLocks/>
            </p:cNvSpPr>
            <p:nvPr/>
          </p:nvSpPr>
          <p:spPr>
            <a:xfrm>
              <a:off x="964594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20</a:t>
              </a:r>
              <a:r>
                <a:rPr lang="ko-KR" altLang="en-US" dirty="0"/>
                <a:t>과 </a:t>
              </a:r>
              <a:r>
                <a:rPr lang="en-US" altLang="ko-KR" dirty="0"/>
                <a:t>30</a:t>
              </a:r>
              <a:r>
                <a:rPr lang="ko-KR" altLang="en-US" dirty="0"/>
                <a:t>의 약수를 </a:t>
              </a:r>
              <a:r>
                <a:rPr lang="ko-KR" altLang="en-US" dirty="0" smtClean="0"/>
                <a:t>모두 써 보세요</a:t>
              </a:r>
              <a:r>
                <a:rPr lang="en-US" altLang="ko-KR" dirty="0" smtClean="0"/>
                <a:t>.  </a:t>
              </a:r>
              <a:endParaRPr lang="ko-KR" altLang="en-US" dirty="0"/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316" y="25256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316" y="30168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내용 개체 틀 2"/>
          <p:cNvSpPr txBox="1">
            <a:spLocks/>
          </p:cNvSpPr>
          <p:nvPr/>
        </p:nvSpPr>
        <p:spPr>
          <a:xfrm>
            <a:off x="910314" y="5509215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최대공약수는 </a:t>
            </a:r>
            <a:r>
              <a:rPr lang="en-US" altLang="ko-KR" dirty="0" smtClean="0">
                <a:solidFill>
                  <a:srgbClr val="208235"/>
                </a:solidFill>
              </a:rPr>
              <a:t>10</a:t>
            </a:r>
            <a:r>
              <a:rPr lang="ko-KR" altLang="en-US" dirty="0" smtClean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 10</a:t>
            </a:r>
            <a:r>
              <a:rPr lang="ko-KR" altLang="en-US" dirty="0">
                <a:solidFill>
                  <a:srgbClr val="208235"/>
                </a:solidFill>
              </a:rPr>
              <a:t>의 약수는 </a:t>
            </a:r>
            <a:r>
              <a:rPr lang="en-US" altLang="ko-KR" dirty="0">
                <a:solidFill>
                  <a:srgbClr val="208235"/>
                </a:solidFill>
              </a:rPr>
              <a:t>1, 2, 5, 10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8288" y="54851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그룹 67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81" name="그룹 80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83" name="그림 8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82" name="그림 8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85" name="그림 84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031810" y="130524"/>
            <a:ext cx="335504" cy="713981"/>
          </a:xfrm>
          <a:prstGeom prst="rect">
            <a:avLst/>
          </a:prstGeom>
        </p:spPr>
      </p:pic>
      <p:grpSp>
        <p:nvGrpSpPr>
          <p:cNvPr id="86" name="그룹 85"/>
          <p:cNvGrpSpPr/>
          <p:nvPr/>
        </p:nvGrpSpPr>
        <p:grpSpPr>
          <a:xfrm>
            <a:off x="873348" y="1495677"/>
            <a:ext cx="8249627" cy="369332"/>
            <a:chOff x="870058" y="3566633"/>
            <a:chExt cx="8249627" cy="369332"/>
          </a:xfrm>
        </p:grpSpPr>
        <p:grpSp>
          <p:nvGrpSpPr>
            <p:cNvPr id="87" name="그룹 86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89" name="그룹 8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91" name="모서리가 둥근 직사각형 9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0" name="모서리가 둥근 직사각형 8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8" name="내용 개체 틀 3"/>
            <p:cNvSpPr txBox="1">
              <a:spLocks/>
            </p:cNvSpPr>
            <p:nvPr/>
          </p:nvSpPr>
          <p:spPr>
            <a:xfrm>
              <a:off x="1098473" y="356663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20</a:t>
              </a:r>
              <a:r>
                <a:rPr lang="ko-KR" altLang="en-US" dirty="0" smtClean="0"/>
                <a:t>과 </a:t>
              </a:r>
              <a:r>
                <a:rPr lang="en-US" altLang="ko-KR" dirty="0" smtClean="0"/>
                <a:t>30</a:t>
              </a:r>
              <a:r>
                <a:rPr lang="ko-KR" altLang="en-US" dirty="0" smtClean="0"/>
                <a:t>의 최대공약수를 찾아봅시다</a:t>
              </a:r>
              <a:r>
                <a:rPr lang="en-US" altLang="ko-KR" dirty="0" smtClean="0"/>
                <a:t>.</a:t>
              </a:r>
              <a:endParaRPr lang="en-US" altLang="ko-KR" spc="-150" dirty="0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2477342" y="2486241"/>
            <a:ext cx="1795161" cy="926743"/>
            <a:chOff x="2477342" y="2486241"/>
            <a:chExt cx="1795161" cy="926743"/>
          </a:xfrm>
        </p:grpSpPr>
        <p:pic>
          <p:nvPicPr>
            <p:cNvPr id="96" name="그림 9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9" t="61824" r="48285" b="34819"/>
            <a:stretch/>
          </p:blipFill>
          <p:spPr>
            <a:xfrm>
              <a:off x="2477342" y="2486241"/>
              <a:ext cx="384612" cy="437433"/>
            </a:xfrm>
            <a:prstGeom prst="rect">
              <a:avLst/>
            </a:prstGeom>
          </p:spPr>
        </p:pic>
        <p:pic>
          <p:nvPicPr>
            <p:cNvPr id="97" name="그림 9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9" t="61824" r="48285" b="34819"/>
            <a:stretch/>
          </p:blipFill>
          <p:spPr>
            <a:xfrm>
              <a:off x="2756377" y="2486241"/>
              <a:ext cx="384612" cy="437433"/>
            </a:xfrm>
            <a:prstGeom prst="rect">
              <a:avLst/>
            </a:prstGeom>
          </p:spPr>
        </p:pic>
        <p:pic>
          <p:nvPicPr>
            <p:cNvPr id="98" name="그림 9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9" t="61824" r="48285" b="34819"/>
            <a:stretch/>
          </p:blipFill>
          <p:spPr>
            <a:xfrm>
              <a:off x="3296816" y="2486241"/>
              <a:ext cx="384612" cy="437433"/>
            </a:xfrm>
            <a:prstGeom prst="rect">
              <a:avLst/>
            </a:prstGeom>
          </p:spPr>
        </p:pic>
        <p:pic>
          <p:nvPicPr>
            <p:cNvPr id="99" name="그림 9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15" t="61824" r="44289" b="34819"/>
            <a:stretch/>
          </p:blipFill>
          <p:spPr>
            <a:xfrm>
              <a:off x="3597102" y="2486241"/>
              <a:ext cx="384612" cy="437433"/>
            </a:xfrm>
            <a:prstGeom prst="rect">
              <a:avLst/>
            </a:prstGeom>
          </p:spPr>
        </p:pic>
        <p:pic>
          <p:nvPicPr>
            <p:cNvPr id="100" name="그림 99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15" t="61824" r="44289" b="34819"/>
            <a:stretch/>
          </p:blipFill>
          <p:spPr>
            <a:xfrm>
              <a:off x="3887891" y="2975551"/>
              <a:ext cx="384612" cy="437433"/>
            </a:xfrm>
            <a:prstGeom prst="rect">
              <a:avLst/>
            </a:prstGeom>
          </p:spPr>
        </p:pic>
        <p:pic>
          <p:nvPicPr>
            <p:cNvPr id="101" name="그림 10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9" t="61824" r="48285" b="34819"/>
            <a:stretch/>
          </p:blipFill>
          <p:spPr>
            <a:xfrm>
              <a:off x="3308691" y="2970170"/>
              <a:ext cx="384612" cy="437433"/>
            </a:xfrm>
            <a:prstGeom prst="rect">
              <a:avLst/>
            </a:prstGeom>
          </p:spPr>
        </p:pic>
        <p:pic>
          <p:nvPicPr>
            <p:cNvPr id="102" name="그림 10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9" t="61824" r="48285" b="34819"/>
            <a:stretch/>
          </p:blipFill>
          <p:spPr>
            <a:xfrm>
              <a:off x="2756756" y="2970170"/>
              <a:ext cx="384612" cy="437433"/>
            </a:xfrm>
            <a:prstGeom prst="rect">
              <a:avLst/>
            </a:prstGeom>
          </p:spPr>
        </p:pic>
        <p:pic>
          <p:nvPicPr>
            <p:cNvPr id="103" name="그림 10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9" t="61824" r="48285" b="34819"/>
            <a:stretch/>
          </p:blipFill>
          <p:spPr>
            <a:xfrm>
              <a:off x="2492853" y="2970170"/>
              <a:ext cx="384612" cy="437433"/>
            </a:xfrm>
            <a:prstGeom prst="rect">
              <a:avLst/>
            </a:prstGeom>
          </p:spPr>
        </p:pic>
      </p:grpSp>
      <p:pic>
        <p:nvPicPr>
          <p:cNvPr id="106" name="그림 10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07" name="그림 10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871885" y="3770389"/>
            <a:ext cx="8178453" cy="900283"/>
            <a:chOff x="871885" y="3770389"/>
            <a:chExt cx="8178453" cy="900283"/>
          </a:xfrm>
        </p:grpSpPr>
        <p:grpSp>
          <p:nvGrpSpPr>
            <p:cNvPr id="50" name="그룹 49"/>
            <p:cNvGrpSpPr/>
            <p:nvPr/>
          </p:nvGrpSpPr>
          <p:grpSpPr>
            <a:xfrm>
              <a:off x="961827" y="3770389"/>
              <a:ext cx="8088511" cy="369332"/>
              <a:chOff x="829684" y="5546885"/>
              <a:chExt cx="8088511" cy="369332"/>
            </a:xfrm>
          </p:grpSpPr>
          <p:sp>
            <p:nvSpPr>
              <p:cNvPr id="51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공약수를 모두 찾아 </a:t>
                </a:r>
                <a:r>
                  <a:rPr lang="ko-KR" altLang="en-US" dirty="0" smtClean="0">
                    <a:solidFill>
                      <a:srgbClr val="00B0F0"/>
                    </a:solidFill>
                  </a:rPr>
                  <a:t>○</a:t>
                </a:r>
                <a:r>
                  <a:rPr lang="ko-KR" altLang="en-US" dirty="0" smtClean="0"/>
                  <a:t>표 </a:t>
                </a:r>
                <a:r>
                  <a:rPr lang="ko-KR" altLang="en-US" dirty="0"/>
                  <a:t>하세요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52" name="모서리가 둥근 직사각형 5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4" name="모서리가 둥근 직사각형 53"/>
            <p:cNvSpPr/>
            <p:nvPr/>
          </p:nvSpPr>
          <p:spPr bwMode="auto">
            <a:xfrm>
              <a:off x="871885" y="4252006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5" name="내용 개체 틀 2"/>
          <p:cNvSpPr txBox="1">
            <a:spLocks/>
          </p:cNvSpPr>
          <p:nvPr/>
        </p:nvSpPr>
        <p:spPr>
          <a:xfrm>
            <a:off x="910314" y="427667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1, 2, 5, 10</a:t>
            </a:r>
            <a:r>
              <a:rPr lang="ko-KR" altLang="en-US" dirty="0" smtClean="0">
                <a:solidFill>
                  <a:srgbClr val="208235"/>
                </a:solidFill>
              </a:rPr>
              <a:t>에 ○표 합니다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8288" y="42525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직사각형 58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8" action="ppaction://hlinksldjump"/>
          </p:cNvPr>
          <p:cNvSpPr/>
          <p:nvPr/>
        </p:nvSpPr>
        <p:spPr>
          <a:xfrm>
            <a:off x="7635823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10" action="ppaction://hlinksldjump"/>
          </p:cNvPr>
          <p:cNvSpPr/>
          <p:nvPr/>
        </p:nvSpPr>
        <p:spPr>
          <a:xfrm>
            <a:off x="942310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8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70" grpId="0"/>
      <p:bldP spid="55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3533</TotalTime>
  <Words>656</Words>
  <Application>Microsoft Office PowerPoint</Application>
  <PresentationFormat>A4 용지(210x297mm)</PresentationFormat>
  <Paragraphs>86</Paragraphs>
  <Slides>14</Slides>
  <Notes>1</Notes>
  <HiddenSlides>1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  <vt:variant>
        <vt:lpstr>재구성한 쇼</vt:lpstr>
      </vt:variant>
      <vt:variant>
        <vt:i4>1</vt:i4>
      </vt:variant>
    </vt:vector>
  </HeadingPairs>
  <TitlesOfParts>
    <vt:vector size="16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조아라</cp:lastModifiedBy>
  <cp:revision>226</cp:revision>
  <cp:lastPrinted>2017-09-25T02:44:09Z</cp:lastPrinted>
  <dcterms:created xsi:type="dcterms:W3CDTF">2017-09-24T23:31:15Z</dcterms:created>
  <dcterms:modified xsi:type="dcterms:W3CDTF">2019-01-03T04:34:27Z</dcterms:modified>
</cp:coreProperties>
</file>