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8" r:id="rId2"/>
    <p:sldId id="260" r:id="rId3"/>
    <p:sldId id="261" r:id="rId4"/>
    <p:sldId id="277" r:id="rId5"/>
    <p:sldId id="270" r:id="rId6"/>
    <p:sldId id="276" r:id="rId7"/>
    <p:sldId id="275" r:id="rId8"/>
    <p:sldId id="264" r:id="rId9"/>
    <p:sldId id="278" r:id="rId10"/>
    <p:sldId id="279" r:id="rId11"/>
    <p:sldId id="263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17">
          <p15:clr>
            <a:srgbClr val="A4A3A4"/>
          </p15:clr>
        </p15:guide>
        <p15:guide id="8" orient="horz" pos="912">
          <p15:clr>
            <a:srgbClr val="A4A3A4"/>
          </p15:clr>
        </p15:guide>
        <p15:guide id="9" pos="578">
          <p15:clr>
            <a:srgbClr val="A4A3A4"/>
          </p15:clr>
        </p15:guide>
        <p15:guide id="10" pos="5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12" y="-396"/>
      </p:cViewPr>
      <p:guideLst>
        <p:guide orient="horz" pos="537"/>
        <p:guide orient="horz" pos="3861"/>
        <p:guide orient="horz" pos="913"/>
        <p:guide orient="horz" pos="3717"/>
        <p:guide orient="horz" pos="912"/>
        <p:guide pos="240"/>
        <p:guide pos="6023"/>
        <p:guide pos="489"/>
        <p:guide pos="578"/>
        <p:guide pos="56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곱을 이용하여 약수와 배수의 관계를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곱을 이용하여 약수와 배수의 관계를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B677F75-8687-476A-9727-65C168D17684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약수와 배수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32~33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20~21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4299" y="2809997"/>
            <a:ext cx="532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곱을 이용하여 약수와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배수의 관계를 알아볼까요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25" name="그룹 24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CAC048E2-A8C6-47A0-B30F-B8B2958B3DC1}"/>
              </a:ext>
            </a:extLst>
          </p:cNvPr>
          <p:cNvSpPr/>
          <p:nvPr/>
        </p:nvSpPr>
        <p:spPr>
          <a:xfrm>
            <a:off x="943727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E0EA81B7-4BDD-437E-A0E4-E663FD68B451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FC4339D0-0B3E-4AD7-8F96-55FA9AD62409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9733F314-7E27-4934-92BD-C75B3D25667E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11C582C-2CF7-4231-B32F-42358A9EBF6F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2648D98-B90E-4872-B98C-4E0D45DA03C7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내용 개체 틀 3"/>
          <p:cNvSpPr txBox="1">
            <a:spLocks/>
          </p:cNvSpPr>
          <p:nvPr/>
        </p:nvSpPr>
        <p:spPr>
          <a:xfrm>
            <a:off x="6741472" y="2805076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2" name="그룹 21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5" name="그림 24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6" name="그림 25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1" name="그림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5575540" y="1491889"/>
            <a:ext cx="4405201" cy="376823"/>
            <a:chOff x="5575540" y="1491889"/>
            <a:chExt cx="4405201" cy="376823"/>
          </a:xfrm>
        </p:grpSpPr>
        <p:sp>
          <p:nvSpPr>
            <p:cNvPr id="14" name="직사각형 13">
              <a:hlinkClick r:id="rId6" action="ppaction://hlinksldjump"/>
            </p:cNvPr>
            <p:cNvSpPr/>
            <p:nvPr/>
          </p:nvSpPr>
          <p:spPr>
            <a:xfrm>
              <a:off x="6924505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직사각형 14">
              <a:hlinkClick r:id="rId7" action="ppaction://hlinksldjump"/>
            </p:cNvPr>
            <p:cNvSpPr/>
            <p:nvPr/>
          </p:nvSpPr>
          <p:spPr>
            <a:xfrm>
              <a:off x="5575540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직사각형 17">
              <a:hlinkClick r:id="rId8" action="ppaction://hlinksldjump"/>
            </p:cNvPr>
            <p:cNvSpPr/>
            <p:nvPr/>
          </p:nvSpPr>
          <p:spPr>
            <a:xfrm>
              <a:off x="6020300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직사각형 18">
              <a:hlinkClick r:id="rId8" action="ppaction://hlinksldjump"/>
            </p:cNvPr>
            <p:cNvSpPr/>
            <p:nvPr/>
          </p:nvSpPr>
          <p:spPr>
            <a:xfrm>
              <a:off x="648835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직사각형 19">
              <a:hlinkClick r:id="rId9" action="ppaction://hlinksldjump"/>
            </p:cNvPr>
            <p:cNvSpPr/>
            <p:nvPr/>
          </p:nvSpPr>
          <p:spPr>
            <a:xfrm>
              <a:off x="738845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28855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8732059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9191212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9620701" y="1491889"/>
              <a:ext cx="360040" cy="376823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53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두 수가 서로 약수와 배수의 관계인 것을 모두 찾아 </a:t>
              </a:r>
              <a:r>
                <a:rPr lang="ko-KR" altLang="en-US" dirty="0">
                  <a:solidFill>
                    <a:srgbClr val="00B0F0"/>
                  </a:solidFill>
                </a:rPr>
                <a:t>○</a:t>
              </a:r>
              <a:r>
                <a:rPr lang="ko-KR" altLang="en-US" dirty="0"/>
                <a:t>표 하세요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06763" y="35655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내용 개체 틀 3"/>
          <p:cNvSpPr txBox="1">
            <a:spLocks/>
          </p:cNvSpPr>
          <p:nvPr/>
        </p:nvSpPr>
        <p:spPr>
          <a:xfrm>
            <a:off x="1437127" y="2805076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33" name="내용 개체 틀 3"/>
          <p:cNvSpPr txBox="1">
            <a:spLocks/>
          </p:cNvSpPr>
          <p:nvPr/>
        </p:nvSpPr>
        <p:spPr>
          <a:xfrm>
            <a:off x="1437127" y="4145476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34" name="내용 개체 틀 3"/>
          <p:cNvSpPr txBox="1">
            <a:spLocks/>
          </p:cNvSpPr>
          <p:nvPr/>
        </p:nvSpPr>
        <p:spPr>
          <a:xfrm>
            <a:off x="4106011" y="2805076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4106011" y="4145476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1915623" y="2790047"/>
            <a:ext cx="87412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○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7243796" y="2783032"/>
            <a:ext cx="87412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2000" kern="0" spc="-40" dirty="0">
                <a:solidFill>
                  <a:srgbClr val="208235"/>
                </a:solidFill>
              </a:rPr>
              <a:t>○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76476"/>
              </p:ext>
            </p:extLst>
          </p:nvPr>
        </p:nvGraphicFramePr>
        <p:xfrm>
          <a:off x="1356083" y="2274998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26540"/>
              </p:ext>
            </p:extLst>
          </p:nvPr>
        </p:nvGraphicFramePr>
        <p:xfrm>
          <a:off x="1356083" y="3595191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76867"/>
              </p:ext>
            </p:extLst>
          </p:nvPr>
        </p:nvGraphicFramePr>
        <p:xfrm>
          <a:off x="4081735" y="2274998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25513"/>
              </p:ext>
            </p:extLst>
          </p:nvPr>
        </p:nvGraphicFramePr>
        <p:xfrm>
          <a:off x="4081735" y="3595191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69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" name="내용 개체 틀 3"/>
          <p:cNvSpPr txBox="1">
            <a:spLocks/>
          </p:cNvSpPr>
          <p:nvPr/>
        </p:nvSpPr>
        <p:spPr>
          <a:xfrm>
            <a:off x="6741472" y="4145476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/>
              <a:t>(                        )</a:t>
            </a:r>
            <a:endParaRPr lang="ko-KR" altLang="en-US" dirty="0"/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7248761" y="4145476"/>
            <a:ext cx="87412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2000" kern="0" spc="-40" dirty="0">
                <a:solidFill>
                  <a:srgbClr val="208235"/>
                </a:solidFill>
              </a:rPr>
              <a:t>○</a:t>
            </a: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5442" y="15806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35756"/>
              </p:ext>
            </p:extLst>
          </p:nvPr>
        </p:nvGraphicFramePr>
        <p:xfrm>
          <a:off x="6717196" y="2274998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95844"/>
              </p:ext>
            </p:extLst>
          </p:nvPr>
        </p:nvGraphicFramePr>
        <p:xfrm>
          <a:off x="6717196" y="3595191"/>
          <a:ext cx="1924764" cy="365760"/>
        </p:xfrm>
        <a:graphic>
          <a:graphicData uri="http://schemas.openxmlformats.org/drawingml/2006/table">
            <a:tbl>
              <a:tblPr/>
              <a:tblGrid>
                <a:gridCol w="96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85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3" name="직사각형 4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0B1B834-E09A-4491-B42A-927FC15F40F5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3EF36DF-2EDB-4716-BB6A-37AD2D3E9B9C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B7F3C1-6A40-4EF9-B277-852D1C522FBC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1C94844-6DDD-4868-AB47-7C4538011427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ECE8BB5-BA30-4BC7-B542-B81431B900D9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8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2" grpId="0"/>
      <p:bldP spid="33" grpId="0"/>
      <p:bldP spid="34" grpId="0"/>
      <p:bldP spid="35" grpId="0"/>
      <p:bldP spid="36" grpId="0"/>
      <p:bldP spid="39" grpId="0"/>
      <p:bldP spid="5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4ED3096-B156-4F51-92B1-0EE16E3518CE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24300" y="2802783"/>
            <a:ext cx="467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공약수와 최대공약수를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23756"/>
            <a:ext cx="351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곱을 이용하여 약수와 배수의 관계를</a:t>
            </a:r>
            <a:endParaRPr lang="en-US" altLang="ko-KR" sz="14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55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8379" y="423756"/>
            <a:ext cx="351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곱을 이용하여 약수와 배수의 관계를</a:t>
            </a:r>
            <a:endParaRPr lang="en-US" altLang="ko-KR" sz="14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079" y="2816239"/>
            <a:ext cx="583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곱을 이용하여 약수와 배수의 관계를 이해해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27" name="그룹 26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0" name="그림 2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FB8337-4B3D-49EA-AD5C-24BB39D5D832}"/>
              </a:ext>
            </a:extLst>
          </p:cNvPr>
          <p:cNvSpPr/>
          <p:nvPr/>
        </p:nvSpPr>
        <p:spPr>
          <a:xfrm>
            <a:off x="943727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E469E5AB-1B0F-4779-9B89-1B3020587C5B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75FADD3D-071B-48BB-8BF3-AFE8DB08B8CE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  <a:extLst>
              <a:ext uri="{FF2B5EF4-FFF2-40B4-BE49-F238E27FC236}">
                <a16:creationId xmlns:a16="http://schemas.microsoft.com/office/drawing/2014/main" xmlns="" id="{C5C3E3BE-22E0-4019-A333-2AD271C10F5D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  <a:extLst>
              <a:ext uri="{FF2B5EF4-FFF2-40B4-BE49-F238E27FC236}">
                <a16:creationId xmlns:a16="http://schemas.microsoft.com/office/drawing/2014/main" xmlns="" id="{740B7C01-5070-44C4-9288-23F173864A31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9CD2B2F1-9901-4CD1-A301-9A5C8B22534B}"/>
              </a:ext>
            </a:extLst>
          </p:cNvPr>
          <p:cNvGrpSpPr/>
          <p:nvPr/>
        </p:nvGrpSpPr>
        <p:grpSpPr>
          <a:xfrm>
            <a:off x="871885" y="5030083"/>
            <a:ext cx="8178453" cy="874818"/>
            <a:chOff x="871885" y="5030083"/>
            <a:chExt cx="8178453" cy="874818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71885" y="548623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61827" y="5030083"/>
              <a:ext cx="8088511" cy="369332"/>
              <a:chOff x="829684" y="5546885"/>
              <a:chExt cx="8088511" cy="369332"/>
            </a:xfrm>
          </p:grpSpPr>
          <p:sp>
            <p:nvSpPr>
              <p:cNvPr id="4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15</a:t>
                </a:r>
                <a:r>
                  <a:rPr lang="ko-KR" altLang="en-US" dirty="0"/>
                  <a:t>장을 똑같이 나눌 수 있는 경우를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0" name="모서리가 둥근 직사각형 4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내용 개체 틀 2"/>
          <p:cNvSpPr txBox="1">
            <a:spLocks/>
          </p:cNvSpPr>
          <p:nvPr/>
        </p:nvSpPr>
        <p:spPr>
          <a:xfrm>
            <a:off x="910314" y="550881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ko-KR" altLang="en-US" dirty="0">
                <a:solidFill>
                  <a:srgbClr val="208235"/>
                </a:solidFill>
              </a:rPr>
              <a:t>장</a:t>
            </a:r>
            <a:r>
              <a:rPr lang="en-US" altLang="ko-KR" dirty="0">
                <a:solidFill>
                  <a:srgbClr val="208235"/>
                </a:solidFill>
              </a:rPr>
              <a:t>, 3</a:t>
            </a:r>
            <a:r>
              <a:rPr lang="ko-KR" altLang="en-US" dirty="0">
                <a:solidFill>
                  <a:srgbClr val="208235"/>
                </a:solidFill>
              </a:rPr>
              <a:t>장</a:t>
            </a:r>
            <a:r>
              <a:rPr lang="en-US" altLang="ko-KR" dirty="0">
                <a:solidFill>
                  <a:srgbClr val="208235"/>
                </a:solidFill>
              </a:rPr>
              <a:t>, 5</a:t>
            </a:r>
            <a:r>
              <a:rPr lang="ko-KR" altLang="en-US" dirty="0">
                <a:solidFill>
                  <a:srgbClr val="208235"/>
                </a:solidFill>
              </a:rPr>
              <a:t>장</a:t>
            </a:r>
            <a:r>
              <a:rPr lang="en-US" altLang="ko-KR" dirty="0">
                <a:solidFill>
                  <a:srgbClr val="208235"/>
                </a:solidFill>
              </a:rPr>
              <a:t>, 15</a:t>
            </a:r>
            <a:r>
              <a:rPr lang="ko-KR" altLang="en-US" dirty="0">
                <a:solidFill>
                  <a:srgbClr val="208235"/>
                </a:solidFill>
              </a:rPr>
              <a:t>장씩 나누는 경우입니다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수의 곱으로 나타내어 약수와 배수의 관계 알아보기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868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1" name="그림 40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2" name="그림 41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0D669A76-955A-4E32-987F-3047F2EB0026}"/>
              </a:ext>
            </a:extLst>
          </p:cNvPr>
          <p:cNvGrpSpPr/>
          <p:nvPr/>
        </p:nvGrpSpPr>
        <p:grpSpPr>
          <a:xfrm>
            <a:off x="891296" y="1303136"/>
            <a:ext cx="8132054" cy="688955"/>
            <a:chOff x="891296" y="1303136"/>
            <a:chExt cx="8132054" cy="688955"/>
          </a:xfrm>
        </p:grpSpPr>
        <p:grpSp>
          <p:nvGrpSpPr>
            <p:cNvPr id="32" name="그룹 31"/>
            <p:cNvGrpSpPr/>
            <p:nvPr/>
          </p:nvGrpSpPr>
          <p:grpSpPr>
            <a:xfrm>
              <a:off x="891296" y="1466403"/>
              <a:ext cx="8132054" cy="369332"/>
              <a:chOff x="870058" y="3566633"/>
              <a:chExt cx="8132054" cy="369332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870058" y="3641839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35" name="그룹 34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44" name="모서리가 둥근 직사각형 43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8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4" name="내용 개체 틀 3"/>
              <p:cNvSpPr txBox="1">
                <a:spLocks/>
              </p:cNvSpPr>
              <p:nvPr/>
            </p:nvSpPr>
            <p:spPr>
              <a:xfrm>
                <a:off x="1098473" y="3566633"/>
                <a:ext cx="7903639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카드 </a:t>
                </a:r>
                <a:r>
                  <a:rPr lang="en-US" altLang="ko-KR" dirty="0"/>
                  <a:t>15</a:t>
                </a:r>
                <a:r>
                  <a:rPr lang="ko-KR" altLang="en-US" dirty="0"/>
                  <a:t>장을 똑같이 나누어 주려고 합니다</a:t>
                </a:r>
                <a:r>
                  <a:rPr lang="en-US" altLang="ko-KR" dirty="0"/>
                  <a:t>.</a:t>
                </a:r>
              </a:p>
            </p:txBody>
          </p:sp>
        </p:grpSp>
        <p:pic>
          <p:nvPicPr>
            <p:cNvPr id="65" name="그림 6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9" t="10115" r="67168" b="84598"/>
            <a:stretch/>
          </p:blipFill>
          <p:spPr>
            <a:xfrm>
              <a:off x="5134942" y="1303136"/>
              <a:ext cx="1530374" cy="688955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5F9B579-E7F6-46BC-A480-FD78D531954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t="17676" r="24282" b="58001"/>
          <a:stretch/>
        </p:blipFill>
        <p:spPr>
          <a:xfrm>
            <a:off x="2618509" y="1942625"/>
            <a:ext cx="4980432" cy="3169337"/>
          </a:xfrm>
          <a:prstGeom prst="rect">
            <a:avLst/>
          </a:prstGeom>
        </p:spPr>
      </p:pic>
      <p:sp>
        <p:nvSpPr>
          <p:cNvPr id="31" name="직사각형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B120401E-4B75-4847-BE9E-30A93389A562}"/>
              </a:ext>
            </a:extLst>
          </p:cNvPr>
          <p:cNvSpPr/>
          <p:nvPr/>
        </p:nvSpPr>
        <p:spPr>
          <a:xfrm>
            <a:off x="943727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  <a:extLst>
              <a:ext uri="{FF2B5EF4-FFF2-40B4-BE49-F238E27FC236}">
                <a16:creationId xmlns:a16="http://schemas.microsoft.com/office/drawing/2014/main" xmlns="" id="{DA87D2DC-54D3-4789-A95A-6AC0E49C9006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EAA0762-50C9-4082-AB74-1029716E6AF6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B8E4AE-5B1D-4BE3-87F0-59AB707B00EA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D39E565-4A5C-49C9-AE17-62FC169962CE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4CCE348-544C-481B-90D4-134F8A77C39B}"/>
              </a:ext>
            </a:extLst>
          </p:cNvPr>
          <p:cNvGrpSpPr/>
          <p:nvPr/>
        </p:nvGrpSpPr>
        <p:grpSpPr>
          <a:xfrm>
            <a:off x="871885" y="1462088"/>
            <a:ext cx="8178453" cy="874818"/>
            <a:chOff x="871885" y="1462088"/>
            <a:chExt cx="8178453" cy="874818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871885" y="191824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61827" y="1462088"/>
              <a:ext cx="8088511" cy="369332"/>
              <a:chOff x="829684" y="5546885"/>
              <a:chExt cx="8088511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15</a:t>
                </a:r>
                <a:r>
                  <a:rPr lang="ko-KR" altLang="en-US" dirty="0"/>
                  <a:t>를 두 수의 곱으로 나타내어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B8A29490-2354-4FEB-BC2B-3F3215E69BE1}"/>
              </a:ext>
            </a:extLst>
          </p:cNvPr>
          <p:cNvGrpSpPr/>
          <p:nvPr/>
        </p:nvGrpSpPr>
        <p:grpSpPr>
          <a:xfrm>
            <a:off x="871885" y="2510396"/>
            <a:ext cx="8178453" cy="874818"/>
            <a:chOff x="871885" y="2510396"/>
            <a:chExt cx="8178453" cy="874818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871885" y="296654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61827" y="2510396"/>
              <a:ext cx="8088511" cy="369332"/>
              <a:chOff x="829684" y="5546885"/>
              <a:chExt cx="8088511" cy="369332"/>
            </a:xfrm>
          </p:grpSpPr>
          <p:sp>
            <p:nvSpPr>
              <p:cNvPr id="6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곱셈식을</a:t>
                </a:r>
                <a:r>
                  <a:rPr lang="ko-KR" altLang="en-US" dirty="0"/>
                  <a:t> 이용하여 </a:t>
                </a:r>
                <a:r>
                  <a:rPr lang="en-US" altLang="ko-KR" dirty="0"/>
                  <a:t>15</a:t>
                </a:r>
                <a:r>
                  <a:rPr lang="ko-KR" altLang="en-US" dirty="0"/>
                  <a:t>는 어떤 수의 배수인지 모두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94F456D9-2AAC-4CAB-91C7-C0E299F01FA4}"/>
              </a:ext>
            </a:extLst>
          </p:cNvPr>
          <p:cNvGrpSpPr/>
          <p:nvPr/>
        </p:nvGrpSpPr>
        <p:grpSpPr>
          <a:xfrm>
            <a:off x="871885" y="3486213"/>
            <a:ext cx="8178453" cy="874818"/>
            <a:chOff x="871885" y="3486213"/>
            <a:chExt cx="8178453" cy="874818"/>
          </a:xfrm>
        </p:grpSpPr>
        <p:sp>
          <p:nvSpPr>
            <p:cNvPr id="31" name="모서리가 둥근 직사각형 30"/>
            <p:cNvSpPr/>
            <p:nvPr/>
          </p:nvSpPr>
          <p:spPr bwMode="auto">
            <a:xfrm>
              <a:off x="871885" y="394236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61827" y="3486213"/>
              <a:ext cx="8088511" cy="369332"/>
              <a:chOff x="829684" y="5546885"/>
              <a:chExt cx="8088511" cy="369332"/>
            </a:xfrm>
          </p:grpSpPr>
          <p:sp>
            <p:nvSpPr>
              <p:cNvPr id="3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곱셈식을</a:t>
                </a:r>
                <a:r>
                  <a:rPr lang="ko-KR" altLang="en-US" dirty="0"/>
                  <a:t> 이용하여 </a:t>
                </a:r>
                <a:r>
                  <a:rPr lang="en-US" altLang="ko-KR" dirty="0"/>
                  <a:t>15</a:t>
                </a:r>
                <a:r>
                  <a:rPr lang="ko-KR" altLang="en-US" dirty="0"/>
                  <a:t>의 약수를 모두 찾아보세요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F70E69C4-6B8F-4913-94CC-3E832172D85A}"/>
              </a:ext>
            </a:extLst>
          </p:cNvPr>
          <p:cNvGrpSpPr/>
          <p:nvPr/>
        </p:nvGrpSpPr>
        <p:grpSpPr>
          <a:xfrm>
            <a:off x="961827" y="4434179"/>
            <a:ext cx="8088511" cy="1535434"/>
            <a:chOff x="961827" y="4434179"/>
            <a:chExt cx="8088511" cy="1535434"/>
          </a:xfrm>
        </p:grpSpPr>
        <p:pic>
          <p:nvPicPr>
            <p:cNvPr id="68" name="그림 6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03" t="83524" r="32506" b="7626"/>
            <a:stretch/>
          </p:blipFill>
          <p:spPr>
            <a:xfrm>
              <a:off x="3432348" y="4816376"/>
              <a:ext cx="3028950" cy="1153237"/>
            </a:xfrm>
            <a:prstGeom prst="rect">
              <a:avLst/>
            </a:prstGeom>
          </p:spPr>
        </p:pic>
        <p:grpSp>
          <p:nvGrpSpPr>
            <p:cNvPr id="3" name="그룹 2"/>
            <p:cNvGrpSpPr/>
            <p:nvPr/>
          </p:nvGrpSpPr>
          <p:grpSpPr>
            <a:xfrm>
              <a:off x="961827" y="4434179"/>
              <a:ext cx="8088511" cy="440737"/>
              <a:chOff x="961827" y="4291304"/>
              <a:chExt cx="8088511" cy="440737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961827" y="4353184"/>
                <a:ext cx="8088511" cy="369332"/>
                <a:chOff x="829684" y="5546885"/>
                <a:chExt cx="8088511" cy="369332"/>
              </a:xfrm>
            </p:grpSpPr>
            <p:sp>
              <p:nvSpPr>
                <p:cNvPr id="44" name="내용 개체 틀 3"/>
                <p:cNvSpPr txBox="1">
                  <a:spLocks/>
                </p:cNvSpPr>
                <p:nvPr/>
              </p:nvSpPr>
              <p:spPr>
                <a:xfrm>
                  <a:off x="953961" y="5546885"/>
                  <a:ext cx="7964234" cy="36933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dirty="0"/>
                    <a:t>15=3×5</a:t>
                  </a:r>
                  <a:r>
                    <a:rPr lang="ko-KR" altLang="en-US" dirty="0"/>
                    <a:t>를 보고       안에 ‘약수’</a:t>
                  </a:r>
                  <a:r>
                    <a:rPr lang="en-US" altLang="ko-KR" dirty="0"/>
                    <a:t>, ‘</a:t>
                  </a:r>
                  <a:r>
                    <a:rPr lang="ko-KR" altLang="en-US" dirty="0"/>
                    <a:t>배수’를 알맞게 써넣으세요</a:t>
                  </a:r>
                  <a:r>
                    <a:rPr lang="en-US" altLang="ko-KR" dirty="0"/>
                    <a:t>.</a:t>
                  </a:r>
                </a:p>
              </p:txBody>
            </p:sp>
            <p:sp>
              <p:nvSpPr>
                <p:cNvPr id="58" name="모서리가 둥근 직사각형 57"/>
                <p:cNvSpPr/>
                <p:nvPr/>
              </p:nvSpPr>
              <p:spPr>
                <a:xfrm>
                  <a:off x="829684" y="56789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69" name="그림 68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86" t="77708" r="55266" b="18910"/>
              <a:stretch/>
            </p:blipFill>
            <p:spPr>
              <a:xfrm>
                <a:off x="2747906" y="4291304"/>
                <a:ext cx="400050" cy="440737"/>
              </a:xfrm>
              <a:prstGeom prst="rect">
                <a:avLst/>
              </a:prstGeom>
            </p:spPr>
          </p:pic>
        </p:grpSp>
      </p:grpSp>
      <p:sp>
        <p:nvSpPr>
          <p:cNvPr id="53" name="내용 개체 틀 2"/>
          <p:cNvSpPr txBox="1">
            <a:spLocks/>
          </p:cNvSpPr>
          <p:nvPr/>
        </p:nvSpPr>
        <p:spPr>
          <a:xfrm>
            <a:off x="910314" y="194082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15=1X15, 15=3X5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910314" y="298913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15</a:t>
            </a:r>
            <a:r>
              <a:rPr lang="ko-KR" altLang="en-US" dirty="0">
                <a:solidFill>
                  <a:srgbClr val="208235"/>
                </a:solidFill>
              </a:rPr>
              <a:t>는 </a:t>
            </a:r>
            <a:r>
              <a:rPr lang="en-US" altLang="ko-KR" dirty="0">
                <a:solidFill>
                  <a:srgbClr val="208235"/>
                </a:solidFill>
              </a:rPr>
              <a:t>1, 3, 5, 15</a:t>
            </a:r>
            <a:r>
              <a:rPr lang="ko-KR" altLang="en-US" dirty="0">
                <a:solidFill>
                  <a:srgbClr val="208235"/>
                </a:solidFill>
              </a:rPr>
              <a:t>의 배수입니다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910314" y="396703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1, 3, 5, 15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수의 곱으로 나타내어 약수와 배수의 관계 알아보기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19188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29671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1" name="그림 40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2" name="그림 41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39429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내용 개체 틀 2"/>
          <p:cNvSpPr txBox="1">
            <a:spLocks/>
          </p:cNvSpPr>
          <p:nvPr/>
        </p:nvSpPr>
        <p:spPr>
          <a:xfrm>
            <a:off x="4883150" y="4962339"/>
            <a:ext cx="6406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>
                <a:solidFill>
                  <a:srgbClr val="208235"/>
                </a:solidFill>
              </a:rPr>
              <a:t>배수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4883150" y="5454749"/>
            <a:ext cx="6406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>
                <a:solidFill>
                  <a:srgbClr val="208235"/>
                </a:solidFill>
              </a:rPr>
              <a:t>약수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109" y="49763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109" y="54747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직사각형 46">
            <a:hlinkClick r:id="rId7" action="ppaction://hlinksldjump"/>
            <a:extLst>
              <a:ext uri="{FF2B5EF4-FFF2-40B4-BE49-F238E27FC236}">
                <a16:creationId xmlns:a16="http://schemas.microsoft.com/office/drawing/2014/main" xmlns="" id="{10A7D64A-778E-42E8-9221-4139D8A4EFA6}"/>
              </a:ext>
            </a:extLst>
          </p:cNvPr>
          <p:cNvSpPr/>
          <p:nvPr/>
        </p:nvSpPr>
        <p:spPr>
          <a:xfrm>
            <a:off x="943727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383B813-B0BC-4E88-A07B-950780FAF8F7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  <a:extLst>
              <a:ext uri="{FF2B5EF4-FFF2-40B4-BE49-F238E27FC236}">
                <a16:creationId xmlns:a16="http://schemas.microsoft.com/office/drawing/2014/main" xmlns="" id="{5A23F453-C140-4C09-8941-3F601B9747DE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0EB5BCB-E083-4233-BA5A-986470196C29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4612F6B-FB4A-4686-A4BD-A56B6737B503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8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0" grpId="0"/>
      <p:bldP spid="32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D66E5FD2-72C0-48D6-93F7-556167A86FDD}"/>
              </a:ext>
            </a:extLst>
          </p:cNvPr>
          <p:cNvGrpSpPr/>
          <p:nvPr/>
        </p:nvGrpSpPr>
        <p:grpSpPr>
          <a:xfrm>
            <a:off x="871885" y="3946321"/>
            <a:ext cx="8198110" cy="874818"/>
            <a:chOff x="871885" y="3946321"/>
            <a:chExt cx="8198110" cy="874818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871885" y="4402473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81484" y="3946321"/>
              <a:ext cx="8088511" cy="369332"/>
              <a:chOff x="829684" y="5546885"/>
              <a:chExt cx="8088511" cy="369332"/>
            </a:xfrm>
          </p:grpSpPr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곱셈식을</a:t>
                </a:r>
                <a:r>
                  <a:rPr lang="ko-KR" altLang="en-US" dirty="0"/>
                  <a:t> 이용하여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는 어떤 수의 배수인지 모두 찾아보세요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66" name="모서리가 둥근 직사각형 6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86E04D89-0A47-4A1F-A37E-2724C744D86D}"/>
              </a:ext>
            </a:extLst>
          </p:cNvPr>
          <p:cNvGrpSpPr/>
          <p:nvPr/>
        </p:nvGrpSpPr>
        <p:grpSpPr>
          <a:xfrm>
            <a:off x="871885" y="5008704"/>
            <a:ext cx="8198110" cy="874818"/>
            <a:chOff x="871885" y="5008704"/>
            <a:chExt cx="8198110" cy="874818"/>
          </a:xfrm>
        </p:grpSpPr>
        <p:sp>
          <p:nvSpPr>
            <p:cNvPr id="72" name="모서리가 둥근 직사각형 71"/>
            <p:cNvSpPr/>
            <p:nvPr/>
          </p:nvSpPr>
          <p:spPr bwMode="auto">
            <a:xfrm>
              <a:off x="871885" y="546485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981484" y="5008704"/>
              <a:ext cx="8088511" cy="369332"/>
              <a:chOff x="829684" y="5546885"/>
              <a:chExt cx="8088511" cy="369332"/>
            </a:xfrm>
          </p:grpSpPr>
          <p:sp>
            <p:nvSpPr>
              <p:cNvPr id="7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곱셈식을</a:t>
                </a:r>
                <a:r>
                  <a:rPr lang="ko-KR" altLang="en-US" dirty="0"/>
                  <a:t> 이용하여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의 약수를 모두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내용 개체 틀 2"/>
          <p:cNvSpPr txBox="1">
            <a:spLocks/>
          </p:cNvSpPr>
          <p:nvPr/>
        </p:nvSpPr>
        <p:spPr>
          <a:xfrm>
            <a:off x="910314" y="442714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는 </a:t>
            </a:r>
            <a:r>
              <a:rPr lang="en-US" altLang="ko-KR" dirty="0">
                <a:solidFill>
                  <a:srgbClr val="208235"/>
                </a:solidFill>
              </a:rPr>
              <a:t>1, 2, 3, 4, 6, 12</a:t>
            </a:r>
            <a:r>
              <a:rPr lang="ko-KR" altLang="en-US" dirty="0">
                <a:solidFill>
                  <a:srgbClr val="208235"/>
                </a:solidFill>
              </a:rPr>
              <a:t>의 배수입니다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73" name="내용 개체 틀 2"/>
          <p:cNvSpPr txBox="1">
            <a:spLocks/>
          </p:cNvSpPr>
          <p:nvPr/>
        </p:nvSpPr>
        <p:spPr>
          <a:xfrm>
            <a:off x="910314" y="548952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1, 2, 3, 4, 6, 12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t="13262" r="20380" b="70577"/>
          <a:stretch/>
        </p:blipFill>
        <p:spPr>
          <a:xfrm>
            <a:off x="2113701" y="2090315"/>
            <a:ext cx="5462698" cy="2105806"/>
          </a:xfrm>
          <a:prstGeom prst="rect">
            <a:avLst/>
          </a:prstGeom>
        </p:spPr>
      </p:pic>
      <p:sp>
        <p:nvSpPr>
          <p:cNvPr id="49" name="내용 개체 틀 2"/>
          <p:cNvSpPr txBox="1">
            <a:spLocks/>
          </p:cNvSpPr>
          <p:nvPr/>
        </p:nvSpPr>
        <p:spPr>
          <a:xfrm>
            <a:off x="5458696" y="2712152"/>
            <a:ext cx="32032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4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5458696" y="3209572"/>
            <a:ext cx="32032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2</a:t>
            </a: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3965475" y="3209572"/>
            <a:ext cx="32032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6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993359" y="2006664"/>
            <a:ext cx="8088511" cy="369332"/>
            <a:chOff x="829684" y="5546885"/>
            <a:chExt cx="8088511" cy="369332"/>
          </a:xfrm>
        </p:grpSpPr>
        <p:sp>
          <p:nvSpPr>
            <p:cNvPr id="58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12</a:t>
              </a:r>
              <a:r>
                <a:rPr lang="ko-KR" altLang="en-US" dirty="0"/>
                <a:t>를 여러 수의 곱으로 나타내어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4030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289" y="32232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654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그림 7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9" name="그림 7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9" name="그룹 38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sp>
        <p:nvSpPr>
          <p:cNvPr id="3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수의 곱으로 나타내어      약수와 배수의 관계 알아보기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891296" y="1568634"/>
            <a:ext cx="8132054" cy="369332"/>
            <a:chOff x="870058" y="3566633"/>
            <a:chExt cx="8132054" cy="369332"/>
          </a:xfrm>
        </p:grpSpPr>
        <p:grpSp>
          <p:nvGrpSpPr>
            <p:cNvPr id="35" name="그룹 34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7" name="모서리가 둥근 직사각형 4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6" name="모서리가 둥근 직사각형 4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1098473" y="3566633"/>
              <a:ext cx="790363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12</a:t>
              </a:r>
              <a:r>
                <a:rPr lang="ko-KR" altLang="en-US" dirty="0"/>
                <a:t>를 여러 수의 곱으로 나타내어 약수와 배수의 관계를 알아봅시다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696" y="27134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696" y="32232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직사각형 51">
            <a:hlinkClick r:id="rId7" action="ppaction://hlinksldjump"/>
            <a:extLst>
              <a:ext uri="{FF2B5EF4-FFF2-40B4-BE49-F238E27FC236}">
                <a16:creationId xmlns:a16="http://schemas.microsoft.com/office/drawing/2014/main" xmlns="" id="{0AF4D676-E97E-4C9E-960E-60B542C16CD6}"/>
              </a:ext>
            </a:extLst>
          </p:cNvPr>
          <p:cNvSpPr/>
          <p:nvPr/>
        </p:nvSpPr>
        <p:spPr>
          <a:xfrm>
            <a:off x="943727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8" action="ppaction://hlinksldjump"/>
            <a:extLst>
              <a:ext uri="{FF2B5EF4-FFF2-40B4-BE49-F238E27FC236}">
                <a16:creationId xmlns:a16="http://schemas.microsoft.com/office/drawing/2014/main" xmlns="" id="{316B9900-6B0D-4EF1-A872-AB57FC3C206E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  <a:extLst>
              <a:ext uri="{FF2B5EF4-FFF2-40B4-BE49-F238E27FC236}">
                <a16:creationId xmlns:a16="http://schemas.microsoft.com/office/drawing/2014/main" xmlns="" id="{BCD8BE4F-608F-4B8E-A318-87D0726A43F8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983A419-860B-4B49-A3A3-E625D0DFF23B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1325A74-368E-4141-85A7-28401ABD4932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2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3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50E49F8-AD7B-454D-BA73-B2DDB4104F12}"/>
              </a:ext>
            </a:extLst>
          </p:cNvPr>
          <p:cNvGrpSpPr/>
          <p:nvPr/>
        </p:nvGrpSpPr>
        <p:grpSpPr>
          <a:xfrm>
            <a:off x="871885" y="1574191"/>
            <a:ext cx="8178453" cy="2154660"/>
            <a:chOff x="871885" y="1574191"/>
            <a:chExt cx="8178453" cy="2154660"/>
          </a:xfrm>
        </p:grpSpPr>
        <p:sp>
          <p:nvSpPr>
            <p:cNvPr id="38" name="모서리가 둥근 직사각형 37"/>
            <p:cNvSpPr/>
            <p:nvPr/>
          </p:nvSpPr>
          <p:spPr bwMode="auto">
            <a:xfrm>
              <a:off x="871885" y="2054092"/>
              <a:ext cx="8149877" cy="1674759"/>
            </a:xfrm>
            <a:prstGeom prst="roundRect">
              <a:avLst>
                <a:gd name="adj" fmla="val 773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61827" y="1574191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위의 </a:t>
                </a:r>
                <a:r>
                  <a:rPr lang="ko-KR" altLang="en-US" dirty="0" err="1"/>
                  <a:t>곱셈식을</a:t>
                </a:r>
                <a:r>
                  <a:rPr lang="ko-KR" altLang="en-US" dirty="0"/>
                  <a:t> 이용하여 약수와 배수의 관계를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910314" y="2097408"/>
            <a:ext cx="8104140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12=2x2x3</a:t>
            </a:r>
            <a:r>
              <a:rPr lang="ko-KR" altLang="en-US" dirty="0"/>
              <a:t>이므로 </a:t>
            </a:r>
            <a:r>
              <a:rPr lang="en-US" altLang="ko-KR" dirty="0"/>
              <a:t>1, 2, 3, 4, 6, 12</a:t>
            </a:r>
            <a:r>
              <a:rPr lang="ko-KR" altLang="en-US" dirty="0"/>
              <a:t>는 </a:t>
            </a:r>
            <a:r>
              <a:rPr lang="en-US" altLang="ko-KR" dirty="0"/>
              <a:t>12</a:t>
            </a:r>
            <a:r>
              <a:rPr lang="ko-KR" altLang="en-US" dirty="0"/>
              <a:t>의 약수이고 </a:t>
            </a:r>
            <a:r>
              <a:rPr lang="en-US" altLang="ko-KR" dirty="0"/>
              <a:t>12</a:t>
            </a:r>
            <a:r>
              <a:rPr lang="ko-KR" altLang="en-US" dirty="0"/>
              <a:t>는 </a:t>
            </a:r>
            <a:r>
              <a:rPr lang="en-US" altLang="ko-KR" dirty="0"/>
              <a:t>1, 2, 3, 4, 6, 12</a:t>
            </a:r>
            <a:r>
              <a:rPr lang="ko-KR" altLang="en-US" dirty="0"/>
              <a:t>의 배수입니다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en-US" altLang="ko-KR" dirty="0"/>
              <a:t>1</a:t>
            </a:r>
            <a:r>
              <a:rPr lang="ko-KR" altLang="en-US" dirty="0"/>
              <a:t>은 모든 수의 약수이고 </a:t>
            </a:r>
            <a:r>
              <a:rPr lang="en-US" altLang="ko-KR" dirty="0"/>
              <a:t>12=2x2x3</a:t>
            </a:r>
            <a:r>
              <a:rPr lang="ko-KR" altLang="en-US" dirty="0"/>
              <a:t>에서 </a:t>
            </a:r>
            <a:r>
              <a:rPr lang="en-US" altLang="ko-KR" dirty="0"/>
              <a:t>2, 3, 2x2=4, 2x3=6, 2x2x3=12</a:t>
            </a:r>
            <a:r>
              <a:rPr lang="ko-KR" altLang="en-US" dirty="0"/>
              <a:t>는 모두 </a:t>
            </a:r>
            <a:r>
              <a:rPr lang="en-US" altLang="ko-KR" dirty="0"/>
              <a:t>12</a:t>
            </a:r>
            <a:r>
              <a:rPr lang="ko-KR" altLang="en-US" dirty="0"/>
              <a:t>를 </a:t>
            </a:r>
            <a:r>
              <a:rPr lang="ko-KR" altLang="en-US" dirty="0" err="1"/>
              <a:t>나누어떨어지게</a:t>
            </a:r>
            <a:r>
              <a:rPr lang="ko-KR" altLang="en-US" dirty="0"/>
              <a:t> 하므로 약수가 됩니다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어떤 수의 약수를 몇 배 하면 어떤 수가 되므로 배수가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26827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2" name="그림 6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27" name="그룹 26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수의 곱으로 나타내어      약수와 배수의 관계 알아보기</a:t>
            </a:r>
          </a:p>
        </p:txBody>
      </p:sp>
      <p:sp>
        <p:nvSpPr>
          <p:cNvPr id="18" name="직사각형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9FAB2E0-A086-4DB8-8DCD-F29C126AE92A}"/>
              </a:ext>
            </a:extLst>
          </p:cNvPr>
          <p:cNvSpPr/>
          <p:nvPr/>
        </p:nvSpPr>
        <p:spPr>
          <a:xfrm>
            <a:off x="943727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  <a:extLst>
              <a:ext uri="{FF2B5EF4-FFF2-40B4-BE49-F238E27FC236}">
                <a16:creationId xmlns:a16="http://schemas.microsoft.com/office/drawing/2014/main" xmlns="" id="{50E82879-2812-4D1A-A879-A75A4DA17A5E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6093DB21-AC58-4270-BDD2-C1EA737ECA28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DE3782D2-6918-4A99-A4C9-C152FBF61A79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EC19920-44BC-4E55-9114-737729344A5C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0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1" y="1781542"/>
            <a:ext cx="8327345" cy="2475038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9249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BDB3ED82-A0E7-4128-89C6-A42C84C2EDC6}"/>
              </a:ext>
            </a:extLst>
          </p:cNvPr>
          <p:cNvGrpSpPr/>
          <p:nvPr/>
        </p:nvGrpSpPr>
        <p:grpSpPr>
          <a:xfrm>
            <a:off x="871885" y="1474038"/>
            <a:ext cx="8149877" cy="4426700"/>
            <a:chOff x="871885" y="1474038"/>
            <a:chExt cx="8149877" cy="4426700"/>
          </a:xfrm>
        </p:grpSpPr>
        <p:sp>
          <p:nvSpPr>
            <p:cNvPr id="35" name="모서리가 둥근 직사각형 34"/>
            <p:cNvSpPr/>
            <p:nvPr/>
          </p:nvSpPr>
          <p:spPr bwMode="auto">
            <a:xfrm>
              <a:off x="871885" y="4225979"/>
              <a:ext cx="8149877" cy="1674759"/>
            </a:xfrm>
            <a:prstGeom prst="roundRect">
              <a:avLst>
                <a:gd name="adj" fmla="val 773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891296" y="1474038"/>
              <a:ext cx="8082722" cy="646331"/>
              <a:chOff x="870058" y="3550867"/>
              <a:chExt cx="8082722" cy="646331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870058" y="3641839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32" name="그룹 31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4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1" name="내용 개체 틀 3"/>
              <p:cNvSpPr txBox="1">
                <a:spLocks/>
              </p:cNvSpPr>
              <p:nvPr/>
            </p:nvSpPr>
            <p:spPr>
              <a:xfrm>
                <a:off x="1098473" y="3550867"/>
                <a:ext cx="7854307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altLang="ko-KR" dirty="0"/>
                  <a:t>16</a:t>
                </a:r>
                <a:r>
                  <a:rPr lang="ko-KR" altLang="en-US" dirty="0"/>
                  <a:t>을 여러 수의 곱으로 나타내고</a:t>
                </a:r>
                <a:r>
                  <a:rPr lang="en-US" altLang="ko-KR" dirty="0"/>
                  <a:t>, ‘</a:t>
                </a:r>
                <a:r>
                  <a:rPr lang="ko-KR" altLang="en-US" dirty="0"/>
                  <a:t>약수</a:t>
                </a:r>
                <a:r>
                  <a:rPr lang="en-US" altLang="ko-KR" dirty="0"/>
                  <a:t>’</a:t>
                </a:r>
                <a:r>
                  <a:rPr lang="ko-KR" altLang="en-US" spc="50" dirty="0"/>
                  <a:t>와 </a:t>
                </a:r>
                <a:r>
                  <a:rPr lang="en-US" altLang="ko-KR" spc="50" dirty="0"/>
                  <a:t>‘</a:t>
                </a:r>
                <a:r>
                  <a:rPr lang="ko-KR" altLang="en-US" spc="50" dirty="0"/>
                  <a:t>배수</a:t>
                </a:r>
                <a:r>
                  <a:rPr lang="en-US" altLang="ko-KR" spc="50" dirty="0"/>
                  <a:t>’</a:t>
                </a:r>
                <a:r>
                  <a:rPr lang="ko-KR" altLang="en-US" spc="50" dirty="0"/>
                  <a:t>를 넣은 문장을 만들어 친구와 </a:t>
                </a:r>
                <a:r>
                  <a:rPr lang="ko-KR" altLang="en-US" dirty="0"/>
                  <a:t>비교해 봅시다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</p:txBody>
          </p:sp>
        </p:grpSp>
      </p:grpSp>
      <p:sp>
        <p:nvSpPr>
          <p:cNvPr id="36" name="내용 개체 틀 2"/>
          <p:cNvSpPr txBox="1">
            <a:spLocks/>
          </p:cNvSpPr>
          <p:nvPr/>
        </p:nvSpPr>
        <p:spPr>
          <a:xfrm>
            <a:off x="910314" y="4213895"/>
            <a:ext cx="8104140" cy="16989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1</a:t>
            </a:r>
            <a:r>
              <a:rPr lang="ko-KR" altLang="en-US" dirty="0"/>
              <a:t>은 </a:t>
            </a:r>
            <a:r>
              <a:rPr lang="en-US" altLang="ko-KR" dirty="0"/>
              <a:t>16</a:t>
            </a:r>
            <a:r>
              <a:rPr lang="ko-KR" altLang="en-US" dirty="0"/>
              <a:t>의 약수이고</a:t>
            </a:r>
            <a:r>
              <a:rPr lang="en-US" altLang="ko-KR" dirty="0"/>
              <a:t>, 16</a:t>
            </a:r>
            <a:r>
              <a:rPr lang="ko-KR" altLang="en-US" dirty="0"/>
              <a:t>은 </a:t>
            </a:r>
            <a:r>
              <a:rPr lang="en-US" altLang="ko-KR" dirty="0"/>
              <a:t>1</a:t>
            </a:r>
            <a:r>
              <a:rPr lang="ko-KR" altLang="en-US" dirty="0"/>
              <a:t>의 배수입니다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en-US" altLang="ko-KR" dirty="0"/>
              <a:t>2</a:t>
            </a:r>
            <a:r>
              <a:rPr lang="ko-KR" altLang="en-US" dirty="0"/>
              <a:t>는 </a:t>
            </a:r>
            <a:r>
              <a:rPr lang="en-US" altLang="ko-KR" dirty="0"/>
              <a:t>16</a:t>
            </a:r>
            <a:r>
              <a:rPr lang="ko-KR" altLang="en-US" dirty="0"/>
              <a:t>의 약수이고</a:t>
            </a:r>
            <a:r>
              <a:rPr lang="en-US" altLang="ko-KR" dirty="0"/>
              <a:t>, 16</a:t>
            </a:r>
            <a:r>
              <a:rPr lang="ko-KR" altLang="en-US" dirty="0"/>
              <a:t>은 </a:t>
            </a:r>
            <a:r>
              <a:rPr lang="en-US" altLang="ko-KR" dirty="0"/>
              <a:t>2</a:t>
            </a:r>
            <a:r>
              <a:rPr lang="ko-KR" altLang="en-US" dirty="0"/>
              <a:t>의 배수입니다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en-US" altLang="ko-KR" dirty="0"/>
              <a:t>4</a:t>
            </a:r>
            <a:r>
              <a:rPr lang="ko-KR" altLang="en-US" dirty="0"/>
              <a:t>는 </a:t>
            </a:r>
            <a:r>
              <a:rPr lang="en-US" altLang="ko-KR" dirty="0"/>
              <a:t>16</a:t>
            </a:r>
            <a:r>
              <a:rPr lang="ko-KR" altLang="en-US" dirty="0"/>
              <a:t>의 약수이고</a:t>
            </a:r>
            <a:r>
              <a:rPr lang="en-US" altLang="ko-KR" dirty="0"/>
              <a:t>, 16</a:t>
            </a:r>
            <a:r>
              <a:rPr lang="ko-KR" altLang="en-US" dirty="0"/>
              <a:t>은 </a:t>
            </a:r>
            <a:r>
              <a:rPr lang="en-US" altLang="ko-KR" dirty="0"/>
              <a:t>4</a:t>
            </a:r>
            <a:r>
              <a:rPr lang="ko-KR" altLang="en-US" dirty="0"/>
              <a:t>의 배수입니다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en-US" altLang="ko-KR" dirty="0"/>
              <a:t>8</a:t>
            </a:r>
            <a:r>
              <a:rPr lang="ko-KR" altLang="en-US" dirty="0"/>
              <a:t>은 </a:t>
            </a:r>
            <a:r>
              <a:rPr lang="en-US" altLang="ko-KR" dirty="0"/>
              <a:t>16</a:t>
            </a:r>
            <a:r>
              <a:rPr lang="ko-KR" altLang="en-US" dirty="0"/>
              <a:t>의 약수이고</a:t>
            </a:r>
            <a:r>
              <a:rPr lang="en-US" altLang="ko-KR" dirty="0"/>
              <a:t>, 16</a:t>
            </a:r>
            <a:r>
              <a:rPr lang="ko-KR" altLang="en-US" dirty="0"/>
              <a:t>은 </a:t>
            </a:r>
            <a:r>
              <a:rPr lang="en-US" altLang="ko-KR" dirty="0"/>
              <a:t>8</a:t>
            </a:r>
            <a:r>
              <a:rPr lang="ko-KR" altLang="en-US" dirty="0"/>
              <a:t>의 배수입니다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en-US" altLang="ko-KR" dirty="0"/>
              <a:t>1, 2, 4, 8, 16</a:t>
            </a:r>
            <a:r>
              <a:rPr lang="ko-KR" altLang="en-US" dirty="0"/>
              <a:t>은 </a:t>
            </a:r>
            <a:r>
              <a:rPr lang="en-US" altLang="ko-KR" dirty="0"/>
              <a:t>16</a:t>
            </a:r>
            <a:r>
              <a:rPr lang="ko-KR" altLang="en-US" dirty="0"/>
              <a:t>의 약수이고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</a:t>
            </a:r>
            <a:r>
              <a:rPr lang="ko-KR" altLang="en-US" dirty="0"/>
              <a:t>은 </a:t>
            </a:r>
            <a:r>
              <a:rPr lang="en-US" altLang="ko-KR" dirty="0"/>
              <a:t>1, 2, 4, 8, 16</a:t>
            </a:r>
            <a:r>
              <a:rPr lang="ko-KR" altLang="en-US" dirty="0"/>
              <a:t>의 배수입니다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수의 곱으로 나타내어      약수와 배수의 관계 설명하기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8546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그룹 3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49" name="그룹 48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51" name="그림 5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FA455D24-9C48-468B-8CEC-D67C8910E5C5}"/>
              </a:ext>
            </a:extLst>
          </p:cNvPr>
          <p:cNvGrpSpPr/>
          <p:nvPr/>
        </p:nvGrpSpPr>
        <p:grpSpPr>
          <a:xfrm>
            <a:off x="1673611" y="2319335"/>
            <a:ext cx="4544850" cy="817494"/>
            <a:chOff x="1673611" y="2319335"/>
            <a:chExt cx="4544850" cy="817494"/>
          </a:xfrm>
        </p:grpSpPr>
        <p:sp>
          <p:nvSpPr>
            <p:cNvPr id="56" name="내용 개체 틀 2"/>
            <p:cNvSpPr txBox="1">
              <a:spLocks/>
            </p:cNvSpPr>
            <p:nvPr/>
          </p:nvSpPr>
          <p:spPr>
            <a:xfrm>
              <a:off x="1673611" y="2767497"/>
              <a:ext cx="35763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>
                <a:buNone/>
              </a:pPr>
              <a:r>
                <a:rPr lang="en-US" altLang="ko-KR" dirty="0"/>
                <a:t>16=2×2×4, 16=2×2×2×2</a:t>
              </a:r>
              <a:endParaRPr lang="ko-KR" altLang="en-US" dirty="0"/>
            </a:p>
          </p:txBody>
        </p:sp>
        <p:sp>
          <p:nvSpPr>
            <p:cNvPr id="58" name="내용 개체 틀 2"/>
            <p:cNvSpPr txBox="1">
              <a:spLocks/>
            </p:cNvSpPr>
            <p:nvPr/>
          </p:nvSpPr>
          <p:spPr>
            <a:xfrm>
              <a:off x="2817167" y="2319335"/>
              <a:ext cx="340129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>
                <a:buNone/>
              </a:pPr>
              <a:r>
                <a:rPr lang="en-US" altLang="ko-KR" dirty="0"/>
                <a:t>16=2×8, 16=4×4, </a:t>
              </a:r>
              <a:endParaRPr lang="ko-KR" altLang="en-US" dirty="0"/>
            </a:p>
          </p:txBody>
        </p:sp>
      </p:grpSp>
      <p:sp>
        <p:nvSpPr>
          <p:cNvPr id="43" name="직사각형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FD8FEA55-8E46-4061-AFA2-2623A14A06D1}"/>
              </a:ext>
            </a:extLst>
          </p:cNvPr>
          <p:cNvSpPr/>
          <p:nvPr/>
        </p:nvSpPr>
        <p:spPr>
          <a:xfrm>
            <a:off x="943727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  <a:extLst>
              <a:ext uri="{FF2B5EF4-FFF2-40B4-BE49-F238E27FC236}">
                <a16:creationId xmlns:a16="http://schemas.microsoft.com/office/drawing/2014/main" xmlns="" id="{7081F426-62DD-49D7-AE1C-E00CEE14A827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1F4A102-A953-4624-8BE0-0282554FCA86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83EA769-8120-4A30-827B-98FC133D69AC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5A7F5BB-EE2C-4F90-88E9-60FBA90A2E01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8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2" name="그룹 21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5" name="그림 24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6" name="그림 25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1" name="그림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987556" y="1557918"/>
            <a:ext cx="8124826" cy="369332"/>
            <a:chOff x="987556" y="1557918"/>
            <a:chExt cx="8124826" cy="369332"/>
          </a:xfrm>
        </p:grpSpPr>
        <p:grpSp>
          <p:nvGrpSpPr>
            <p:cNvPr id="27" name="그룹 26"/>
            <p:cNvGrpSpPr/>
            <p:nvPr/>
          </p:nvGrpSpPr>
          <p:grpSpPr>
            <a:xfrm>
              <a:off x="987556" y="1557918"/>
              <a:ext cx="8124826" cy="369332"/>
              <a:chOff x="882650" y="1449388"/>
              <a:chExt cx="8124826" cy="369332"/>
            </a:xfrm>
          </p:grpSpPr>
          <p:sp>
            <p:nvSpPr>
              <p:cNvPr id="30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31" name="내용 개체 틀 3"/>
              <p:cNvSpPr txBox="1">
                <a:spLocks/>
              </p:cNvSpPr>
              <p:nvPr/>
            </p:nvSpPr>
            <p:spPr>
              <a:xfrm>
                <a:off x="1778000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식을 보고       안에 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29" name="모서리가 둥근 직사각형 28"/>
            <p:cNvSpPr/>
            <p:nvPr/>
          </p:nvSpPr>
          <p:spPr>
            <a:xfrm>
              <a:off x="3007376" y="1613356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84337"/>
              </p:ext>
            </p:extLst>
          </p:nvPr>
        </p:nvGraphicFramePr>
        <p:xfrm>
          <a:off x="3165361" y="2314838"/>
          <a:ext cx="3293745" cy="662151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293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2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38=1×38     38=2×19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7" name="그림 5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997" y="35416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783DA4EC-5817-41A9-8842-118BD91CB462}"/>
              </a:ext>
            </a:extLst>
          </p:cNvPr>
          <p:cNvGrpSpPr/>
          <p:nvPr/>
        </p:nvGrpSpPr>
        <p:grpSpPr>
          <a:xfrm>
            <a:off x="1926020" y="3339983"/>
            <a:ext cx="5046663" cy="1172629"/>
            <a:chOff x="1926020" y="5300082"/>
            <a:chExt cx="5046663" cy="1172629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1926020" y="5300082"/>
              <a:ext cx="5046663" cy="11726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fontAlgn="base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/>
                <a:t>38</a:t>
              </a:r>
              <a:r>
                <a:rPr lang="ko-KR" altLang="en-US" dirty="0"/>
                <a:t>은  </a:t>
              </a:r>
              <a:r>
                <a:rPr lang="en-US" altLang="ko-KR" dirty="0"/>
                <a:t>     ,        ,          ,          </a:t>
              </a:r>
              <a:r>
                <a:rPr lang="ko-KR" altLang="en-US" dirty="0"/>
                <a:t>의 배수입니다</a:t>
              </a:r>
              <a:r>
                <a:rPr lang="en-US" altLang="ko-KR" dirty="0"/>
                <a:t>.</a:t>
              </a:r>
            </a:p>
            <a:p>
              <a:pPr marL="285750" indent="-285750" fontAlgn="base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/>
                <a:t>     ,        ,          ,          </a:t>
              </a:r>
              <a:r>
                <a:rPr lang="ko-KR" altLang="en-US" dirty="0"/>
                <a:t>은 </a:t>
              </a:r>
              <a:r>
                <a:rPr lang="en-US" altLang="ko-KR" dirty="0"/>
                <a:t>38</a:t>
              </a:r>
              <a:r>
                <a:rPr lang="ko-KR" altLang="en-US" dirty="0"/>
                <a:t>의 약수입니다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2794847" y="5531048"/>
              <a:ext cx="304293" cy="304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3363687" y="5531048"/>
              <a:ext cx="304293" cy="304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4592096" y="5531048"/>
              <a:ext cx="460142" cy="304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2251974" y="6146860"/>
              <a:ext cx="304293" cy="304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2829635" y="6146860"/>
              <a:ext cx="304293" cy="304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모서리가 둥근 직사각형 36">
              <a:extLst>
                <a:ext uri="{FF2B5EF4-FFF2-40B4-BE49-F238E27FC236}">
                  <a16:creationId xmlns:a16="http://schemas.microsoft.com/office/drawing/2014/main" xmlns="" id="{CBFF75B1-E6C4-44FA-94CA-919287BC8CCA}"/>
                </a:ext>
              </a:extLst>
            </p:cNvPr>
            <p:cNvSpPr/>
            <p:nvPr/>
          </p:nvSpPr>
          <p:spPr>
            <a:xfrm>
              <a:off x="4063001" y="6142508"/>
              <a:ext cx="460142" cy="32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모서리가 둥근 직사각형 36">
              <a:extLst>
                <a:ext uri="{FF2B5EF4-FFF2-40B4-BE49-F238E27FC236}">
                  <a16:creationId xmlns:a16="http://schemas.microsoft.com/office/drawing/2014/main" xmlns="" id="{1E766E42-F4D1-4190-9F9E-3CE22F2E3E4B}"/>
                </a:ext>
              </a:extLst>
            </p:cNvPr>
            <p:cNvSpPr/>
            <p:nvPr/>
          </p:nvSpPr>
          <p:spPr>
            <a:xfrm>
              <a:off x="3921999" y="5531048"/>
              <a:ext cx="460142" cy="304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모서리가 둥근 직사각형 36">
              <a:extLst>
                <a:ext uri="{FF2B5EF4-FFF2-40B4-BE49-F238E27FC236}">
                  <a16:creationId xmlns:a16="http://schemas.microsoft.com/office/drawing/2014/main" xmlns="" id="{4EAEF013-F02B-4797-87EF-CB54137AF362}"/>
                </a:ext>
              </a:extLst>
            </p:cNvPr>
            <p:cNvSpPr/>
            <p:nvPr/>
          </p:nvSpPr>
          <p:spPr>
            <a:xfrm>
              <a:off x="3388757" y="6146860"/>
              <a:ext cx="460142" cy="304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내용 개체 틀 2"/>
          <p:cNvSpPr txBox="1">
            <a:spLocks/>
          </p:cNvSpPr>
          <p:nvPr/>
        </p:nvSpPr>
        <p:spPr>
          <a:xfrm>
            <a:off x="2187861" y="4143280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2775595" y="4143280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2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3351157" y="4143280"/>
            <a:ext cx="51668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19</a:t>
            </a: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4027198" y="4143280"/>
            <a:ext cx="51668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38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2737146" y="3528770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</a:t>
            </a: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3302020" y="3528770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2</a:t>
            </a: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3885202" y="3528770"/>
            <a:ext cx="51668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19</a:t>
            </a: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4568863" y="3528770"/>
            <a:ext cx="51668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38</a:t>
            </a:r>
          </a:p>
        </p:txBody>
      </p:sp>
      <p:sp>
        <p:nvSpPr>
          <p:cNvPr id="56" name="직사각형 5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5249430-F76C-4CDE-9F9C-867F6E007067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252B371-F5EF-4475-97E2-9EC764D1B151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9" action="ppaction://hlinksldjump"/>
            <a:extLst>
              <a:ext uri="{FF2B5EF4-FFF2-40B4-BE49-F238E27FC236}">
                <a16:creationId xmlns:a16="http://schemas.microsoft.com/office/drawing/2014/main" xmlns="" id="{8574CD37-013C-4DC3-9104-568C0118F38B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C727225-1038-458D-9893-DD165A4B6123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B06F4BA-2997-4090-B021-6FE3CF011BF6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997" y="41355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4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50DF2190-1686-48D6-A924-DBA3DCD9BE24}"/>
              </a:ext>
            </a:extLst>
          </p:cNvPr>
          <p:cNvGrpSpPr/>
          <p:nvPr/>
        </p:nvGrpSpPr>
        <p:grpSpPr>
          <a:xfrm>
            <a:off x="1993396" y="3157832"/>
            <a:ext cx="5046663" cy="1255728"/>
            <a:chOff x="1993396" y="3157832"/>
            <a:chExt cx="5046663" cy="1255728"/>
          </a:xfrm>
        </p:grpSpPr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1993396" y="3157832"/>
              <a:ext cx="5046663" cy="12557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fontAlgn="base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/>
                <a:t>30</a:t>
              </a:r>
              <a:r>
                <a:rPr lang="ko-KR" altLang="en-US" dirty="0"/>
                <a:t>은 </a:t>
              </a:r>
              <a:r>
                <a:rPr lang="en-US" altLang="ko-KR" dirty="0"/>
                <a:t>5</a:t>
              </a:r>
              <a:r>
                <a:rPr lang="ko-KR" altLang="en-US" dirty="0"/>
                <a:t>와 </a:t>
              </a:r>
              <a:r>
                <a:rPr lang="en-US" altLang="ko-KR" dirty="0"/>
                <a:t>6</a:t>
              </a:r>
              <a:r>
                <a:rPr lang="ko-KR" altLang="en-US" dirty="0"/>
                <a:t>의             입니다</a:t>
              </a:r>
              <a:r>
                <a:rPr lang="en-US" altLang="ko-KR" dirty="0"/>
                <a:t>.</a:t>
              </a:r>
            </a:p>
            <a:p>
              <a:pPr marL="180975" indent="-180975" fontAlgn="base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/>
                <a:t>5</a:t>
              </a:r>
              <a:r>
                <a:rPr lang="ko-KR" altLang="en-US" dirty="0"/>
                <a:t>와 </a:t>
              </a:r>
              <a:r>
                <a:rPr lang="en-US" altLang="ko-KR" dirty="0"/>
                <a:t>6</a:t>
              </a:r>
              <a:r>
                <a:rPr lang="ko-KR" altLang="en-US" dirty="0"/>
                <a:t>은 </a:t>
              </a:r>
              <a:r>
                <a:rPr lang="en-US" altLang="ko-KR" dirty="0"/>
                <a:t>30</a:t>
              </a:r>
              <a:r>
                <a:rPr lang="ko-KR" altLang="en-US" dirty="0"/>
                <a:t>의             입니다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3661652" y="3343546"/>
              <a:ext cx="699871" cy="4126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3661652" y="3912652"/>
              <a:ext cx="699871" cy="4126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2" name="그룹 21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5" name="그림 24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6" name="그림 25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1" name="그림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87556" y="1557918"/>
            <a:ext cx="8114193" cy="369332"/>
            <a:chOff x="987556" y="1557918"/>
            <a:chExt cx="8114193" cy="369332"/>
          </a:xfrm>
        </p:grpSpPr>
        <p:grpSp>
          <p:nvGrpSpPr>
            <p:cNvPr id="51" name="그룹 50"/>
            <p:cNvGrpSpPr/>
            <p:nvPr/>
          </p:nvGrpSpPr>
          <p:grpSpPr>
            <a:xfrm>
              <a:off x="987556" y="1557918"/>
              <a:ext cx="8114193" cy="369332"/>
              <a:chOff x="882650" y="1449388"/>
              <a:chExt cx="8114193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2.</a:t>
                </a:r>
                <a:endParaRPr lang="ko-KR" altLang="en-US" dirty="0"/>
              </a:p>
            </p:txBody>
          </p:sp>
          <p:sp>
            <p:nvSpPr>
              <p:cNvPr id="53" name="내용 개체 틀 3"/>
              <p:cNvSpPr txBox="1">
                <a:spLocks/>
              </p:cNvSpPr>
              <p:nvPr/>
            </p:nvSpPr>
            <p:spPr>
              <a:xfrm>
                <a:off x="1767367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식을 보고        안에 ‘약수’와 ‘</a:t>
                </a:r>
                <a:r>
                  <a:rPr lang="ko-KR" altLang="en-US" dirty="0" err="1"/>
                  <a:t>배수’를</a:t>
                </a:r>
                <a:r>
                  <a:rPr lang="ko-KR" altLang="en-US" dirty="0"/>
                  <a:t> 알맞게 써넣으세요</a:t>
                </a:r>
                <a:r>
                  <a:rPr lang="en-US" altLang="ko-KR" dirty="0"/>
                  <a:t>.</a:t>
                </a:r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>
            <a:xfrm>
              <a:off x="3016108" y="1605734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00290"/>
              </p:ext>
            </p:extLst>
          </p:nvPr>
        </p:nvGraphicFramePr>
        <p:xfrm>
          <a:off x="3158984" y="2240339"/>
          <a:ext cx="3293745" cy="662151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293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2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30=5×6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2" name="내용 개체 틀 2"/>
          <p:cNvSpPr txBox="1">
            <a:spLocks/>
          </p:cNvSpPr>
          <p:nvPr/>
        </p:nvSpPr>
        <p:spPr>
          <a:xfrm>
            <a:off x="3654497" y="3361587"/>
            <a:ext cx="70858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배수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79" name="내용 개체 틀 2"/>
          <p:cNvSpPr txBox="1">
            <a:spLocks/>
          </p:cNvSpPr>
          <p:nvPr/>
        </p:nvSpPr>
        <p:spPr>
          <a:xfrm>
            <a:off x="3654497" y="3930693"/>
            <a:ext cx="70858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약수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3356" y="33752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0E61FF2E-6132-465E-8794-A681DA4BCDCF}"/>
              </a:ext>
            </a:extLst>
          </p:cNvPr>
          <p:cNvSpPr/>
          <p:nvPr/>
        </p:nvSpPr>
        <p:spPr>
          <a:xfrm>
            <a:off x="908701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D53CF82C-0F15-4AE0-AC8B-7236E567F9D1}"/>
              </a:ext>
            </a:extLst>
          </p:cNvPr>
          <p:cNvSpPr/>
          <p:nvPr/>
        </p:nvSpPr>
        <p:spPr>
          <a:xfrm>
            <a:off x="8723910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3FABB1AB-A880-4C55-8031-C0034AC1FE09}"/>
              </a:ext>
            </a:extLst>
          </p:cNvPr>
          <p:cNvSpPr/>
          <p:nvPr/>
        </p:nvSpPr>
        <p:spPr>
          <a:xfrm>
            <a:off x="835909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87A7A3C-C89B-424F-9360-6A6C839BF8CA}"/>
              </a:ext>
            </a:extLst>
          </p:cNvPr>
          <p:cNvSpPr/>
          <p:nvPr/>
        </p:nvSpPr>
        <p:spPr>
          <a:xfrm>
            <a:off x="800159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2AC3897-ACDB-4768-BDC0-2B6EF58E6292}"/>
              </a:ext>
            </a:extLst>
          </p:cNvPr>
          <p:cNvSpPr/>
          <p:nvPr/>
        </p:nvSpPr>
        <p:spPr>
          <a:xfrm>
            <a:off x="765695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3356" y="39914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3599</TotalTime>
  <Words>575</Words>
  <Application>Microsoft Office PowerPoint</Application>
  <PresentationFormat>A4 용지(210x297mm)</PresentationFormat>
  <Paragraphs>106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214</cp:revision>
  <cp:lastPrinted>2017-09-25T02:44:09Z</cp:lastPrinted>
  <dcterms:created xsi:type="dcterms:W3CDTF">2017-09-24T23:31:15Z</dcterms:created>
  <dcterms:modified xsi:type="dcterms:W3CDTF">2019-01-03T04:33:24Z</dcterms:modified>
</cp:coreProperties>
</file>