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5"/>
  </p:notesMasterIdLst>
  <p:handoutMasterIdLst>
    <p:handoutMasterId r:id="rId16"/>
  </p:handoutMasterIdLst>
  <p:sldIdLst>
    <p:sldId id="258" r:id="rId3"/>
    <p:sldId id="260" r:id="rId4"/>
    <p:sldId id="300" r:id="rId5"/>
    <p:sldId id="298" r:id="rId6"/>
    <p:sldId id="261" r:id="rId7"/>
    <p:sldId id="292" r:id="rId8"/>
    <p:sldId id="290" r:id="rId9"/>
    <p:sldId id="299" r:id="rId10"/>
    <p:sldId id="293" r:id="rId11"/>
    <p:sldId id="297" r:id="rId12"/>
    <p:sldId id="301" r:id="rId13"/>
    <p:sldId id="263" r:id="rId14"/>
  </p:sldIdLst>
  <p:sldSz cx="9906000" cy="6858000" type="A4"/>
  <p:notesSz cx="6858000" cy="9144000"/>
  <p:custShowLst>
    <p:custShow name="재구성한 쇼 1" id="0">
      <p:sldLst>
        <p:sld r:id="rId7"/>
      </p:sldLst>
    </p:custShow>
    <p:custShow name="재구성한 쇼 2" id="1">
      <p:sldLst>
        <p:sld r:id="rId5"/>
      </p:sldLst>
    </p:custShow>
    <p:custShow name="재구성한 쇼 3" id="2">
      <p:sldLst/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37">
          <p15:clr>
            <a:srgbClr val="A4A3A4"/>
          </p15:clr>
        </p15:guide>
        <p15:guide id="2" orient="horz" pos="3861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  <p15:guide id="4" pos="784" userDrawn="1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379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228A38"/>
    <a:srgbClr val="F08300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 autoAdjust="0"/>
    <p:restoredTop sz="93601" autoAdjust="0"/>
  </p:normalViewPr>
  <p:slideViewPr>
    <p:cSldViewPr snapToObjects="1" showGuides="1">
      <p:cViewPr>
        <p:scale>
          <a:sx n="70" d="100"/>
          <a:sy n="70" d="100"/>
        </p:scale>
        <p:origin x="-1470" y="-450"/>
      </p:cViewPr>
      <p:guideLst>
        <p:guide orient="horz" pos="537"/>
        <p:guide orient="horz" pos="3861"/>
        <p:guide orient="horz" pos="890"/>
        <p:guide orient="horz" pos="3793"/>
        <p:guide pos="6023"/>
        <p:guide pos="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4" d="100"/>
          <a:sy n="64" d="100"/>
        </p:scale>
        <p:origin x="-3342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FA6C2-29D8-448C-BC62-D17397C1A8D3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23D2A-8E37-4C7F-A8F1-B6D98595C2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535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725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5666BB5B-DC92-4137-9132-835E00C4B2A8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모서리가 둥근 직사각형 14">
            <a:extLst>
              <a:ext uri="{FF2B5EF4-FFF2-40B4-BE49-F238E27FC236}">
                <a16:creationId xmlns="" xmlns:a16="http://schemas.microsoft.com/office/drawing/2014/main" id="{5799C523-6816-4208-9A7E-A057A1976F52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="" xmlns:a16="http://schemas.microsoft.com/office/drawing/2014/main" id="{4782C9A2-5BEF-466A-814D-13A7FFB31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="" xmlns:a16="http://schemas.microsoft.com/office/drawing/2014/main" id="{8624A4A9-E1F4-4191-8576-CAD091702B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24" name="모서리가 둥근 직사각형 8">
            <a:extLst>
              <a:ext uri="{FF2B5EF4-FFF2-40B4-BE49-F238E27FC236}">
                <a16:creationId xmlns="" xmlns:a16="http://schemas.microsoft.com/office/drawing/2014/main" id="{CF777F6A-00F4-4A62-B083-E1FE7C4BCBE2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모서리가 둥근 직사각형 10">
            <a:extLst>
              <a:ext uri="{FF2B5EF4-FFF2-40B4-BE49-F238E27FC236}">
                <a16:creationId xmlns="" xmlns:a16="http://schemas.microsoft.com/office/drawing/2014/main" id="{2086DF5A-0C94-4132-9790-2D8BF47C25F4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="" xmlns:a16="http://schemas.microsoft.com/office/drawing/2014/main" id="{9BCFC0B6-1782-43B0-8286-EA33B918C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D9D1D6B9-C926-4EC2-BFAD-576A80FB7DD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811B4E42-38FE-432F-A8FE-CE4345F9FEFC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538FCDF3-3D64-4924-8015-EA7B5B35201E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86220FCD-F617-4D7A-BEB4-D157712D4303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="" xmlns:a16="http://schemas.microsoft.com/office/drawing/2014/main" id="{CEB6EC6B-AF4B-4228-B0E4-CD8DB07419B3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="" xmlns:a16="http://schemas.microsoft.com/office/drawing/2014/main" id="{EFD012FC-21A6-4F23-A924-DD3E4B8D6BC3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="" xmlns:a16="http://schemas.microsoft.com/office/drawing/2014/main" id="{C808B58E-EE61-483A-8E9A-E735B35F0888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8E8815B6-FD09-4B70-A366-BD10658F5ABC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="" xmlns:a16="http://schemas.microsoft.com/office/drawing/2014/main" id="{485821AF-9005-4945-8C5C-7B20A864C2FA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905715F9-235C-4910-9DC5-3D4212A2F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A2596F7C-787D-4500-A507-E4E505460EA1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2FA09B9D-4932-409A-BDC8-EF3A9AC2EB3A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="" xmlns:a16="http://schemas.microsoft.com/office/drawing/2014/main" id="{54569BDC-B2B5-48A8-B94B-6B59BCC8FB11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907386E1-FF4B-4F04-AF83-75625EC9EC6F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="" xmlns:a16="http://schemas.microsoft.com/office/drawing/2014/main" id="{37EECC8D-74BA-4804-ADD2-8BD20612A225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C7F31B8E-6484-4A17-8058-B25FEF0A1A28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="" xmlns:a16="http://schemas.microsoft.com/office/drawing/2014/main" id="{315BF0C1-63F5-49FF-9344-147A6623F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="" xmlns:a16="http://schemas.microsoft.com/office/drawing/2014/main" id="{52F0BF58-25F1-4381-B914-95347FE4E9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37F6D8B5-E9FD-4771-AF16-6CBDB0BA73A0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C5176B3B-8BA9-4E8F-A92D-C4C9521C9261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998202A-EE20-4D9E-8684-249FD4560349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C6D4E9E-0E8D-4A9D-9FB6-753674E83782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도전 수학 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="" xmlns:a16="http://schemas.microsoft.com/office/drawing/2014/main" id="{A3DE67F4-3CDF-49FC-A923-6043A5A1DC68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="" xmlns:a16="http://schemas.microsoft.com/office/drawing/2014/main" id="{4C5AFDF5-7227-40CB-B9E7-30130D8E773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7FDC769E-3738-450E-B1F4-4B0B2140B1A8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="" xmlns:a16="http://schemas.microsoft.com/office/drawing/2014/main" id="{1E6FEAF9-95B9-48F1-8489-981262AC002C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53D9D168-7C2D-4E3F-8357-4F4A589522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2819D95B-9E8B-4F83-AA6E-6DE240A52A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="" xmlns:a16="http://schemas.microsoft.com/office/drawing/2014/main" id="{AF92397A-FD13-4BF7-8E6A-CB22231591C0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1091429A-D0F8-44FC-9A7D-EBF45DC43D91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FFEA9EC7-7C04-4244-B2A9-349C3C913E31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="" xmlns:a16="http://schemas.microsoft.com/office/drawing/2014/main" id="{DBC56AE0-D1C4-4A72-9E7C-AA6FCA57D92F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="" xmlns:a16="http://schemas.microsoft.com/office/drawing/2014/main" id="{EDD83B4D-A9F0-433E-988A-63D7959502A8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42E99FFB-B7D3-4A73-BD5E-5B881FE78509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2">
            <a:extLst>
              <a:ext uri="{FF2B5EF4-FFF2-40B4-BE49-F238E27FC236}">
                <a16:creationId xmlns="" xmlns:a16="http://schemas.microsoft.com/office/drawing/2014/main" id="{8FA5BD0B-F14D-412C-ADA6-1BF32B665A1F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E4113C27-4AD6-43B8-AE29-C37B274C3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="" xmlns:a16="http://schemas.microsoft.com/office/drawing/2014/main" id="{F62C74B4-D6C6-454F-ABBA-EBE137B373C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="" xmlns:a16="http://schemas.microsoft.com/office/drawing/2014/main" id="{060D6BF6-6AD0-4819-A0EB-F652C58C3BA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C7C2C715-5A64-4CC9-B026-A7C5490D885D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5F1CD1B-6ACD-4E25-BA93-7BDDC468133E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C02C73FB-C31B-45A8-AC41-EA843358C986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D8615AD-4853-411D-8997-B3CD5FAAB404}"/>
              </a:ext>
            </a:extLst>
          </p:cNvPr>
          <p:cNvSpPr txBox="1"/>
          <p:nvPr userDrawn="1"/>
        </p:nvSpPr>
        <p:spPr>
          <a:xfrm>
            <a:off x="903288" y="1439426"/>
            <a:ext cx="8096712" cy="4437499"/>
          </a:xfrm>
          <a:prstGeom prst="rect">
            <a:avLst/>
          </a:prstGeom>
          <a:noFill/>
          <a:ln w="3175">
            <a:solidFill>
              <a:srgbClr val="228A38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C6D4E9E-0E8D-4A9D-9FB6-753674E83782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도전 수학 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slide" Target="slide8.xml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자연수의 혼합 계산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20~21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7200"/>
            <a:ext cx="4005960" cy="910789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1" name="TextBox 1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7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24301" y="2792831"/>
            <a:ext cx="5177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도전 수학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문제를 만들어 볼까요</a:t>
            </a:r>
          </a:p>
        </p:txBody>
      </p:sp>
      <p:sp>
        <p:nvSpPr>
          <p:cNvPr id="14" name="직사각형 13">
            <a:hlinkClick r:id="rId5" action="ppaction://hlinksldjump"/>
          </p:cNvPr>
          <p:cNvSpPr/>
          <p:nvPr/>
        </p:nvSpPr>
        <p:spPr>
          <a:xfrm>
            <a:off x="840938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6" action="ppaction://hlinksldjump"/>
          </p:cNvPr>
          <p:cNvSpPr/>
          <p:nvPr/>
        </p:nvSpPr>
        <p:spPr>
          <a:xfrm>
            <a:off x="876942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9165468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20552" y="2204864"/>
            <a:ext cx="8211472" cy="1548172"/>
            <a:chOff x="920552" y="3671514"/>
            <a:chExt cx="8211472" cy="1548172"/>
          </a:xfrm>
        </p:grpSpPr>
        <p:grpSp>
          <p:nvGrpSpPr>
            <p:cNvPr id="57" name="그룹 56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41928" y="3671514"/>
              <a:ext cx="8190096" cy="1192788"/>
              <a:chOff x="910749" y="3454593"/>
              <a:chExt cx="8190096" cy="1192788"/>
            </a:xfrm>
          </p:grpSpPr>
          <p:sp>
            <p:nvSpPr>
              <p:cNvPr id="58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342" y="3454593"/>
                <a:ext cx="8042503" cy="11927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어떤 </a:t>
                </a:r>
                <a:r>
                  <a:rPr lang="ko-KR" altLang="en-US" dirty="0"/>
                  <a:t>문제를 만들 수 있나요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59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9391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sp>
          <p:nvSpPr>
            <p:cNvPr id="51" name="모서리가 둥근 직사각형 72">
              <a:extLst>
                <a:ext uri="{FF2B5EF4-FFF2-40B4-BE49-F238E27FC236}">
                  <a16:creationId xmlns="" xmlns:a16="http://schemas.microsoft.com/office/drawing/2014/main" id="{7CADF797-2258-41F8-AD92-D980E4040048}"/>
                </a:ext>
              </a:extLst>
            </p:cNvPr>
            <p:cNvSpPr/>
            <p:nvPr/>
          </p:nvSpPr>
          <p:spPr bwMode="auto">
            <a:xfrm>
              <a:off x="920552" y="4103561"/>
              <a:ext cx="8085541" cy="11161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2" name="내용 개체 틀 2">
            <a:extLst>
              <a:ext uri="{FF2B5EF4-FFF2-40B4-BE49-F238E27FC236}">
                <a16:creationId xmlns="" xmlns:a16="http://schemas.microsoft.com/office/drawing/2014/main" id="{171BD279-D330-412E-89CF-57F24C67C793}"/>
              </a:ext>
            </a:extLst>
          </p:cNvPr>
          <p:cNvSpPr txBox="1">
            <a:spLocks/>
          </p:cNvSpPr>
          <p:nvPr/>
        </p:nvSpPr>
        <p:spPr>
          <a:xfrm>
            <a:off x="905755" y="2695984"/>
            <a:ext cx="8007685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내가 고른 </a:t>
            </a:r>
            <a:r>
              <a:rPr lang="ko-KR" altLang="en-US" dirty="0" err="1" smtClean="0"/>
              <a:t>학용품값을</a:t>
            </a:r>
            <a:r>
              <a:rPr lang="ko-KR" altLang="en-US" dirty="0" smtClean="0"/>
              <a:t> </a:t>
            </a:r>
            <a:r>
              <a:rPr lang="ko-KR" altLang="en-US" dirty="0"/>
              <a:t>구하는 문제를 만들 수 있습니다</a:t>
            </a:r>
            <a:r>
              <a:rPr lang="en-US" altLang="ko-KR" dirty="0"/>
              <a:t>.</a:t>
            </a:r>
          </a:p>
          <a:p>
            <a:r>
              <a:rPr lang="ko-KR" altLang="en-US" dirty="0" smtClean="0"/>
              <a:t>나와 친구가 고른 </a:t>
            </a:r>
            <a:r>
              <a:rPr lang="ko-KR" altLang="en-US" dirty="0" err="1" smtClean="0"/>
              <a:t>학용품값을</a:t>
            </a:r>
            <a:r>
              <a:rPr lang="ko-KR" altLang="en-US" dirty="0" smtClean="0"/>
              <a:t> 비교하는 문제를 만들 수 있습니다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학용품을 사고 남은 거스름돈을 구하는 문제를 만들 수 있습니다</a:t>
            </a:r>
            <a:r>
              <a:rPr lang="en-US" altLang="ko-KR" dirty="0" smtClean="0"/>
              <a:t>.</a:t>
            </a: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225" y="30114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7200"/>
            <a:ext cx="4005960" cy="910789"/>
          </a:xfrm>
          <a:prstGeom prst="rect">
            <a:avLst/>
          </a:prstGeom>
        </p:spPr>
      </p:pic>
      <p:sp>
        <p:nvSpPr>
          <p:cNvPr id="22" name="직사각형 21">
            <a:hlinkClick r:id="rId5" action="ppaction://hlinksldjump"/>
          </p:cNvPr>
          <p:cNvSpPr/>
          <p:nvPr/>
        </p:nvSpPr>
        <p:spPr>
          <a:xfrm>
            <a:off x="8013340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6" action="ppaction://hlinksldjump"/>
          </p:cNvPr>
          <p:cNvSpPr/>
          <p:nvPr/>
        </p:nvSpPr>
        <p:spPr>
          <a:xfrm>
            <a:off x="840938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7" action="ppaction://hlinksldjump"/>
          </p:cNvPr>
          <p:cNvSpPr/>
          <p:nvPr/>
        </p:nvSpPr>
        <p:spPr>
          <a:xfrm>
            <a:off x="876942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내용 개체 틀 5">
            <a:extLst>
              <a:ext uri="{FF2B5EF4-FFF2-40B4-BE49-F238E27FC236}">
                <a16:creationId xmlns="" xmlns:a16="http://schemas.microsoft.com/office/drawing/2014/main" id="{1AE46A98-CCE2-44EB-A026-DD2962C6295A}"/>
              </a:ext>
            </a:extLst>
          </p:cNvPr>
          <p:cNvSpPr txBox="1">
            <a:spLocks/>
          </p:cNvSpPr>
          <p:nvPr/>
        </p:nvSpPr>
        <p:spPr>
          <a:xfrm>
            <a:off x="694689" y="440668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 smtClean="0">
                <a:solidFill>
                  <a:srgbClr val="695A35"/>
                </a:solidFill>
              </a:rPr>
              <a:t>문구점에서 산 </a:t>
            </a:r>
            <a:r>
              <a:rPr lang="ko-KR" altLang="en-US" sz="2200" dirty="0" err="1" smtClean="0">
                <a:solidFill>
                  <a:srgbClr val="695A35"/>
                </a:solidFill>
              </a:rPr>
              <a:t>학용품값에</a:t>
            </a:r>
            <a:r>
              <a:rPr lang="ko-KR" altLang="en-US" sz="2200" dirty="0" smtClean="0">
                <a:solidFill>
                  <a:srgbClr val="695A35"/>
                </a:solidFill>
              </a:rPr>
              <a:t> </a:t>
            </a:r>
            <a:r>
              <a:rPr lang="ko-KR" altLang="en-US" sz="2200" spc="-150" dirty="0">
                <a:solidFill>
                  <a:srgbClr val="695A35"/>
                </a:solidFill>
              </a:rPr>
              <a:t>대한 </a:t>
            </a:r>
            <a:endParaRPr lang="en-US" altLang="ko-KR" sz="2200" spc="-150" dirty="0" smtClean="0">
              <a:solidFill>
                <a:srgbClr val="695A35"/>
              </a:solidFill>
            </a:endParaRPr>
          </a:p>
          <a:p>
            <a:r>
              <a:rPr lang="ko-KR" altLang="en-US" sz="2200" spc="-150" dirty="0" smtClean="0">
                <a:solidFill>
                  <a:srgbClr val="695A35"/>
                </a:solidFill>
              </a:rPr>
              <a:t>문제 만들기</a:t>
            </a:r>
            <a:endParaRPr lang="ko-KR" altLang="en-US" sz="2200" spc="-150" dirty="0">
              <a:solidFill>
                <a:srgbClr val="695A35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920552" y="4189252"/>
            <a:ext cx="8085541" cy="1548388"/>
            <a:chOff x="920552" y="3212759"/>
            <a:chExt cx="8085541" cy="1548388"/>
          </a:xfrm>
        </p:grpSpPr>
        <p:grpSp>
          <p:nvGrpSpPr>
            <p:cNvPr id="19" name="그룹 18">
              <a:extLst>
                <a:ext uri="{FF2B5EF4-FFF2-40B4-BE49-F238E27FC236}">
                  <a16:creationId xmlns="" xmlns:a16="http://schemas.microsoft.com/office/drawing/2014/main" id="{354F8121-3FBF-4E5D-BF6F-0AD1AB0D385F}"/>
                </a:ext>
              </a:extLst>
            </p:cNvPr>
            <p:cNvGrpSpPr/>
            <p:nvPr/>
          </p:nvGrpSpPr>
          <p:grpSpPr>
            <a:xfrm>
              <a:off x="941928" y="3212759"/>
              <a:ext cx="8022144" cy="461532"/>
              <a:chOff x="941928" y="2719915"/>
              <a:chExt cx="8022144" cy="461532"/>
            </a:xfrm>
          </p:grpSpPr>
          <p:sp>
            <p:nvSpPr>
              <p:cNvPr id="20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9521" y="2719915"/>
                <a:ext cx="7874551" cy="4615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문제를 만들어 </a:t>
                </a:r>
                <a:r>
                  <a:rPr lang="ko-KR" altLang="en-US" dirty="0" smtClean="0"/>
                  <a:t>친구와 </a:t>
                </a:r>
                <a:r>
                  <a:rPr lang="ko-KR" altLang="en-US" dirty="0"/>
                  <a:t>함께 해결해 보세요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</p:txBody>
          </p:sp>
          <p:sp>
            <p:nvSpPr>
              <p:cNvPr id="21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2859237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sp>
          <p:nvSpPr>
            <p:cNvPr id="35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920552" y="3573016"/>
              <a:ext cx="8085541" cy="1188131"/>
            </a:xfrm>
            <a:prstGeom prst="roundRect">
              <a:avLst>
                <a:gd name="adj" fmla="val 15556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5" name="그림 44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4795" y="49220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그룹 36"/>
          <p:cNvGrpSpPr/>
          <p:nvPr/>
        </p:nvGrpSpPr>
        <p:grpSpPr>
          <a:xfrm>
            <a:off x="941928" y="1376772"/>
            <a:ext cx="8022144" cy="461532"/>
            <a:chOff x="941928" y="4731664"/>
            <a:chExt cx="8022144" cy="461532"/>
          </a:xfrm>
        </p:grpSpPr>
        <p:sp>
          <p:nvSpPr>
            <p:cNvPr id="39" name="내용 개체 틀 3">
              <a:extLst>
                <a:ext uri="{FF2B5EF4-FFF2-40B4-BE49-F238E27FC236}">
                  <a16:creationId xmlns="" xmlns:a16="http://schemas.microsoft.com/office/drawing/2014/main" id="{DABD4FAF-84B7-4670-B6EB-52F53A9E7824}"/>
                </a:ext>
              </a:extLst>
            </p:cNvPr>
            <p:cNvSpPr txBox="1">
              <a:spLocks/>
            </p:cNvSpPr>
            <p:nvPr/>
          </p:nvSpPr>
          <p:spPr>
            <a:xfrm>
              <a:off x="1089521" y="4731664"/>
              <a:ext cx="7874551" cy="4615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문제를 해결할 수 있는 계획을 세워 말해 보세요</a:t>
              </a:r>
              <a:r>
                <a:rPr lang="en-US" altLang="ko-KR" dirty="0" smtClean="0"/>
                <a:t>. </a:t>
              </a:r>
              <a:endParaRPr lang="ko-KR" altLang="en-US" dirty="0"/>
            </a:p>
          </p:txBody>
        </p:sp>
        <p:sp>
          <p:nvSpPr>
            <p:cNvPr id="40" name="모서리가 둥근 직사각형 75">
              <a:extLst>
                <a:ext uri="{FF2B5EF4-FFF2-40B4-BE49-F238E27FC236}">
                  <a16:creationId xmlns="" xmlns:a16="http://schemas.microsoft.com/office/drawing/2014/main" id="{2E4CFC41-80B7-4FA6-AF1D-590F7E8B2C50}"/>
                </a:ext>
              </a:extLst>
            </p:cNvPr>
            <p:cNvSpPr/>
            <p:nvPr/>
          </p:nvSpPr>
          <p:spPr>
            <a:xfrm>
              <a:off x="941928" y="4833156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941759" y="4617132"/>
            <a:ext cx="8007685" cy="1044116"/>
            <a:chOff x="941759" y="4617132"/>
            <a:chExt cx="8007685" cy="1044116"/>
          </a:xfrm>
        </p:grpSpPr>
        <p:grpSp>
          <p:nvGrpSpPr>
            <p:cNvPr id="4" name="그룹 3"/>
            <p:cNvGrpSpPr/>
            <p:nvPr/>
          </p:nvGrpSpPr>
          <p:grpSpPr>
            <a:xfrm>
              <a:off x="941759" y="4617132"/>
              <a:ext cx="8007685" cy="1044116"/>
              <a:chOff x="941759" y="3640639"/>
              <a:chExt cx="8007685" cy="1044116"/>
            </a:xfrm>
          </p:grpSpPr>
          <p:sp>
            <p:nvSpPr>
              <p:cNvPr id="36" name="내용 개체 틀 2">
                <a:extLst>
                  <a:ext uri="{FF2B5EF4-FFF2-40B4-BE49-F238E27FC236}">
                    <a16:creationId xmlns="" xmlns:a16="http://schemas.microsoft.com/office/drawing/2014/main" id="{171BD279-D330-412E-89CF-57F24C67C7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1759" y="3640639"/>
                <a:ext cx="8007685" cy="4449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06450" indent="0">
                  <a:buNone/>
                </a:pPr>
                <a:r>
                  <a:rPr lang="ko-KR" altLang="en-US" dirty="0" smtClean="0"/>
                  <a:t>지혜는 공책 </a:t>
                </a:r>
                <a:r>
                  <a:rPr lang="en-US" altLang="ko-KR" dirty="0" smtClean="0"/>
                  <a:t>10</a:t>
                </a:r>
                <a:r>
                  <a:rPr lang="ko-KR" altLang="en-US" dirty="0" smtClean="0"/>
                  <a:t>권을 사고</a:t>
                </a:r>
                <a:r>
                  <a:rPr lang="en-US" altLang="ko-KR" dirty="0" smtClean="0"/>
                  <a:t>, </a:t>
                </a:r>
                <a:r>
                  <a:rPr lang="ko-KR" altLang="en-US" dirty="0" smtClean="0"/>
                  <a:t>연수는 지우개와 자를 </a:t>
                </a:r>
                <a:r>
                  <a:rPr lang="en-US" altLang="ko-KR" dirty="0" smtClean="0"/>
                  <a:t>3</a:t>
                </a:r>
                <a:r>
                  <a:rPr lang="ko-KR" altLang="en-US" dirty="0" smtClean="0"/>
                  <a:t>개씩 샀습니다</a:t>
                </a:r>
                <a:r>
                  <a:rPr lang="en-US" altLang="ko-KR" dirty="0" smtClean="0"/>
                  <a:t>. </a:t>
                </a:r>
                <a:r>
                  <a:rPr lang="ko-KR" altLang="en-US" dirty="0" smtClean="0"/>
                  <a:t>지혜가 쓴 돈은 연수가 쓴 돈보다 얼마나 더 많은가요</a:t>
                </a:r>
                <a:r>
                  <a:rPr lang="en-US" altLang="ko-KR" dirty="0" smtClean="0"/>
                  <a:t>? </a:t>
                </a:r>
              </a:p>
              <a:p>
                <a:pPr marL="806450" indent="0">
                  <a:buNone/>
                </a:pPr>
                <a:endParaRPr lang="ko-KR" altLang="en-US" dirty="0"/>
              </a:p>
            </p:txBody>
          </p:sp>
          <p:sp>
            <p:nvSpPr>
              <p:cNvPr id="43" name="내용 개체 틀 2">
                <a:extLst>
                  <a:ext uri="{FF2B5EF4-FFF2-40B4-BE49-F238E27FC236}">
                    <a16:creationId xmlns="" xmlns:a16="http://schemas.microsoft.com/office/drawing/2014/main" id="{171BD279-D330-412E-89CF-57F24C67C7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19952" y="4239771"/>
                <a:ext cx="3090820" cy="4449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buNone/>
                </a:pPr>
                <a:r>
                  <a:rPr lang="en-US" altLang="ko-KR" dirty="0" smtClean="0"/>
                  <a:t>8000</a:t>
                </a:r>
                <a:r>
                  <a:rPr lang="en-US" altLang="ko-KR" dirty="0" smtClean="0">
                    <a:latin typeface="나눔바른고딕" pitchFamily="50" charset="-127"/>
                    <a:ea typeface="나눔바른고딕" pitchFamily="50" charset="-127"/>
                  </a:rPr>
                  <a:t>-</a:t>
                </a:r>
                <a:r>
                  <a:rPr lang="en-US" altLang="ko-KR" dirty="0" smtClean="0"/>
                  <a:t>(500+600)</a:t>
                </a:r>
                <a:r>
                  <a:rPr lang="en-US" altLang="ko-KR" spc="-150" dirty="0" smtClean="0"/>
                  <a:t>×</a:t>
                </a:r>
                <a:r>
                  <a:rPr lang="en-US" altLang="ko-KR" dirty="0" smtClean="0"/>
                  <a:t>3=4700</a:t>
                </a:r>
                <a:endParaRPr lang="ko-KR" altLang="en-US" dirty="0"/>
              </a:p>
            </p:txBody>
          </p:sp>
          <p:sp>
            <p:nvSpPr>
              <p:cNvPr id="44" name="내용 개체 틀 2">
                <a:extLst>
                  <a:ext uri="{FF2B5EF4-FFF2-40B4-BE49-F238E27FC236}">
                    <a16:creationId xmlns="" xmlns:a16="http://schemas.microsoft.com/office/drawing/2014/main" id="{171BD279-D330-412E-89CF-57F24C67C7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11546" y="4239771"/>
                <a:ext cx="781408" cy="4449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buNone/>
                </a:pPr>
                <a:r>
                  <a:rPr lang="en-US" altLang="ko-KR" dirty="0" smtClean="0"/>
                  <a:t>4700    </a:t>
                </a:r>
                <a:endParaRPr lang="ko-KR" altLang="en-US" dirty="0"/>
              </a:p>
            </p:txBody>
          </p:sp>
        </p:grpSp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66" t="40952" r="81261" b="55940"/>
            <a:stretch/>
          </p:blipFill>
          <p:spPr>
            <a:xfrm>
              <a:off x="1089521" y="4643953"/>
              <a:ext cx="748960" cy="405227"/>
            </a:xfrm>
            <a:prstGeom prst="rect">
              <a:avLst/>
            </a:prstGeom>
          </p:spPr>
        </p:pic>
      </p:grp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6" t="70106" r="8903" b="25545"/>
          <a:stretch/>
        </p:blipFill>
        <p:spPr>
          <a:xfrm>
            <a:off x="992560" y="5157192"/>
            <a:ext cx="7910009" cy="5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2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7200"/>
            <a:ext cx="4005960" cy="910789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="" xmlns:a16="http://schemas.microsoft.com/office/drawing/2014/main" id="{403882FF-40FB-44A3-A9B9-C6D5B4E2F483}"/>
              </a:ext>
            </a:extLst>
          </p:cNvPr>
          <p:cNvGrpSpPr/>
          <p:nvPr/>
        </p:nvGrpSpPr>
        <p:grpSpPr>
          <a:xfrm>
            <a:off x="941928" y="1422436"/>
            <a:ext cx="8022144" cy="721878"/>
            <a:chOff x="941928" y="2719916"/>
            <a:chExt cx="8022144" cy="721878"/>
          </a:xfrm>
        </p:grpSpPr>
        <p:sp>
          <p:nvSpPr>
            <p:cNvPr id="24" name="내용 개체 틀 3">
              <a:extLst>
                <a:ext uri="{FF2B5EF4-FFF2-40B4-BE49-F238E27FC236}">
                  <a16:creationId xmlns="" xmlns:a16="http://schemas.microsoft.com/office/drawing/2014/main" id="{C709F202-8B54-457F-8123-72C9CFE519E3}"/>
                </a:ext>
              </a:extLst>
            </p:cNvPr>
            <p:cNvSpPr txBox="1">
              <a:spLocks/>
            </p:cNvSpPr>
            <p:nvPr/>
          </p:nvSpPr>
          <p:spPr>
            <a:xfrm>
              <a:off x="1089521" y="2719916"/>
              <a:ext cx="7874551" cy="72187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주어진 </a:t>
              </a:r>
              <a:r>
                <a:rPr lang="ko-KR" altLang="en-US" dirty="0"/>
                <a:t>조건을 모두 확인하였나요</a:t>
              </a:r>
              <a:r>
                <a:rPr lang="en-US" altLang="ko-KR" dirty="0"/>
                <a:t>? </a:t>
              </a:r>
              <a:r>
                <a:rPr lang="ko-KR" altLang="en-US" dirty="0" smtClean="0"/>
                <a:t>계산 순서에 맞게 계산하였나요</a:t>
              </a:r>
              <a:r>
                <a:rPr lang="en-US" altLang="ko-KR" dirty="0" smtClean="0"/>
                <a:t>? </a:t>
              </a:r>
              <a:r>
                <a:rPr lang="ko-KR" altLang="en-US" dirty="0" smtClean="0"/>
                <a:t>혹시 </a:t>
              </a:r>
              <a:r>
                <a:rPr lang="ko-KR" altLang="en-US" dirty="0"/>
                <a:t>잘못 계산한 부분은 없나요</a:t>
              </a:r>
              <a:r>
                <a:rPr lang="en-US" altLang="ko-KR" dirty="0"/>
                <a:t>? </a:t>
              </a:r>
            </a:p>
            <a:p>
              <a:endParaRPr lang="en-US" altLang="ko-KR" dirty="0"/>
            </a:p>
          </p:txBody>
        </p:sp>
        <p:sp>
          <p:nvSpPr>
            <p:cNvPr id="25" name="모서리가 둥근 직사각형 75">
              <a:extLst>
                <a:ext uri="{FF2B5EF4-FFF2-40B4-BE49-F238E27FC236}">
                  <a16:creationId xmlns="" xmlns:a16="http://schemas.microsoft.com/office/drawing/2014/main" id="{9C965580-8FDD-4A92-BDBE-3810F8BCF9BF}"/>
                </a:ext>
              </a:extLst>
            </p:cNvPr>
            <p:cNvSpPr/>
            <p:nvPr/>
          </p:nvSpPr>
          <p:spPr>
            <a:xfrm>
              <a:off x="941928" y="2859237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CA916A36-3E75-4F56-8161-9351D42628F9}"/>
              </a:ext>
            </a:extLst>
          </p:cNvPr>
          <p:cNvGrpSpPr/>
          <p:nvPr/>
        </p:nvGrpSpPr>
        <p:grpSpPr>
          <a:xfrm>
            <a:off x="941928" y="2180318"/>
            <a:ext cx="8022144" cy="420590"/>
            <a:chOff x="941928" y="2719916"/>
            <a:chExt cx="8022144" cy="420590"/>
          </a:xfrm>
        </p:grpSpPr>
        <p:sp>
          <p:nvSpPr>
            <p:cNvPr id="28" name="내용 개체 틀 3">
              <a:extLst>
                <a:ext uri="{FF2B5EF4-FFF2-40B4-BE49-F238E27FC236}">
                  <a16:creationId xmlns="" xmlns:a16="http://schemas.microsoft.com/office/drawing/2014/main" id="{34A98AC9-C6F4-47D5-BE71-26252773B06F}"/>
                </a:ext>
              </a:extLst>
            </p:cNvPr>
            <p:cNvSpPr txBox="1">
              <a:spLocks/>
            </p:cNvSpPr>
            <p:nvPr/>
          </p:nvSpPr>
          <p:spPr>
            <a:xfrm>
              <a:off x="1089521" y="2719916"/>
              <a:ext cx="7874551" cy="4205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조건을 다르게 하여 새로운 문제를 만들고 해결해 보세요</a:t>
              </a:r>
              <a:r>
                <a:rPr lang="en-US" altLang="ko-KR" dirty="0" smtClean="0"/>
                <a:t>.</a:t>
              </a:r>
              <a:endParaRPr lang="en-US" altLang="ko-KR" dirty="0"/>
            </a:p>
          </p:txBody>
        </p:sp>
        <p:sp>
          <p:nvSpPr>
            <p:cNvPr id="30" name="모서리가 둥근 직사각형 75">
              <a:extLst>
                <a:ext uri="{FF2B5EF4-FFF2-40B4-BE49-F238E27FC236}">
                  <a16:creationId xmlns="" xmlns:a16="http://schemas.microsoft.com/office/drawing/2014/main" id="{429A4CA8-7BB0-4A7A-99E4-952F9E69F705}"/>
                </a:ext>
              </a:extLst>
            </p:cNvPr>
            <p:cNvSpPr/>
            <p:nvPr/>
          </p:nvSpPr>
          <p:spPr>
            <a:xfrm>
              <a:off x="941928" y="2859237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sp>
        <p:nvSpPr>
          <p:cNvPr id="22" name="직사각형 21">
            <a:hlinkClick r:id="rId4" action="ppaction://hlinksldjump"/>
          </p:cNvPr>
          <p:cNvSpPr/>
          <p:nvPr/>
        </p:nvSpPr>
        <p:spPr>
          <a:xfrm>
            <a:off x="8013340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5" action="ppaction://hlinksldjump"/>
          </p:cNvPr>
          <p:cNvSpPr/>
          <p:nvPr/>
        </p:nvSpPr>
        <p:spPr>
          <a:xfrm>
            <a:off x="840938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6" action="ppaction://hlinksldjump"/>
          </p:cNvPr>
          <p:cNvSpPr/>
          <p:nvPr/>
        </p:nvSpPr>
        <p:spPr>
          <a:xfrm>
            <a:off x="876942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내용 개체 틀 5">
            <a:extLst>
              <a:ext uri="{FF2B5EF4-FFF2-40B4-BE49-F238E27FC236}">
                <a16:creationId xmlns="" xmlns:a16="http://schemas.microsoft.com/office/drawing/2014/main" id="{1AE46A98-CCE2-44EB-A026-DD2962C6295A}"/>
              </a:ext>
            </a:extLst>
          </p:cNvPr>
          <p:cNvSpPr txBox="1">
            <a:spLocks/>
          </p:cNvSpPr>
          <p:nvPr/>
        </p:nvSpPr>
        <p:spPr>
          <a:xfrm>
            <a:off x="694689" y="440668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 smtClean="0">
                <a:solidFill>
                  <a:srgbClr val="695A35"/>
                </a:solidFill>
              </a:rPr>
              <a:t>문구점에서 산 </a:t>
            </a:r>
            <a:r>
              <a:rPr lang="ko-KR" altLang="en-US" sz="2200" dirty="0" err="1" smtClean="0">
                <a:solidFill>
                  <a:srgbClr val="695A35"/>
                </a:solidFill>
              </a:rPr>
              <a:t>학용품값에</a:t>
            </a:r>
            <a:r>
              <a:rPr lang="ko-KR" altLang="en-US" sz="2200" dirty="0" smtClean="0">
                <a:solidFill>
                  <a:srgbClr val="695A35"/>
                </a:solidFill>
              </a:rPr>
              <a:t> </a:t>
            </a:r>
            <a:r>
              <a:rPr lang="ko-KR" altLang="en-US" sz="2200" spc="-150" dirty="0">
                <a:solidFill>
                  <a:srgbClr val="695A35"/>
                </a:solidFill>
              </a:rPr>
              <a:t>대한 </a:t>
            </a:r>
            <a:endParaRPr lang="en-US" altLang="ko-KR" sz="2200" spc="-150" dirty="0" smtClean="0">
              <a:solidFill>
                <a:srgbClr val="695A35"/>
              </a:solidFill>
            </a:endParaRPr>
          </a:p>
          <a:p>
            <a:r>
              <a:rPr lang="ko-KR" altLang="en-US" sz="2200" spc="-150" dirty="0" smtClean="0">
                <a:solidFill>
                  <a:srgbClr val="695A35"/>
                </a:solidFill>
              </a:rPr>
              <a:t>문제 만들기</a:t>
            </a:r>
            <a:endParaRPr lang="ko-KR" altLang="en-US" sz="2200" spc="-150" dirty="0">
              <a:solidFill>
                <a:srgbClr val="695A35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3" t="45073" r="20143" b="43195"/>
          <a:stretch/>
        </p:blipFill>
        <p:spPr>
          <a:xfrm>
            <a:off x="2095501" y="2511312"/>
            <a:ext cx="5600700" cy="152975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7" t="60366" r="79467" b="35285"/>
          <a:stretch/>
        </p:blipFill>
        <p:spPr>
          <a:xfrm>
            <a:off x="1077175" y="3967086"/>
            <a:ext cx="749299" cy="56706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6" t="70106" r="8903" b="25545"/>
          <a:stretch/>
        </p:blipFill>
        <p:spPr>
          <a:xfrm>
            <a:off x="992560" y="5157192"/>
            <a:ext cx="7910009" cy="56706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60367" r="7879" b="35284"/>
          <a:stretch/>
        </p:blipFill>
        <p:spPr>
          <a:xfrm>
            <a:off x="1873182" y="3967086"/>
            <a:ext cx="7137399" cy="56706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65508" r="9653" b="30143"/>
          <a:stretch/>
        </p:blipFill>
        <p:spPr>
          <a:xfrm>
            <a:off x="1058273" y="4544415"/>
            <a:ext cx="7772288" cy="567060"/>
          </a:xfrm>
          <a:prstGeom prst="rect">
            <a:avLst/>
          </a:prstGeom>
        </p:spPr>
      </p:pic>
      <p:sp>
        <p:nvSpPr>
          <p:cNvPr id="21" name="내용 개체 틀 2">
            <a:extLst>
              <a:ext uri="{FF2B5EF4-FFF2-40B4-BE49-F238E27FC236}">
                <a16:creationId xmlns="" xmlns:a16="http://schemas.microsoft.com/office/drawing/2014/main" id="{171BD279-D330-412E-89CF-57F24C67C793}"/>
              </a:ext>
            </a:extLst>
          </p:cNvPr>
          <p:cNvSpPr txBox="1">
            <a:spLocks/>
          </p:cNvSpPr>
          <p:nvPr/>
        </p:nvSpPr>
        <p:spPr>
          <a:xfrm>
            <a:off x="7231932" y="5216264"/>
            <a:ext cx="652068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 smtClean="0"/>
              <a:t>600    </a:t>
            </a:r>
            <a:endParaRPr lang="ko-KR" altLang="en-US" dirty="0"/>
          </a:p>
        </p:txBody>
      </p:sp>
      <p:sp>
        <p:nvSpPr>
          <p:cNvPr id="33" name="내용 개체 틀 2">
            <a:extLst>
              <a:ext uri="{FF2B5EF4-FFF2-40B4-BE49-F238E27FC236}">
                <a16:creationId xmlns="" xmlns:a16="http://schemas.microsoft.com/office/drawing/2014/main" id="{171BD279-D330-412E-89CF-57F24C67C793}"/>
              </a:ext>
            </a:extLst>
          </p:cNvPr>
          <p:cNvSpPr txBox="1">
            <a:spLocks/>
          </p:cNvSpPr>
          <p:nvPr/>
        </p:nvSpPr>
        <p:spPr>
          <a:xfrm>
            <a:off x="2095501" y="5216264"/>
            <a:ext cx="3090820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 smtClean="0"/>
              <a:t>5000</a:t>
            </a:r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dirty="0" smtClean="0"/>
              <a:t>(500+600)</a:t>
            </a:r>
            <a:r>
              <a:rPr lang="en-US" altLang="ko-KR" spc="-150" dirty="0" smtClean="0"/>
              <a:t>×</a:t>
            </a:r>
            <a:r>
              <a:rPr lang="en-US" altLang="ko-KR" dirty="0" smtClean="0"/>
              <a:t>4=600</a:t>
            </a:r>
            <a:endParaRPr lang="ko-KR" altLang="en-US" dirty="0"/>
          </a:p>
        </p:txBody>
      </p:sp>
      <p:sp>
        <p:nvSpPr>
          <p:cNvPr id="35" name="내용 개체 틀 2">
            <a:extLst>
              <a:ext uri="{FF2B5EF4-FFF2-40B4-BE49-F238E27FC236}">
                <a16:creationId xmlns="" xmlns:a16="http://schemas.microsoft.com/office/drawing/2014/main" id="{171BD279-D330-412E-89CF-57F24C67C793}"/>
              </a:ext>
            </a:extLst>
          </p:cNvPr>
          <p:cNvSpPr txBox="1">
            <a:spLocks/>
          </p:cNvSpPr>
          <p:nvPr/>
        </p:nvSpPr>
        <p:spPr>
          <a:xfrm>
            <a:off x="1000835" y="3944931"/>
            <a:ext cx="8007685" cy="97872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6450" indent="0">
              <a:lnSpc>
                <a:spcPct val="150000"/>
              </a:lnSpc>
              <a:buNone/>
            </a:pPr>
            <a:r>
              <a:rPr lang="ko-KR" altLang="en-US" spc="100" dirty="0" smtClean="0"/>
              <a:t>지우개와 자를 각각 </a:t>
            </a:r>
            <a:r>
              <a:rPr lang="en-US" altLang="ko-KR" spc="100" dirty="0"/>
              <a:t>4</a:t>
            </a:r>
            <a:r>
              <a:rPr lang="ko-KR" altLang="en-US" spc="100" dirty="0" smtClean="0"/>
              <a:t>개씩 사고 </a:t>
            </a:r>
            <a:r>
              <a:rPr lang="en-US" altLang="ko-KR" spc="100" dirty="0" smtClean="0"/>
              <a:t>5000</a:t>
            </a:r>
            <a:r>
              <a:rPr lang="ko-KR" altLang="en-US" spc="100" dirty="0" smtClean="0"/>
              <a:t>원을 냈습니다</a:t>
            </a:r>
            <a:r>
              <a:rPr lang="en-US" altLang="ko-KR" spc="100" dirty="0" smtClean="0"/>
              <a:t>. </a:t>
            </a:r>
            <a:r>
              <a:rPr lang="ko-KR" altLang="en-US" spc="100" dirty="0" smtClean="0"/>
              <a:t>거스름돈은 </a:t>
            </a:r>
            <a:endParaRPr lang="en-US" altLang="ko-KR" spc="100" dirty="0" smtClean="0"/>
          </a:p>
          <a:p>
            <a:pPr marL="806450" indent="0">
              <a:lnSpc>
                <a:spcPct val="150000"/>
              </a:lnSpc>
              <a:buNone/>
            </a:pPr>
            <a:r>
              <a:rPr lang="ko-KR" altLang="en-US" spc="100" dirty="0" smtClean="0"/>
              <a:t>얼마인가요</a:t>
            </a:r>
            <a:r>
              <a:rPr lang="en-US" altLang="ko-KR" spc="100" dirty="0" smtClean="0"/>
              <a:t>? </a:t>
            </a:r>
          </a:p>
        </p:txBody>
      </p:sp>
      <p:sp>
        <p:nvSpPr>
          <p:cNvPr id="36" name="내용 개체 틀 2">
            <a:extLst>
              <a:ext uri="{FF2B5EF4-FFF2-40B4-BE49-F238E27FC236}">
                <a16:creationId xmlns="" xmlns:a16="http://schemas.microsoft.com/office/drawing/2014/main" id="{171BD279-D330-412E-89CF-57F24C67C793}"/>
              </a:ext>
            </a:extLst>
          </p:cNvPr>
          <p:cNvSpPr txBox="1">
            <a:spLocks/>
          </p:cNvSpPr>
          <p:nvPr/>
        </p:nvSpPr>
        <p:spPr>
          <a:xfrm>
            <a:off x="2504729" y="2996952"/>
            <a:ext cx="4727204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ko-KR" altLang="en-US" spc="100" dirty="0" smtClean="0"/>
              <a:t>학용품을 같은 개수로 사야 합니다</a:t>
            </a:r>
            <a:r>
              <a:rPr lang="en-US" altLang="ko-KR" spc="100" dirty="0" smtClean="0"/>
              <a:t>.</a:t>
            </a:r>
          </a:p>
          <a:p>
            <a:pPr marL="285750" indent="-285750"/>
            <a:r>
              <a:rPr lang="en-US" altLang="ko-KR" spc="100" dirty="0" smtClean="0"/>
              <a:t>(      )</a:t>
            </a:r>
            <a:r>
              <a:rPr lang="ko-KR" altLang="en-US" spc="100" dirty="0" smtClean="0"/>
              <a:t>를 사용해야 합니다</a:t>
            </a:r>
            <a:r>
              <a:rPr lang="en-US" altLang="ko-KR" spc="100" dirty="0" smtClean="0"/>
              <a:t>.</a:t>
            </a:r>
          </a:p>
        </p:txBody>
      </p:sp>
      <p:pic>
        <p:nvPicPr>
          <p:cNvPr id="37" name="그림 36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81192" y="21833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528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2" name="TextBox 11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8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44888" y="3070701"/>
            <a:ext cx="517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6596" y="476672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도전 수학 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6596" y="476672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도전 수학 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7200"/>
            <a:ext cx="4005960" cy="9107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8844" y="2024844"/>
            <a:ext cx="56166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>
              <a:buFont typeface="Arial" pitchFamily="34" charset="0"/>
              <a:buChar char="•"/>
            </a:pPr>
            <a:r>
              <a:rPr lang="ko-KR" altLang="en-US" sz="3600" b="1" spc="-100" dirty="0">
                <a:latin typeface="나눔고딕 ExtraBold" pitchFamily="50" charset="-127"/>
                <a:ea typeface="나눔고딕 ExtraBold" pitchFamily="50" charset="-127"/>
              </a:rPr>
              <a:t>문제 카드에 알맞은 식 카드를 찾아 연결하고 혼합 계산식을 </a:t>
            </a:r>
            <a:r>
              <a:rPr lang="ko-KR" altLang="en-US" sz="3600" b="1" spc="-100" dirty="0" smtClean="0">
                <a:latin typeface="나눔고딕 ExtraBold" pitchFamily="50" charset="-127"/>
                <a:ea typeface="나눔고딕 ExtraBold" pitchFamily="50" charset="-127"/>
              </a:rPr>
              <a:t>계산해 보아요</a:t>
            </a:r>
            <a:r>
              <a:rPr lang="en-US" altLang="ko-KR" sz="3600" b="1" spc="-10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marL="358775" indent="-358775" algn="just">
              <a:buFont typeface="Arial" pitchFamily="34" charset="0"/>
              <a:buChar char="•"/>
            </a:pPr>
            <a:r>
              <a:rPr lang="ko-KR" altLang="en-US" sz="3600" b="1" spc="-150" dirty="0" smtClean="0">
                <a:latin typeface="나눔고딕 ExtraBold" pitchFamily="50" charset="-127"/>
                <a:ea typeface="나눔고딕 ExtraBold" pitchFamily="50" charset="-127"/>
              </a:rPr>
              <a:t>주어진 조</a:t>
            </a:r>
            <a:r>
              <a:rPr lang="ko-KR" altLang="en-US" sz="3600" b="1" spc="-150" dirty="0">
                <a:latin typeface="나눔고딕 ExtraBold" pitchFamily="50" charset="-127"/>
                <a:ea typeface="나눔고딕 ExtraBold" pitchFamily="50" charset="-127"/>
              </a:rPr>
              <a:t>건</a:t>
            </a:r>
            <a:r>
              <a:rPr lang="ko-KR" altLang="en-US" sz="3600" b="1" spc="-150" dirty="0" smtClean="0">
                <a:latin typeface="나눔고딕 ExtraBold" pitchFamily="50" charset="-127"/>
                <a:ea typeface="나눔고딕 ExtraBold" pitchFamily="50" charset="-127"/>
              </a:rPr>
              <a:t>에 </a:t>
            </a:r>
            <a:r>
              <a:rPr lang="ko-KR" altLang="en-US" sz="3600" b="1" spc="-150" dirty="0">
                <a:latin typeface="나눔고딕 ExtraBold" pitchFamily="50" charset="-127"/>
                <a:ea typeface="나눔고딕 ExtraBold" pitchFamily="50" charset="-127"/>
              </a:rPr>
              <a:t>알맞은 문제를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만들고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계산해 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직사각형 10">
            <a:hlinkClick r:id="rId4" action="ppaction://hlinksldjump"/>
          </p:cNvPr>
          <p:cNvSpPr/>
          <p:nvPr/>
        </p:nvSpPr>
        <p:spPr>
          <a:xfrm>
            <a:off x="8013340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5" action="ppaction://hlinksldjump"/>
          </p:cNvPr>
          <p:cNvSpPr/>
          <p:nvPr/>
        </p:nvSpPr>
        <p:spPr>
          <a:xfrm>
            <a:off x="876942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6" action="ppaction://hlinksldjump"/>
          </p:cNvPr>
          <p:cNvSpPr/>
          <p:nvPr/>
        </p:nvSpPr>
        <p:spPr>
          <a:xfrm>
            <a:off x="9165468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5">
            <a:extLst>
              <a:ext uri="{FF2B5EF4-FFF2-40B4-BE49-F238E27FC236}">
                <a16:creationId xmlns="" xmlns:a16="http://schemas.microsoft.com/office/drawing/2014/main" id="{63E7C07D-7F0D-499F-BA67-2E1C12E5B4A3}"/>
              </a:ext>
            </a:extLst>
          </p:cNvPr>
          <p:cNvSpPr txBox="1">
            <a:spLocks/>
          </p:cNvSpPr>
          <p:nvPr/>
        </p:nvSpPr>
        <p:spPr>
          <a:xfrm>
            <a:off x="694689" y="404664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문제 카드에 알맞은 식 </a:t>
            </a:r>
            <a:r>
              <a:rPr lang="ko-KR" altLang="en-US" sz="2200" spc="-150" dirty="0">
                <a:solidFill>
                  <a:srgbClr val="695A35"/>
                </a:solidFill>
              </a:rPr>
              <a:t>카드를 찾아 </a:t>
            </a:r>
            <a:r>
              <a:rPr lang="ko-KR" altLang="en-US" sz="2200" dirty="0">
                <a:solidFill>
                  <a:srgbClr val="695A35"/>
                </a:solidFill>
              </a:rPr>
              <a:t>연결하고 바르게 계산하기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850E0090-117C-4646-A53F-FD57FAF5A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2" y="1487213"/>
            <a:ext cx="8631223" cy="48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4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4" name="그룹 43">
            <a:extLst>
              <a:ext uri="{FF2B5EF4-FFF2-40B4-BE49-F238E27FC236}">
                <a16:creationId xmlns="" xmlns:a16="http://schemas.microsoft.com/office/drawing/2014/main" id="{1A6EFE11-28DD-4ABE-9EFC-F1C6B5CF699E}"/>
              </a:ext>
            </a:extLst>
          </p:cNvPr>
          <p:cNvGrpSpPr/>
          <p:nvPr/>
        </p:nvGrpSpPr>
        <p:grpSpPr>
          <a:xfrm>
            <a:off x="920552" y="3078207"/>
            <a:ext cx="8172908" cy="1519623"/>
            <a:chOff x="889373" y="3454593"/>
            <a:chExt cx="8172908" cy="1519623"/>
          </a:xfrm>
        </p:grpSpPr>
        <p:sp>
          <p:nvSpPr>
            <p:cNvPr id="46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889373" y="3883703"/>
              <a:ext cx="8085541" cy="109051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0749" y="3454593"/>
              <a:ext cx="8151532" cy="465349"/>
              <a:chOff x="910749" y="3454593"/>
              <a:chExt cx="8151532" cy="465349"/>
            </a:xfrm>
          </p:grpSpPr>
          <p:sp>
            <p:nvSpPr>
              <p:cNvPr id="48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342" y="3454593"/>
                <a:ext cx="8003939" cy="4653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구하려고 하는 것은 무엇인가요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49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70060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</p:grpSp>
      <p:sp>
        <p:nvSpPr>
          <p:cNvPr id="50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20552" y="3560080"/>
            <a:ext cx="7915032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문제 카드에 알맞은 식 카드를 찾아보려고 합니다</a:t>
            </a:r>
            <a:r>
              <a:rPr lang="en-US" altLang="ko-KR" dirty="0"/>
              <a:t>.</a:t>
            </a:r>
          </a:p>
          <a:p>
            <a:r>
              <a:rPr lang="ko-KR" altLang="en-US" dirty="0" smtClean="0"/>
              <a:t>남은 </a:t>
            </a:r>
            <a:r>
              <a:rPr lang="ko-KR" altLang="en-US" dirty="0"/>
              <a:t>식 카드에 </a:t>
            </a:r>
            <a:r>
              <a:rPr lang="ko-KR" altLang="en-US" dirty="0" smtClean="0"/>
              <a:t>알맞</a:t>
            </a:r>
            <a:r>
              <a:rPr lang="ko-KR" altLang="en-US" dirty="0"/>
              <a:t>은</a:t>
            </a:r>
            <a:r>
              <a:rPr lang="ko-KR" altLang="en-US" dirty="0" smtClean="0"/>
              <a:t> </a:t>
            </a:r>
            <a:r>
              <a:rPr lang="ko-KR" altLang="en-US" dirty="0"/>
              <a:t>문제를 만들어 보려고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계산 순서에 맞게 식을 계산해 보려고 합니다</a:t>
            </a:r>
            <a:r>
              <a:rPr lang="en-US" altLang="ko-KR" dirty="0"/>
              <a:t>.</a:t>
            </a:r>
          </a:p>
        </p:txBody>
      </p:sp>
      <p:pic>
        <p:nvPicPr>
          <p:cNvPr id="51" name="그림 50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6763" y="385631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" name="그룹 51">
            <a:extLst>
              <a:ext uri="{FF2B5EF4-FFF2-40B4-BE49-F238E27FC236}">
                <a16:creationId xmlns="" xmlns:a16="http://schemas.microsoft.com/office/drawing/2014/main" id="{1A6EFE11-28DD-4ABE-9EFC-F1C6B5CF699E}"/>
              </a:ext>
            </a:extLst>
          </p:cNvPr>
          <p:cNvGrpSpPr/>
          <p:nvPr/>
        </p:nvGrpSpPr>
        <p:grpSpPr>
          <a:xfrm>
            <a:off x="920552" y="4680729"/>
            <a:ext cx="8172908" cy="1213283"/>
            <a:chOff x="889373" y="3454593"/>
            <a:chExt cx="8172908" cy="1213283"/>
          </a:xfrm>
        </p:grpSpPr>
        <p:sp>
          <p:nvSpPr>
            <p:cNvPr id="53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889373" y="3883703"/>
              <a:ext cx="8085541" cy="7841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0749" y="3454593"/>
              <a:ext cx="8151532" cy="465349"/>
              <a:chOff x="910749" y="3454593"/>
              <a:chExt cx="8151532" cy="465349"/>
            </a:xfrm>
          </p:grpSpPr>
          <p:sp>
            <p:nvSpPr>
              <p:cNvPr id="55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342" y="3454593"/>
                <a:ext cx="8003939" cy="4653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문제를 해결하기 </a:t>
                </a:r>
                <a:r>
                  <a:rPr lang="ko-KR" altLang="en-US" dirty="0" smtClean="0"/>
                  <a:t>위해 무엇을 알아야 하나요</a:t>
                </a:r>
                <a:r>
                  <a:rPr lang="en-US" altLang="ko-KR" dirty="0" smtClean="0"/>
                  <a:t>?</a:t>
                </a:r>
                <a:endParaRPr lang="ko-KR" altLang="en-US" dirty="0"/>
              </a:p>
            </p:txBody>
          </p:sp>
          <p:sp>
            <p:nvSpPr>
              <p:cNvPr id="56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9391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</p:grpSp>
      <p:sp>
        <p:nvSpPr>
          <p:cNvPr id="57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26400" y="5180260"/>
            <a:ext cx="7915032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먼저 계산해야 할 부분을 </a:t>
            </a:r>
            <a:r>
              <a:rPr lang="en-US" altLang="ko-KR" dirty="0"/>
              <a:t>(    )</a:t>
            </a:r>
            <a:r>
              <a:rPr lang="ko-KR" altLang="en-US" dirty="0"/>
              <a:t>로 </a:t>
            </a:r>
            <a:r>
              <a:rPr lang="ko-KR" altLang="en-US" dirty="0" smtClean="0"/>
              <a:t>나타냅니다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dirty="0"/>
              <a:t>덧셈과 곱셈이 섞여 있는 식에서는 곱셈을 먼저 </a:t>
            </a:r>
            <a:r>
              <a:rPr lang="ko-KR" altLang="en-US" dirty="0" smtClean="0"/>
              <a:t>계산합니다</a:t>
            </a:r>
            <a:r>
              <a:rPr lang="en-US" altLang="ko-KR" dirty="0"/>
              <a:t>.</a:t>
            </a:r>
          </a:p>
        </p:txBody>
      </p:sp>
      <p:pic>
        <p:nvPicPr>
          <p:cNvPr id="58" name="그림 57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631" y="52677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그림 58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96" y="1982434"/>
            <a:ext cx="276515" cy="273955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7200"/>
            <a:ext cx="4005960" cy="910789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80" y="1951529"/>
            <a:ext cx="1944216" cy="1094308"/>
          </a:xfrm>
          <a:prstGeom prst="rect">
            <a:avLst/>
          </a:prstGeom>
        </p:spPr>
      </p:pic>
      <p:sp>
        <p:nvSpPr>
          <p:cNvPr id="25" name="내용 개체 틀 5">
            <a:extLst>
              <a:ext uri="{FF2B5EF4-FFF2-40B4-BE49-F238E27FC236}">
                <a16:creationId xmlns="" xmlns:a16="http://schemas.microsoft.com/office/drawing/2014/main" id="{17DE338E-56D9-49CD-8386-6982DBC84ABD}"/>
              </a:ext>
            </a:extLst>
          </p:cNvPr>
          <p:cNvSpPr txBox="1">
            <a:spLocks/>
          </p:cNvSpPr>
          <p:nvPr/>
        </p:nvSpPr>
        <p:spPr>
          <a:xfrm>
            <a:off x="694689" y="404664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문제 카드에 알맞은 식 </a:t>
            </a:r>
            <a:r>
              <a:rPr lang="ko-KR" altLang="en-US" sz="2200" spc="-150" dirty="0">
                <a:solidFill>
                  <a:srgbClr val="695A35"/>
                </a:solidFill>
              </a:rPr>
              <a:t>카드를 찾아 </a:t>
            </a:r>
            <a:r>
              <a:rPr lang="ko-KR" altLang="en-US" sz="2200" dirty="0">
                <a:solidFill>
                  <a:srgbClr val="695A35"/>
                </a:solidFill>
              </a:rPr>
              <a:t>연결하고 바르게 계산하기</a:t>
            </a:r>
          </a:p>
        </p:txBody>
      </p:sp>
      <p:sp>
        <p:nvSpPr>
          <p:cNvPr id="23" name="직사각형 22">
            <a:hlinkClick r:id="rId7" action="ppaction://hlinksldjump"/>
          </p:cNvPr>
          <p:cNvSpPr/>
          <p:nvPr/>
        </p:nvSpPr>
        <p:spPr>
          <a:xfrm>
            <a:off x="8013340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8" action="ppaction://hlinksldjump"/>
          </p:cNvPr>
          <p:cNvSpPr/>
          <p:nvPr/>
        </p:nvSpPr>
        <p:spPr>
          <a:xfrm>
            <a:off x="840938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9" action="ppaction://hlinksldjump"/>
          </p:cNvPr>
          <p:cNvSpPr/>
          <p:nvPr/>
        </p:nvSpPr>
        <p:spPr>
          <a:xfrm>
            <a:off x="9165468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920552" y="1376772"/>
            <a:ext cx="8114772" cy="540060"/>
            <a:chOff x="898204" y="1455672"/>
            <a:chExt cx="8114772" cy="540060"/>
          </a:xfrm>
        </p:grpSpPr>
        <p:sp>
          <p:nvSpPr>
            <p:cNvPr id="31" name="내용 개체 틀 3"/>
            <p:cNvSpPr txBox="1">
              <a:spLocks/>
            </p:cNvSpPr>
            <p:nvPr/>
          </p:nvSpPr>
          <p:spPr>
            <a:xfrm>
              <a:off x="1128100" y="1455672"/>
              <a:ext cx="7884876" cy="5400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 smtClean="0"/>
                <a:t>문제 카드와 식 카드가 각각 </a:t>
              </a:r>
              <a:r>
                <a:rPr lang="en-US" altLang="ko-KR" dirty="0" smtClean="0"/>
                <a:t>3</a:t>
              </a:r>
              <a:r>
                <a:rPr lang="ko-KR" altLang="en-US" dirty="0" smtClean="0"/>
                <a:t>장씩 있습니다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물음에 답해 봅시다</a:t>
              </a:r>
              <a:r>
                <a:rPr lang="en-US" altLang="ko-KR" dirty="0" smtClean="0"/>
                <a:t>.</a:t>
              </a:r>
              <a:endParaRPr lang="en-US" altLang="ko-KR" dirty="0"/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898204" y="1522576"/>
              <a:ext cx="217025" cy="217025"/>
              <a:chOff x="4520952" y="3717032"/>
              <a:chExt cx="217025" cy="217025"/>
            </a:xfrm>
          </p:grpSpPr>
          <p:grpSp>
            <p:nvGrpSpPr>
              <p:cNvPr id="33" name="그룹 32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5" name="모서리가 둥근 직사각형 34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38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34" name="모서리가 둥근 직사각형 33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986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내용 개체 틀 5">
            <a:extLst>
              <a:ext uri="{FF2B5EF4-FFF2-40B4-BE49-F238E27FC236}">
                <a16:creationId xmlns="" xmlns:a16="http://schemas.microsoft.com/office/drawing/2014/main" id="{17DE338E-56D9-49CD-8386-6982DBC84ABD}"/>
              </a:ext>
            </a:extLst>
          </p:cNvPr>
          <p:cNvSpPr txBox="1">
            <a:spLocks/>
          </p:cNvSpPr>
          <p:nvPr/>
        </p:nvSpPr>
        <p:spPr>
          <a:xfrm>
            <a:off x="694689" y="404664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문제 카드에 알맞은 식 </a:t>
            </a:r>
            <a:r>
              <a:rPr lang="ko-KR" altLang="en-US" sz="2200" spc="-150" dirty="0">
                <a:solidFill>
                  <a:srgbClr val="695A35"/>
                </a:solidFill>
              </a:rPr>
              <a:t>카드를 찾아 </a:t>
            </a:r>
            <a:r>
              <a:rPr lang="ko-KR" altLang="en-US" sz="2200" dirty="0">
                <a:solidFill>
                  <a:srgbClr val="695A35"/>
                </a:solidFill>
              </a:rPr>
              <a:t>연결하고 바르게 계산하기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2" y="1487213"/>
            <a:ext cx="8631223" cy="4858111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396716" y="3789040"/>
            <a:ext cx="2592288" cy="104411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V="1">
            <a:off x="2396716" y="3789040"/>
            <a:ext cx="2592288" cy="104411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4" name="그룹 43">
            <a:extLst>
              <a:ext uri="{FF2B5EF4-FFF2-40B4-BE49-F238E27FC236}">
                <a16:creationId xmlns="" xmlns:a16="http://schemas.microsoft.com/office/drawing/2014/main" id="{1A6EFE11-28DD-4ABE-9EFC-F1C6B5CF699E}"/>
              </a:ext>
            </a:extLst>
          </p:cNvPr>
          <p:cNvGrpSpPr/>
          <p:nvPr/>
        </p:nvGrpSpPr>
        <p:grpSpPr>
          <a:xfrm>
            <a:off x="920552" y="1387625"/>
            <a:ext cx="8172908" cy="1213283"/>
            <a:chOff x="889373" y="3454593"/>
            <a:chExt cx="8172908" cy="1213283"/>
          </a:xfrm>
        </p:grpSpPr>
        <p:sp>
          <p:nvSpPr>
            <p:cNvPr id="46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889373" y="3883703"/>
              <a:ext cx="8085541" cy="7841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0749" y="3454593"/>
              <a:ext cx="8151532" cy="465349"/>
              <a:chOff x="910749" y="3454593"/>
              <a:chExt cx="8151532" cy="465349"/>
            </a:xfrm>
          </p:grpSpPr>
          <p:sp>
            <p:nvSpPr>
              <p:cNvPr id="48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342" y="3454593"/>
                <a:ext cx="8003939" cy="4653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문제를 해결할 수 있는 계획을 세워 말해 보세요</a:t>
                </a:r>
                <a:r>
                  <a:rPr lang="en-US" altLang="ko-KR" dirty="0"/>
                  <a:t>.  </a:t>
                </a:r>
                <a:endParaRPr lang="ko-KR" altLang="en-US" dirty="0"/>
              </a:p>
            </p:txBody>
          </p:sp>
          <p:sp>
            <p:nvSpPr>
              <p:cNvPr id="49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70060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</p:grpSp>
      <p:sp>
        <p:nvSpPr>
          <p:cNvPr id="50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20552" y="1903896"/>
            <a:ext cx="7915032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 smtClean="0"/>
              <a:t>문제 카드에 주어진 문제가 </a:t>
            </a:r>
            <a:r>
              <a:rPr lang="ko-KR" altLang="en-US" dirty="0"/>
              <a:t>산 물건들의 값을 묻는 문제이므로 얼마짜리 물건을 몇 개 샀는지 확인하고 식을 세워 해결합니다</a:t>
            </a:r>
            <a:r>
              <a:rPr lang="en-US" altLang="ko-KR" dirty="0"/>
              <a:t>.</a:t>
            </a:r>
          </a:p>
        </p:txBody>
      </p:sp>
      <p:pic>
        <p:nvPicPr>
          <p:cNvPr id="51" name="그림 50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0472" y="20050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7200"/>
            <a:ext cx="4005960" cy="910789"/>
          </a:xfrm>
          <a:prstGeom prst="rect">
            <a:avLst/>
          </a:prstGeom>
        </p:spPr>
      </p:pic>
      <p:sp>
        <p:nvSpPr>
          <p:cNvPr id="18" name="내용 개체 틀 5">
            <a:extLst>
              <a:ext uri="{FF2B5EF4-FFF2-40B4-BE49-F238E27FC236}">
                <a16:creationId xmlns="" xmlns:a16="http://schemas.microsoft.com/office/drawing/2014/main" id="{17DE338E-56D9-49CD-8386-6982DBC84ABD}"/>
              </a:ext>
            </a:extLst>
          </p:cNvPr>
          <p:cNvSpPr txBox="1">
            <a:spLocks/>
          </p:cNvSpPr>
          <p:nvPr/>
        </p:nvSpPr>
        <p:spPr>
          <a:xfrm>
            <a:off x="694689" y="404664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문제 카드에 알맞은 식 </a:t>
            </a:r>
            <a:r>
              <a:rPr lang="ko-KR" altLang="en-US" sz="2200" spc="-150" dirty="0">
                <a:solidFill>
                  <a:srgbClr val="695A35"/>
                </a:solidFill>
              </a:rPr>
              <a:t>카드를 찾아 </a:t>
            </a:r>
            <a:r>
              <a:rPr lang="ko-KR" altLang="en-US" sz="2200" dirty="0">
                <a:solidFill>
                  <a:srgbClr val="695A35"/>
                </a:solidFill>
              </a:rPr>
              <a:t>연결하고 바르게 계산하기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1" t="69934" r="5399" b="7550"/>
          <a:stretch/>
        </p:blipFill>
        <p:spPr>
          <a:xfrm>
            <a:off x="3714564" y="4672534"/>
            <a:ext cx="2527300" cy="1093787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8B847D85-EDAC-413C-88E0-2AAC2DBA59A6}"/>
              </a:ext>
            </a:extLst>
          </p:cNvPr>
          <p:cNvGrpSpPr/>
          <p:nvPr/>
        </p:nvGrpSpPr>
        <p:grpSpPr>
          <a:xfrm>
            <a:off x="941928" y="3284984"/>
            <a:ext cx="8151532" cy="465349"/>
            <a:chOff x="910749" y="3454593"/>
            <a:chExt cx="8151532" cy="465349"/>
          </a:xfrm>
        </p:grpSpPr>
        <p:sp>
          <p:nvSpPr>
            <p:cNvPr id="21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058342" y="3454593"/>
              <a:ext cx="8003939" cy="4653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문제 카드 ①</a:t>
              </a:r>
              <a:r>
                <a:rPr lang="en-US" altLang="ko-KR" dirty="0"/>
                <a:t>, </a:t>
              </a:r>
              <a:r>
                <a:rPr lang="ko-KR" altLang="en-US" dirty="0"/>
                <a:t>②에 알맞은 식 카드를 </a:t>
              </a:r>
              <a:r>
                <a:rPr lang="ko-KR" altLang="en-US" dirty="0" smtClean="0"/>
                <a:t>각각 찾아 </a:t>
              </a:r>
              <a:r>
                <a:rPr lang="ko-KR" altLang="en-US" dirty="0"/>
                <a:t>이어 보세요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  <p:sp>
          <p:nvSpPr>
            <p:cNvPr id="22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10749" y="3593916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="" xmlns:a16="http://schemas.microsoft.com/office/drawing/2014/main" id="{0DDB4BDB-A0BB-4CCF-97F9-79E60C13DF89}"/>
              </a:ext>
            </a:extLst>
          </p:cNvPr>
          <p:cNvGrpSpPr/>
          <p:nvPr/>
        </p:nvGrpSpPr>
        <p:grpSpPr>
          <a:xfrm>
            <a:off x="941928" y="4221088"/>
            <a:ext cx="8151532" cy="465349"/>
            <a:chOff x="910749" y="3454593"/>
            <a:chExt cx="8151532" cy="465349"/>
          </a:xfrm>
        </p:grpSpPr>
        <p:sp>
          <p:nvSpPr>
            <p:cNvPr id="26" name="내용 개체 틀 3">
              <a:extLst>
                <a:ext uri="{FF2B5EF4-FFF2-40B4-BE49-F238E27FC236}">
                  <a16:creationId xmlns="" xmlns:a16="http://schemas.microsoft.com/office/drawing/2014/main" id="{E9EBD3EE-D399-4D99-8DA1-9D04949AE26F}"/>
                </a:ext>
              </a:extLst>
            </p:cNvPr>
            <p:cNvSpPr txBox="1">
              <a:spLocks/>
            </p:cNvSpPr>
            <p:nvPr/>
          </p:nvSpPr>
          <p:spPr>
            <a:xfrm>
              <a:off x="1058342" y="3454593"/>
              <a:ext cx="8003939" cy="4653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남은 </a:t>
              </a:r>
              <a:r>
                <a:rPr lang="ko-KR" altLang="en-US" dirty="0" smtClean="0"/>
                <a:t>식 카드는 </a:t>
              </a:r>
              <a:r>
                <a:rPr lang="ko-KR" altLang="en-US" dirty="0"/>
                <a:t>무엇인가요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sp>
          <p:nvSpPr>
            <p:cNvPr id="28" name="모서리가 둥근 직사각형 75">
              <a:extLst>
                <a:ext uri="{FF2B5EF4-FFF2-40B4-BE49-F238E27FC236}">
                  <a16:creationId xmlns="" xmlns:a16="http://schemas.microsoft.com/office/drawing/2014/main" id="{EDED2583-6448-4306-9C7C-91BEBC2161DD}"/>
                </a:ext>
              </a:extLst>
            </p:cNvPr>
            <p:cNvSpPr/>
            <p:nvPr/>
          </p:nvSpPr>
          <p:spPr>
            <a:xfrm>
              <a:off x="910749" y="3593916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pic>
        <p:nvPicPr>
          <p:cNvPr id="30" name="그림 29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8884" y="42409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>
            <a:hlinkClick r:id="" action="ppaction://customshow?id=0&amp;return=true"/>
            <a:extLst>
              <a:ext uri="{FF2B5EF4-FFF2-40B4-BE49-F238E27FC236}">
                <a16:creationId xmlns="" xmlns:a16="http://schemas.microsoft.com/office/drawing/2014/main" id="{F1D128D5-D670-4EA8-94BD-75B359BD50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24" y="3329847"/>
            <a:ext cx="276515" cy="273955"/>
          </a:xfrm>
          <a:prstGeom prst="rect">
            <a:avLst/>
          </a:prstGeom>
        </p:spPr>
      </p:pic>
      <p:sp>
        <p:nvSpPr>
          <p:cNvPr id="23" name="직사각형 22">
            <a:hlinkClick r:id="rId8" action="ppaction://hlinksldjump"/>
          </p:cNvPr>
          <p:cNvSpPr/>
          <p:nvPr/>
        </p:nvSpPr>
        <p:spPr>
          <a:xfrm>
            <a:off x="8013340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9" action="ppaction://hlinksldjump"/>
          </p:cNvPr>
          <p:cNvSpPr/>
          <p:nvPr/>
        </p:nvSpPr>
        <p:spPr>
          <a:xfrm>
            <a:off x="840938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0" action="ppaction://hlinksldjump"/>
          </p:cNvPr>
          <p:cNvSpPr/>
          <p:nvPr/>
        </p:nvSpPr>
        <p:spPr>
          <a:xfrm>
            <a:off x="9165468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064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2" name="그룹 41">
            <a:extLst>
              <a:ext uri="{FF2B5EF4-FFF2-40B4-BE49-F238E27FC236}">
                <a16:creationId xmlns="" xmlns:a16="http://schemas.microsoft.com/office/drawing/2014/main" id="{1A6EFE11-28DD-4ABE-9EFC-F1C6B5CF699E}"/>
              </a:ext>
            </a:extLst>
          </p:cNvPr>
          <p:cNvGrpSpPr/>
          <p:nvPr/>
        </p:nvGrpSpPr>
        <p:grpSpPr>
          <a:xfrm>
            <a:off x="920552" y="1449459"/>
            <a:ext cx="8172908" cy="897110"/>
            <a:chOff x="889373" y="3454593"/>
            <a:chExt cx="8172908" cy="897110"/>
          </a:xfrm>
        </p:grpSpPr>
        <p:sp>
          <p:nvSpPr>
            <p:cNvPr id="43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889373" y="3883703"/>
              <a:ext cx="808554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0749" y="3454593"/>
              <a:ext cx="8151532" cy="465349"/>
              <a:chOff x="910749" y="3454593"/>
              <a:chExt cx="8151532" cy="465349"/>
            </a:xfrm>
          </p:grpSpPr>
          <p:sp>
            <p:nvSpPr>
              <p:cNvPr id="46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342" y="3454593"/>
                <a:ext cx="8003939" cy="4653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남은 식 카드에 알맞은 문제를 만들어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47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70060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</p:grpSp>
      <p:sp>
        <p:nvSpPr>
          <p:cNvPr id="48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20552" y="1897203"/>
            <a:ext cx="8172908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1300</a:t>
            </a:r>
            <a:r>
              <a:rPr lang="ko-KR" altLang="en-US" dirty="0" err="1"/>
              <a:t>원짜리</a:t>
            </a:r>
            <a:r>
              <a:rPr lang="ko-KR" altLang="en-US" dirty="0"/>
              <a:t> 가위 </a:t>
            </a:r>
            <a:r>
              <a:rPr lang="en-US" altLang="ko-KR" dirty="0"/>
              <a:t>3</a:t>
            </a:r>
            <a:r>
              <a:rPr lang="ko-KR" altLang="en-US" dirty="0"/>
              <a:t>개와 </a:t>
            </a:r>
            <a:r>
              <a:rPr lang="en-US" altLang="ko-KR" dirty="0"/>
              <a:t>700</a:t>
            </a:r>
            <a:r>
              <a:rPr lang="ko-KR" altLang="en-US" dirty="0" err="1"/>
              <a:t>원짜리</a:t>
            </a:r>
            <a:r>
              <a:rPr lang="ko-KR" altLang="en-US" dirty="0"/>
              <a:t> 풀 </a:t>
            </a:r>
            <a:r>
              <a:rPr lang="en-US" altLang="ko-KR" dirty="0"/>
              <a:t>1</a:t>
            </a:r>
            <a:r>
              <a:rPr lang="ko-KR" altLang="en-US" dirty="0"/>
              <a:t>개를 </a:t>
            </a:r>
            <a:r>
              <a:rPr lang="ko-KR" altLang="en-US" spc="-150" dirty="0"/>
              <a:t>샀습니다</a:t>
            </a:r>
            <a:r>
              <a:rPr lang="en-US" altLang="ko-KR" spc="-150" dirty="0" smtClean="0"/>
              <a:t>.  </a:t>
            </a:r>
            <a:r>
              <a:rPr lang="ko-KR" altLang="en-US" spc="-150" dirty="0" smtClean="0"/>
              <a:t>모두 </a:t>
            </a:r>
            <a:r>
              <a:rPr lang="ko-KR" altLang="en-US" spc="-150" dirty="0"/>
              <a:t>얼마를 내야 하나요</a:t>
            </a:r>
            <a:r>
              <a:rPr lang="en-US" altLang="ko-KR" dirty="0"/>
              <a:t>?</a:t>
            </a:r>
          </a:p>
        </p:txBody>
      </p:sp>
      <p:pic>
        <p:nvPicPr>
          <p:cNvPr id="55" name="그림 54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8248" y="191683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그룹 55">
            <a:extLst>
              <a:ext uri="{FF2B5EF4-FFF2-40B4-BE49-F238E27FC236}">
                <a16:creationId xmlns="" xmlns:a16="http://schemas.microsoft.com/office/drawing/2014/main" id="{1A6EFE11-28DD-4ABE-9EFC-F1C6B5CF699E}"/>
              </a:ext>
            </a:extLst>
          </p:cNvPr>
          <p:cNvGrpSpPr/>
          <p:nvPr/>
        </p:nvGrpSpPr>
        <p:grpSpPr>
          <a:xfrm>
            <a:off x="920552" y="2672916"/>
            <a:ext cx="8172908" cy="1548172"/>
            <a:chOff x="889373" y="3454593"/>
            <a:chExt cx="8172908" cy="1548172"/>
          </a:xfrm>
        </p:grpSpPr>
        <p:sp>
          <p:nvSpPr>
            <p:cNvPr id="57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889373" y="3883703"/>
              <a:ext cx="8085541" cy="111906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8" name="그룹 57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0749" y="3454593"/>
              <a:ext cx="8151532" cy="465349"/>
              <a:chOff x="910749" y="3454593"/>
              <a:chExt cx="8151532" cy="465349"/>
            </a:xfrm>
          </p:grpSpPr>
          <p:sp>
            <p:nvSpPr>
              <p:cNvPr id="59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342" y="3454593"/>
                <a:ext cx="8003939" cy="4653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계산해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60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70060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</p:grpSp>
      <p:sp>
        <p:nvSpPr>
          <p:cNvPr id="61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20552" y="3120660"/>
            <a:ext cx="7915032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㉠ </a:t>
            </a:r>
            <a:r>
              <a:rPr lang="en-US" altLang="ko-KR" dirty="0"/>
              <a:t>1300+700×3=1300+2100=3400</a:t>
            </a:r>
          </a:p>
          <a:p>
            <a:r>
              <a:rPr lang="ko-KR" altLang="en-US" dirty="0"/>
              <a:t>㉡ </a:t>
            </a:r>
            <a:r>
              <a:rPr lang="en-US" altLang="ko-KR" dirty="0"/>
              <a:t>(1300+700)×3=2000×3=6000</a:t>
            </a:r>
          </a:p>
          <a:p>
            <a:r>
              <a:rPr lang="ko-KR" altLang="en-US" dirty="0"/>
              <a:t>㉢ </a:t>
            </a:r>
            <a:r>
              <a:rPr lang="en-US" altLang="ko-KR" dirty="0"/>
              <a:t>1300×3+700=3900+700=4600</a:t>
            </a:r>
          </a:p>
        </p:txBody>
      </p:sp>
      <p:pic>
        <p:nvPicPr>
          <p:cNvPr id="62" name="그림 61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869" y="34510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946735" y="4594166"/>
            <a:ext cx="8254738" cy="707042"/>
            <a:chOff x="946735" y="5445224"/>
            <a:chExt cx="8254738" cy="707042"/>
          </a:xfrm>
        </p:grpSpPr>
        <p:sp>
          <p:nvSpPr>
            <p:cNvPr id="63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094328" y="5445224"/>
              <a:ext cx="8107145" cy="70704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문제를 바르게 해결하였는지 다음의 내용을 확인해 보세요</a:t>
              </a:r>
              <a:r>
                <a:rPr lang="en-US" altLang="ko-KR" dirty="0"/>
                <a:t>. </a:t>
              </a:r>
              <a:r>
                <a:rPr lang="ko-KR" altLang="en-US" dirty="0"/>
                <a:t>문제 카드에서 만들어지는 식이 연결된 식 카드와 같나요</a:t>
              </a:r>
              <a:r>
                <a:rPr lang="en-US" altLang="ko-KR" dirty="0"/>
                <a:t>? </a:t>
              </a:r>
              <a:r>
                <a:rPr lang="ko-KR" altLang="en-US" dirty="0"/>
                <a:t>계산 순서에 맞게 계산하였나요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sp>
          <p:nvSpPr>
            <p:cNvPr id="64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46735" y="5540198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="" xmlns:a16="http://schemas.microsoft.com/office/drawing/2014/main" id="{38428BE1-A6B5-4C25-B061-B0A77B5807A6}"/>
              </a:ext>
            </a:extLst>
          </p:cNvPr>
          <p:cNvGrpSpPr/>
          <p:nvPr/>
        </p:nvGrpSpPr>
        <p:grpSpPr>
          <a:xfrm>
            <a:off x="946735" y="5466945"/>
            <a:ext cx="8254738" cy="420589"/>
            <a:chOff x="946735" y="5445224"/>
            <a:chExt cx="8254738" cy="420589"/>
          </a:xfrm>
        </p:grpSpPr>
        <p:sp>
          <p:nvSpPr>
            <p:cNvPr id="36" name="내용 개체 틀 3">
              <a:extLst>
                <a:ext uri="{FF2B5EF4-FFF2-40B4-BE49-F238E27FC236}">
                  <a16:creationId xmlns="" xmlns:a16="http://schemas.microsoft.com/office/drawing/2014/main" id="{ABB87B01-E518-4B85-9575-146839881F1E}"/>
                </a:ext>
              </a:extLst>
            </p:cNvPr>
            <p:cNvSpPr txBox="1">
              <a:spLocks/>
            </p:cNvSpPr>
            <p:nvPr/>
          </p:nvSpPr>
          <p:spPr>
            <a:xfrm>
              <a:off x="1094328" y="5445224"/>
              <a:ext cx="8107145" cy="42058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자신이 세운 계획에 따라 문제를 해결한 방법을 설명해 보세요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  <p:sp>
          <p:nvSpPr>
            <p:cNvPr id="38" name="모서리가 둥근 직사각형 75">
              <a:extLst>
                <a:ext uri="{FF2B5EF4-FFF2-40B4-BE49-F238E27FC236}">
                  <a16:creationId xmlns="" xmlns:a16="http://schemas.microsoft.com/office/drawing/2014/main" id="{B4FFEF6F-DB65-4A94-83F5-A3234D713364}"/>
                </a:ext>
              </a:extLst>
            </p:cNvPr>
            <p:cNvSpPr/>
            <p:nvPr/>
          </p:nvSpPr>
          <p:spPr>
            <a:xfrm>
              <a:off x="946735" y="5560691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pic>
        <p:nvPicPr>
          <p:cNvPr id="39" name="그림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7200"/>
            <a:ext cx="4005960" cy="910789"/>
          </a:xfrm>
          <a:prstGeom prst="rect">
            <a:avLst/>
          </a:prstGeom>
        </p:spPr>
      </p:pic>
      <p:sp>
        <p:nvSpPr>
          <p:cNvPr id="26" name="내용 개체 틀 5">
            <a:extLst>
              <a:ext uri="{FF2B5EF4-FFF2-40B4-BE49-F238E27FC236}">
                <a16:creationId xmlns="" xmlns:a16="http://schemas.microsoft.com/office/drawing/2014/main" id="{17DE338E-56D9-49CD-8386-6982DBC84ABD}"/>
              </a:ext>
            </a:extLst>
          </p:cNvPr>
          <p:cNvSpPr txBox="1">
            <a:spLocks/>
          </p:cNvSpPr>
          <p:nvPr/>
        </p:nvSpPr>
        <p:spPr>
          <a:xfrm>
            <a:off x="694689" y="404664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문제 카드에 알맞은 식 </a:t>
            </a:r>
            <a:r>
              <a:rPr lang="ko-KR" altLang="en-US" sz="2200" spc="-150" dirty="0">
                <a:solidFill>
                  <a:srgbClr val="695A35"/>
                </a:solidFill>
              </a:rPr>
              <a:t>카드를 찾아 </a:t>
            </a:r>
            <a:r>
              <a:rPr lang="ko-KR" altLang="en-US" sz="2200" dirty="0">
                <a:solidFill>
                  <a:srgbClr val="695A35"/>
                </a:solidFill>
              </a:rPr>
              <a:t>연결하고 바르게 계산하기</a:t>
            </a:r>
          </a:p>
        </p:txBody>
      </p:sp>
      <p:sp>
        <p:nvSpPr>
          <p:cNvPr id="28" name="직사각형 27">
            <a:hlinkClick r:id="rId5" action="ppaction://hlinksldjump"/>
          </p:cNvPr>
          <p:cNvSpPr/>
          <p:nvPr/>
        </p:nvSpPr>
        <p:spPr>
          <a:xfrm>
            <a:off x="8013340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6" action="ppaction://hlinksldjump"/>
          </p:cNvPr>
          <p:cNvSpPr/>
          <p:nvPr/>
        </p:nvSpPr>
        <p:spPr>
          <a:xfrm>
            <a:off x="840938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7" action="ppaction://hlinksldjump"/>
          </p:cNvPr>
          <p:cNvSpPr/>
          <p:nvPr/>
        </p:nvSpPr>
        <p:spPr>
          <a:xfrm>
            <a:off x="9165468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217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10303" r="7889" b="70499"/>
          <a:stretch/>
        </p:blipFill>
        <p:spPr>
          <a:xfrm>
            <a:off x="1244600" y="2528900"/>
            <a:ext cx="7583438" cy="2406960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7200"/>
            <a:ext cx="4005960" cy="910789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902750" y="1412776"/>
            <a:ext cx="8154706" cy="432048"/>
            <a:chOff x="902750" y="1412776"/>
            <a:chExt cx="8154706" cy="432048"/>
          </a:xfrm>
        </p:grpSpPr>
        <p:sp>
          <p:nvSpPr>
            <p:cNvPr id="24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지혜와 친구들이 문구점에서 학용품을 샀습니다</a:t>
              </a:r>
              <a:r>
                <a:rPr lang="en-US" altLang="ko-KR" dirty="0"/>
                <a:t>. </a:t>
              </a:r>
              <a:r>
                <a:rPr lang="ko-KR" altLang="en-US" dirty="0"/>
                <a:t>물음에 답해 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6" name="그룹 25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0" name="모서리가 둥근 직사각형 29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8" name="모서리가 둥근 직사각형 27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32" name="직사각형 31">
            <a:hlinkClick r:id="rId5" action="ppaction://hlinksldjump"/>
          </p:cNvPr>
          <p:cNvSpPr/>
          <p:nvPr/>
        </p:nvSpPr>
        <p:spPr>
          <a:xfrm>
            <a:off x="8013340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6" action="ppaction://hlinksldjump"/>
          </p:cNvPr>
          <p:cNvSpPr/>
          <p:nvPr/>
        </p:nvSpPr>
        <p:spPr>
          <a:xfrm>
            <a:off x="840938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7" action="ppaction://hlinksldjump"/>
          </p:cNvPr>
          <p:cNvSpPr/>
          <p:nvPr/>
        </p:nvSpPr>
        <p:spPr>
          <a:xfrm>
            <a:off x="876942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내용 개체 틀 5">
            <a:extLst>
              <a:ext uri="{FF2B5EF4-FFF2-40B4-BE49-F238E27FC236}">
                <a16:creationId xmlns="" xmlns:a16="http://schemas.microsoft.com/office/drawing/2014/main" id="{1AE46A98-CCE2-44EB-A026-DD2962C6295A}"/>
              </a:ext>
            </a:extLst>
          </p:cNvPr>
          <p:cNvSpPr txBox="1">
            <a:spLocks/>
          </p:cNvSpPr>
          <p:nvPr/>
        </p:nvSpPr>
        <p:spPr>
          <a:xfrm>
            <a:off x="694689" y="440668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 smtClean="0">
                <a:solidFill>
                  <a:srgbClr val="695A35"/>
                </a:solidFill>
              </a:rPr>
              <a:t>문구점에서 산 </a:t>
            </a:r>
            <a:r>
              <a:rPr lang="ko-KR" altLang="en-US" sz="2200" dirty="0" err="1" smtClean="0">
                <a:solidFill>
                  <a:srgbClr val="695A35"/>
                </a:solidFill>
              </a:rPr>
              <a:t>학용품값에</a:t>
            </a:r>
            <a:r>
              <a:rPr lang="ko-KR" altLang="en-US" sz="2200" dirty="0" smtClean="0">
                <a:solidFill>
                  <a:srgbClr val="695A35"/>
                </a:solidFill>
              </a:rPr>
              <a:t> </a:t>
            </a:r>
            <a:r>
              <a:rPr lang="ko-KR" altLang="en-US" sz="2200" spc="-150" dirty="0">
                <a:solidFill>
                  <a:srgbClr val="695A35"/>
                </a:solidFill>
              </a:rPr>
              <a:t>대한 </a:t>
            </a:r>
            <a:endParaRPr lang="en-US" altLang="ko-KR" sz="2200" spc="-150" dirty="0" smtClean="0">
              <a:solidFill>
                <a:srgbClr val="695A35"/>
              </a:solidFill>
            </a:endParaRPr>
          </a:p>
          <a:p>
            <a:r>
              <a:rPr lang="ko-KR" altLang="en-US" sz="2200" spc="-150" dirty="0" smtClean="0">
                <a:solidFill>
                  <a:srgbClr val="695A35"/>
                </a:solidFill>
              </a:rPr>
              <a:t>문제 만들기</a:t>
            </a:r>
            <a:endParaRPr lang="ko-KR" altLang="en-US" sz="2200" spc="-150" dirty="0">
              <a:solidFill>
                <a:srgbClr val="695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20552" y="4572840"/>
            <a:ext cx="8085541" cy="1196420"/>
            <a:chOff x="920552" y="3672740"/>
            <a:chExt cx="8085541" cy="1196420"/>
          </a:xfrm>
        </p:grpSpPr>
        <p:sp>
          <p:nvSpPr>
            <p:cNvPr id="45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920552" y="4068846"/>
              <a:ext cx="8085541" cy="8003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089521" y="3672740"/>
              <a:ext cx="7874551" cy="4615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주어진 조건은 무엇인가요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sp>
          <p:nvSpPr>
            <p:cNvPr id="48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41928" y="3789040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sp>
        <p:nvSpPr>
          <p:cNvPr id="49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26400" y="5036244"/>
            <a:ext cx="7915032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가지고 있는 금액은 </a:t>
            </a:r>
            <a:r>
              <a:rPr lang="en-US" altLang="ko-KR" dirty="0"/>
              <a:t>10000</a:t>
            </a:r>
            <a:r>
              <a:rPr lang="ko-KR" altLang="en-US" dirty="0" smtClean="0"/>
              <a:t>원입니다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여러 </a:t>
            </a:r>
            <a:r>
              <a:rPr lang="ko-KR" altLang="en-US" dirty="0"/>
              <a:t>종류의 학용품을 골라야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4" name="그림 53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4131" y="524312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7200"/>
            <a:ext cx="4005960" cy="910789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54570" r="5358" b="31429"/>
          <a:stretch/>
        </p:blipFill>
        <p:spPr>
          <a:xfrm>
            <a:off x="776288" y="1808820"/>
            <a:ext cx="8460960" cy="1825589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4" t="40885" r="66341" b="45114"/>
          <a:stretch/>
        </p:blipFill>
        <p:spPr>
          <a:xfrm>
            <a:off x="1059743" y="1556792"/>
            <a:ext cx="1857628" cy="182558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4" t="40885" r="9561" b="45114"/>
          <a:stretch/>
        </p:blipFill>
        <p:spPr>
          <a:xfrm>
            <a:off x="7019808" y="1664804"/>
            <a:ext cx="1857628" cy="1825589"/>
          </a:xfrm>
          <a:prstGeom prst="rect">
            <a:avLst/>
          </a:prstGeom>
        </p:spPr>
      </p:pic>
      <p:sp>
        <p:nvSpPr>
          <p:cNvPr id="19" name="직사각형 18">
            <a:hlinkClick r:id="rId6" action="ppaction://hlinksldjump"/>
          </p:cNvPr>
          <p:cNvSpPr/>
          <p:nvPr/>
        </p:nvSpPr>
        <p:spPr>
          <a:xfrm>
            <a:off x="8013340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7" action="ppaction://hlinksldjump"/>
          </p:cNvPr>
          <p:cNvSpPr/>
          <p:nvPr/>
        </p:nvSpPr>
        <p:spPr>
          <a:xfrm>
            <a:off x="840938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8" action="ppaction://hlinksldjump"/>
          </p:cNvPr>
          <p:cNvSpPr/>
          <p:nvPr/>
        </p:nvSpPr>
        <p:spPr>
          <a:xfrm>
            <a:off x="876942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941928" y="1433057"/>
            <a:ext cx="8151532" cy="465349"/>
            <a:chOff x="941928" y="1433057"/>
            <a:chExt cx="8151532" cy="465349"/>
          </a:xfrm>
        </p:grpSpPr>
        <p:sp>
          <p:nvSpPr>
            <p:cNvPr id="24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089521" y="1433057"/>
              <a:ext cx="8003939" cy="4653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조건에 맞게 학용품을 고르고 문제를 만들어 친구와 함께 해결해 보세요</a:t>
              </a:r>
              <a:r>
                <a:rPr lang="en-US" altLang="ko-KR" dirty="0" smtClean="0"/>
                <a:t>. </a:t>
              </a:r>
              <a:endParaRPr lang="ko-KR" altLang="en-US" dirty="0"/>
            </a:p>
          </p:txBody>
        </p:sp>
        <p:sp>
          <p:nvSpPr>
            <p:cNvPr id="25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41928" y="154852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920552" y="3651484"/>
            <a:ext cx="8085541" cy="864106"/>
            <a:chOff x="920552" y="3672740"/>
            <a:chExt cx="8085541" cy="864106"/>
          </a:xfrm>
        </p:grpSpPr>
        <p:sp>
          <p:nvSpPr>
            <p:cNvPr id="28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920552" y="4068846"/>
              <a:ext cx="808554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089521" y="3672740"/>
              <a:ext cx="7874551" cy="4615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구하려고 하는 것은 무엇인가요</a:t>
              </a:r>
              <a:r>
                <a:rPr lang="en-US" altLang="ko-KR" dirty="0" smtClean="0"/>
                <a:t>? </a:t>
              </a:r>
              <a:endParaRPr lang="ko-KR" altLang="en-US" dirty="0"/>
            </a:p>
          </p:txBody>
        </p:sp>
        <p:sp>
          <p:nvSpPr>
            <p:cNvPr id="31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41928" y="3789040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sp>
        <p:nvSpPr>
          <p:cNvPr id="32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884548" y="4077072"/>
            <a:ext cx="7915032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문구점에서 산 </a:t>
            </a:r>
            <a:r>
              <a:rPr lang="ko-KR" altLang="en-US" dirty="0" err="1" smtClean="0"/>
              <a:t>학용품값에</a:t>
            </a:r>
            <a:r>
              <a:rPr lang="ko-KR" altLang="en-US" dirty="0" smtClean="0"/>
              <a:t> 대한 다양한 문제를 만들려고 합니다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33" name="그림 32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4131" y="41130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내용 개체 틀 5">
            <a:extLst>
              <a:ext uri="{FF2B5EF4-FFF2-40B4-BE49-F238E27FC236}">
                <a16:creationId xmlns="" xmlns:a16="http://schemas.microsoft.com/office/drawing/2014/main" id="{1AE46A98-CCE2-44EB-A026-DD2962C6295A}"/>
              </a:ext>
            </a:extLst>
          </p:cNvPr>
          <p:cNvSpPr txBox="1">
            <a:spLocks/>
          </p:cNvSpPr>
          <p:nvPr/>
        </p:nvSpPr>
        <p:spPr>
          <a:xfrm>
            <a:off x="694689" y="440668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 smtClean="0">
                <a:solidFill>
                  <a:srgbClr val="695A35"/>
                </a:solidFill>
              </a:rPr>
              <a:t>문구점에서 산 </a:t>
            </a:r>
            <a:r>
              <a:rPr lang="ko-KR" altLang="en-US" sz="2200" dirty="0" err="1" smtClean="0">
                <a:solidFill>
                  <a:srgbClr val="695A35"/>
                </a:solidFill>
              </a:rPr>
              <a:t>학용품값에</a:t>
            </a:r>
            <a:r>
              <a:rPr lang="ko-KR" altLang="en-US" sz="2200" dirty="0" smtClean="0">
                <a:solidFill>
                  <a:srgbClr val="695A35"/>
                </a:solidFill>
              </a:rPr>
              <a:t> </a:t>
            </a:r>
            <a:r>
              <a:rPr lang="ko-KR" altLang="en-US" sz="2200" spc="-150" dirty="0">
                <a:solidFill>
                  <a:srgbClr val="695A35"/>
                </a:solidFill>
              </a:rPr>
              <a:t>대한 </a:t>
            </a:r>
            <a:endParaRPr lang="en-US" altLang="ko-KR" sz="2200" spc="-150" dirty="0" smtClean="0">
              <a:solidFill>
                <a:srgbClr val="695A35"/>
              </a:solidFill>
            </a:endParaRPr>
          </a:p>
          <a:p>
            <a:r>
              <a:rPr lang="ko-KR" altLang="en-US" sz="2200" spc="-150" dirty="0" smtClean="0">
                <a:solidFill>
                  <a:srgbClr val="695A35"/>
                </a:solidFill>
              </a:rPr>
              <a:t>문제 만들기</a:t>
            </a:r>
            <a:endParaRPr lang="ko-KR" altLang="en-US" sz="2200" spc="-150" dirty="0">
              <a:solidFill>
                <a:srgbClr val="695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1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2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3680</TotalTime>
  <Words>500</Words>
  <Application>Microsoft Office PowerPoint</Application>
  <PresentationFormat>A4 용지(210x297mm)</PresentationFormat>
  <Paragraphs>78</Paragraphs>
  <Slides>12</Slides>
  <Notes>2</Notes>
  <HiddenSlides>2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12</vt:i4>
      </vt:variant>
      <vt:variant>
        <vt:lpstr>재구성한 쇼</vt:lpstr>
      </vt:variant>
      <vt:variant>
        <vt:i4>3</vt:i4>
      </vt:variant>
    </vt:vector>
  </HeadingPairs>
  <TitlesOfParts>
    <vt:vector size="17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  <vt:lpstr>재구성한 쇼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이수진</cp:lastModifiedBy>
  <cp:revision>264</cp:revision>
  <cp:lastPrinted>2017-09-25T02:44:09Z</cp:lastPrinted>
  <dcterms:created xsi:type="dcterms:W3CDTF">2017-09-24T23:31:15Z</dcterms:created>
  <dcterms:modified xsi:type="dcterms:W3CDTF">2019-01-03T06:28:24Z</dcterms:modified>
</cp:coreProperties>
</file>