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8"/>
  </p:notesMasterIdLst>
  <p:handoutMasterIdLst>
    <p:handoutMasterId r:id="rId19"/>
  </p:handoutMasterIdLst>
  <p:sldIdLst>
    <p:sldId id="258" r:id="rId3"/>
    <p:sldId id="260" r:id="rId4"/>
    <p:sldId id="280" r:id="rId5"/>
    <p:sldId id="261" r:id="rId6"/>
    <p:sldId id="278" r:id="rId7"/>
    <p:sldId id="274" r:id="rId8"/>
    <p:sldId id="282" r:id="rId9"/>
    <p:sldId id="266" r:id="rId10"/>
    <p:sldId id="281" r:id="rId11"/>
    <p:sldId id="275" r:id="rId12"/>
    <p:sldId id="269" r:id="rId13"/>
    <p:sldId id="264" r:id="rId14"/>
    <p:sldId id="276" r:id="rId15"/>
    <p:sldId id="277" r:id="rId16"/>
    <p:sldId id="263" r:id="rId17"/>
  </p:sldIdLst>
  <p:sldSz cx="9906000" cy="6858000" type="A4"/>
  <p:notesSz cx="6858000" cy="9144000"/>
  <p:custShowLst>
    <p:custShow name="재구성한 쇼 1" id="0">
      <p:sldLst>
        <p:sld r:id="rId5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512" userDrawn="1">
          <p15:clr>
            <a:srgbClr val="A4A3A4"/>
          </p15:clr>
        </p15:guide>
        <p15:guide id="7" orient="horz" pos="52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C4C9E3"/>
    <a:srgbClr val="F08300"/>
    <a:srgbClr val="3C4BA0"/>
    <a:srgbClr val="228A38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1470" y="-474"/>
      </p:cViewPr>
      <p:guideLst>
        <p:guide orient="horz" pos="537"/>
        <p:guide orient="horz" pos="4065"/>
        <p:guide orient="horz" pos="913"/>
        <p:guide orient="horz" pos="527"/>
        <p:guide pos="240"/>
        <p:guide pos="6023"/>
        <p:guide pos="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56" d="100"/>
          <a:sy n="56" d="100"/>
        </p:scale>
        <p:origin x="-2448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6A8A5-F710-49C5-BB3B-05ADE1357864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E2150-B439-4488-808B-91B7E1F894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582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50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50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B1C3698D-6F8B-4A64-BC11-78F5371CFC19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="" xmlns:a16="http://schemas.microsoft.com/office/drawing/2014/main" id="{06142368-2B8C-47A1-A8D9-5471F144AD12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886453B0-ED0F-474A-86FD-B432E17060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0F99AAF0-3E73-40F1-818B-280E6FC07F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="" xmlns:a16="http://schemas.microsoft.com/office/drawing/2014/main" id="{2B4D8B21-3B2A-4F02-A106-E562DFDF2F0A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="" xmlns:a16="http://schemas.microsoft.com/office/drawing/2014/main" id="{112BC54E-C503-452A-8D15-BE864361C371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D2ED7515-6809-44D5-9D6E-98682D972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B6C688F8-09C0-4152-9B9A-D0A24EF93E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4040E48B-AF84-4693-B355-6272A8247C3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86D02E87-3357-47A7-81FE-67EE83155590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9DF21B3B-B967-4B6D-A9B7-3B2AF7DCE760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="" xmlns:a16="http://schemas.microsoft.com/office/drawing/2014/main" id="{D2163BEA-AE63-4B04-B12E-0C73728EF149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="" xmlns:a16="http://schemas.microsoft.com/office/drawing/2014/main" id="{FB1F1937-B37F-49CB-ABC4-D6850CA04C9A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="" xmlns:a16="http://schemas.microsoft.com/office/drawing/2014/main" id="{5525F965-C1E1-4C37-B38E-E89AA7686541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F0BB1DA2-7F4D-449C-98FC-DEF79D1FE54D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10A0D0AB-A25F-43A3-993A-19061E56839E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FFD0519F-2947-40A4-8805-70ED41F0EA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4EC5A3E8-824D-46B3-90ED-772ADE52F445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198B5915-87CF-47BC-887D-A25AABB99818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="" xmlns:a16="http://schemas.microsoft.com/office/drawing/2014/main" id="{99125DFD-BF42-4FF3-B531-58EC309BCCCC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44854BC3-2E5E-4760-962E-2BA55A31BDD0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="" xmlns:a16="http://schemas.microsoft.com/office/drawing/2014/main" id="{31CDFE10-B03C-4DED-ABFE-E0D869B50D0F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5A0B9200-EE22-41EB-B4AC-59E663A989F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832B6748-A536-4B10-ABD5-967E1429E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="" xmlns:a16="http://schemas.microsoft.com/office/drawing/2014/main" id="{81AD02B9-FA7F-4141-AAB4-B9076511EB4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FB4567BD-2D65-4B4C-8402-F48D9A85B7A7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F9D2F1A1-A567-4421-8A14-B4B33DD9417D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2A4BB18-8FAF-4397-A729-950D03CF16DD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7297BE3-3782-4B9D-AA4F-1E56759A2531}"/>
              </a:ext>
            </a:extLst>
          </p:cNvPr>
          <p:cNvSpPr txBox="1"/>
          <p:nvPr userDrawn="1"/>
        </p:nvSpPr>
        <p:spPr>
          <a:xfrm>
            <a:off x="1208584" y="116632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나눗셈이 섞여 있는 식을 계산해 볼까요</a:t>
            </a: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="" xmlns:a16="http://schemas.microsoft.com/office/drawing/2014/main" id="{5F3921FB-5A1A-453B-B0CD-831A2035EBF8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ECBD6C96-03F9-4732-81C8-C54E499BDB5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8FE88CD4-6A3A-43F0-B432-B8A4124C664F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="" xmlns:a16="http://schemas.microsoft.com/office/drawing/2014/main" id="{2DC3A493-9E16-4FB4-A1ED-B184EA950CFC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D952DA54-6EB1-456E-A350-F7B150C994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44FB2AA6-6063-4CD7-A238-849C31EDC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="" xmlns:a16="http://schemas.microsoft.com/office/drawing/2014/main" id="{97BB85DF-9F4A-4CE7-A196-C626CF6C141C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2B9D7CE6-6462-40C4-A22C-FF39CFD2ED36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D2580184-B373-421B-BBA6-13E22E828256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="" xmlns:a16="http://schemas.microsoft.com/office/drawing/2014/main" id="{A1B31943-E0AA-4294-816F-15319DB4B908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="" xmlns:a16="http://schemas.microsoft.com/office/drawing/2014/main" id="{2F12F0D1-1B47-409F-A9D3-88480E9940E5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B71691CE-83F2-4771-BB6E-7E92E4074AAC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="" xmlns:a16="http://schemas.microsoft.com/office/drawing/2014/main" id="{B208CA71-5DF5-49A8-AA46-682439F5BA49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06D4E47D-75D2-4098-A61E-AA74F405F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="" xmlns:a16="http://schemas.microsoft.com/office/drawing/2014/main" id="{DC9343A7-0446-4BE5-A4AC-F7F9B2C3FC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2AC133FD-C079-4CD2-A6A9-30B89769884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D8A60702-4112-4C2B-BA86-E9F42BAF1AE4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A99D65D-7178-40B4-BA28-CE89FF6266C2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8C54D91C-DC80-4920-A423-7EA1872F96AC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7297BE3-3782-4B9D-AA4F-1E56759A2531}"/>
              </a:ext>
            </a:extLst>
          </p:cNvPr>
          <p:cNvSpPr txBox="1"/>
          <p:nvPr userDrawn="1"/>
        </p:nvSpPr>
        <p:spPr>
          <a:xfrm>
            <a:off x="1208584" y="116632"/>
            <a:ext cx="4284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나눗셈이 섞여 있는 식을 계산해 볼까요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2.xml"/><Relationship Id="rId4" Type="http://schemas.openxmlformats.org/officeDocument/2006/relationships/image" Target="../media/image5.png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12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slide" Target="slide11.xml"/><Relationship Id="rId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2.xml"/><Relationship Id="rId4" Type="http://schemas.openxmlformats.org/officeDocument/2006/relationships/image" Target="../media/image19.png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0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0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2.xml"/><Relationship Id="rId4" Type="http://schemas.openxmlformats.org/officeDocument/2006/relationships/image" Target="../media/image9.png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2.xml"/><Relationship Id="rId4" Type="http://schemas.openxmlformats.org/officeDocument/2006/relationships/image" Target="../media/image20.png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8.xml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2.xml"/><Relationship Id="rId4" Type="http://schemas.openxmlformats.org/officeDocument/2006/relationships/image" Target="../media/image10.png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2.xml"/><Relationship Id="rId4" Type="http://schemas.openxmlformats.org/officeDocument/2006/relationships/image" Target="../media/image10.png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12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image" Target="../media/image13.png"/><Relationship Id="rId5" Type="http://schemas.openxmlformats.org/officeDocument/2006/relationships/slide" Target="slide1.xml"/><Relationship Id="rId10" Type="http://schemas.openxmlformats.org/officeDocument/2006/relationships/slide" Target="slide12.xml"/><Relationship Id="rId4" Type="http://schemas.openxmlformats.org/officeDocument/2006/relationships/image" Target="../media/image10.png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12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11.xml"/><Relationship Id="rId5" Type="http://schemas.openxmlformats.org/officeDocument/2006/relationships/image" Target="../media/image16.png"/><Relationship Id="rId10" Type="http://schemas.openxmlformats.org/officeDocument/2006/relationships/slide" Target="slide8.xml"/><Relationship Id="rId4" Type="http://schemas.openxmlformats.org/officeDocument/2006/relationships/image" Target="../media/image15.pn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12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slide" Target="slide11.xml"/><Relationship Id="rId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자연수의 </a:t>
            </a:r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혼합 계산</a:t>
            </a:r>
            <a:endParaRPr lang="ko-KR" altLang="en-US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16~17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12~13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64" y="7200"/>
            <a:ext cx="4032448" cy="916811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24301" y="2792831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나눗셈이 섞여 있는 식을 계산해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" name="직사각형 1">
            <a:hlinkClick r:id="rId5" action="ppaction://hlinksldjump"/>
          </p:cNvPr>
          <p:cNvSpPr/>
          <p:nvPr/>
        </p:nvSpPr>
        <p:spPr>
          <a:xfrm>
            <a:off x="736526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772530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812135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848139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9" action="ppaction://hlinksldjump"/>
          </p:cNvPr>
          <p:cNvSpPr/>
          <p:nvPr/>
        </p:nvSpPr>
        <p:spPr>
          <a:xfrm>
            <a:off x="8877436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0" action="ppaction://hlinksldjump"/>
          </p:cNvPr>
          <p:cNvSpPr/>
          <p:nvPr/>
        </p:nvSpPr>
        <p:spPr>
          <a:xfrm>
            <a:off x="9273480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792666" y="1456026"/>
            <a:ext cx="6145859" cy="2539290"/>
            <a:chOff x="1792666" y="1456026"/>
            <a:chExt cx="6145859" cy="2539290"/>
          </a:xfrm>
        </p:grpSpPr>
        <p:grpSp>
          <p:nvGrpSpPr>
            <p:cNvPr id="5" name="그룹 4"/>
            <p:cNvGrpSpPr/>
            <p:nvPr/>
          </p:nvGrpSpPr>
          <p:grpSpPr>
            <a:xfrm>
              <a:off x="1792666" y="1456026"/>
              <a:ext cx="2889576" cy="2539290"/>
              <a:chOff x="1640632" y="1456026"/>
              <a:chExt cx="2889576" cy="2539290"/>
            </a:xfrm>
          </p:grpSpPr>
          <p:grpSp>
            <p:nvGrpSpPr>
              <p:cNvPr id="39" name="그룹 38"/>
              <p:cNvGrpSpPr/>
              <p:nvPr/>
            </p:nvGrpSpPr>
            <p:grpSpPr>
              <a:xfrm>
                <a:off x="1640632" y="1456026"/>
                <a:ext cx="2889576" cy="2539290"/>
                <a:chOff x="2141709" y="1742631"/>
                <a:chExt cx="2889576" cy="2539290"/>
              </a:xfrm>
            </p:grpSpPr>
            <p:pic>
              <p:nvPicPr>
                <p:cNvPr id="50" name="그림 49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60" t="43283" r="62764" b="36619"/>
                <a:stretch/>
              </p:blipFill>
              <p:spPr>
                <a:xfrm>
                  <a:off x="2141709" y="1742631"/>
                  <a:ext cx="2889576" cy="2539290"/>
                </a:xfrm>
                <a:prstGeom prst="rect">
                  <a:avLst/>
                </a:prstGeom>
              </p:spPr>
            </p:pic>
            <p:pic>
              <p:nvPicPr>
                <p:cNvPr id="51" name="그림 50">
                  <a:extLst>
                    <a:ext uri="{FF2B5EF4-FFF2-40B4-BE49-F238E27FC236}">
                      <a16:creationId xmlns="" xmlns:a16="http://schemas.microsoft.com/office/drawing/2014/main" id="{4B72501A-E909-4B9C-876E-2496D4C361E7}"/>
                    </a:ext>
                  </a:extLst>
                </p:cNvPr>
                <p:cNvPicPr preferRelativeResize="0"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218" t="22955" r="61362" b="74695"/>
                <a:stretch/>
              </p:blipFill>
              <p:spPr>
                <a:xfrm>
                  <a:off x="2972780" y="2117667"/>
                  <a:ext cx="1394460" cy="306185"/>
                </a:xfrm>
                <a:prstGeom prst="rect">
                  <a:avLst/>
                </a:prstGeom>
              </p:spPr>
            </p:pic>
          </p:grpSp>
          <p:pic>
            <p:nvPicPr>
              <p:cNvPr id="52" name="그림 51">
                <a:extLst>
                  <a:ext uri="{FF2B5EF4-FFF2-40B4-BE49-F238E27FC236}">
                    <a16:creationId xmlns="" xmlns:a16="http://schemas.microsoft.com/office/drawing/2014/main" id="{38A3852A-D8DB-4DF8-8D95-2FE0D7F1B684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88" t="30878" r="62728" b="56445"/>
              <a:stretch/>
            </p:blipFill>
            <p:spPr>
              <a:xfrm>
                <a:off x="2369968" y="1831062"/>
                <a:ext cx="1349264" cy="1652058"/>
              </a:xfrm>
              <a:prstGeom prst="rect">
                <a:avLst/>
              </a:prstGeom>
            </p:spPr>
          </p:pic>
        </p:grpSp>
        <p:grpSp>
          <p:nvGrpSpPr>
            <p:cNvPr id="4" name="그룹 3"/>
            <p:cNvGrpSpPr/>
            <p:nvPr/>
          </p:nvGrpSpPr>
          <p:grpSpPr>
            <a:xfrm>
              <a:off x="5048949" y="1456026"/>
              <a:ext cx="2889576" cy="2539290"/>
              <a:chOff x="4731096" y="1456026"/>
              <a:chExt cx="2889576" cy="2539290"/>
            </a:xfrm>
          </p:grpSpPr>
          <p:grpSp>
            <p:nvGrpSpPr>
              <p:cNvPr id="47" name="그룹 46"/>
              <p:cNvGrpSpPr/>
              <p:nvPr/>
            </p:nvGrpSpPr>
            <p:grpSpPr>
              <a:xfrm>
                <a:off x="4731096" y="1456026"/>
                <a:ext cx="2889576" cy="2539290"/>
                <a:chOff x="5232173" y="1742631"/>
                <a:chExt cx="2889576" cy="2539290"/>
              </a:xfrm>
            </p:grpSpPr>
            <p:pic>
              <p:nvPicPr>
                <p:cNvPr id="48" name="그림 47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60" t="43283" r="62764" b="36619"/>
                <a:stretch/>
              </p:blipFill>
              <p:spPr>
                <a:xfrm>
                  <a:off x="5232173" y="1742631"/>
                  <a:ext cx="2889576" cy="2539290"/>
                </a:xfrm>
                <a:prstGeom prst="rect">
                  <a:avLst/>
                </a:prstGeom>
              </p:spPr>
            </p:pic>
            <p:pic>
              <p:nvPicPr>
                <p:cNvPr id="49" name="그림 48">
                  <a:extLst>
                    <a:ext uri="{FF2B5EF4-FFF2-40B4-BE49-F238E27FC236}">
                      <a16:creationId xmlns="" xmlns:a16="http://schemas.microsoft.com/office/drawing/2014/main" id="{BF6EF1D3-9A38-410E-8E21-230DC8FEC582}"/>
                    </a:ext>
                  </a:extLst>
                </p:cNvPr>
                <p:cNvPicPr preferRelativeResize="0"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713" t="22955" r="35066" b="74180"/>
                <a:stretch/>
              </p:blipFill>
              <p:spPr>
                <a:xfrm>
                  <a:off x="5961112" y="2101734"/>
                  <a:ext cx="1581689" cy="373380"/>
                </a:xfrm>
                <a:prstGeom prst="rect">
                  <a:avLst/>
                </a:prstGeom>
              </p:spPr>
            </p:pic>
          </p:grpSp>
          <p:pic>
            <p:nvPicPr>
              <p:cNvPr id="53" name="그림 52">
                <a:extLst>
                  <a:ext uri="{FF2B5EF4-FFF2-40B4-BE49-F238E27FC236}">
                    <a16:creationId xmlns="" xmlns:a16="http://schemas.microsoft.com/office/drawing/2014/main" id="{2C99CA9B-4D53-495E-8B3F-54E4C7FD2F2F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58" t="31177" r="36635" b="56146"/>
              <a:stretch/>
            </p:blipFill>
            <p:spPr>
              <a:xfrm>
                <a:off x="5640685" y="1799072"/>
                <a:ext cx="1237335" cy="1652058"/>
              </a:xfrm>
              <a:prstGeom prst="rect">
                <a:avLst/>
              </a:prstGeom>
            </p:spPr>
          </p:pic>
        </p:grpSp>
      </p:grpSp>
      <p:grpSp>
        <p:nvGrpSpPr>
          <p:cNvPr id="40" name="그룹 39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3825044"/>
            <a:ext cx="8116720" cy="944868"/>
            <a:chOff x="889373" y="3445692"/>
            <a:chExt cx="8116720" cy="944868"/>
          </a:xfrm>
        </p:grpSpPr>
        <p:sp>
          <p:nvSpPr>
            <p:cNvPr id="41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922560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2"/>
              <a:ext cx="8095344" cy="441587"/>
              <a:chOff x="910749" y="3445692"/>
              <a:chExt cx="8095344" cy="441587"/>
            </a:xfrm>
          </p:grpSpPr>
          <p:sp>
            <p:nvSpPr>
              <p:cNvPr id="43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7909187" cy="4415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식의 계산 순서에 따라 계산 결과가 달라졌나요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44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5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56556" y="4352168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왼쪽 </a:t>
            </a:r>
            <a:r>
              <a:rPr lang="ko-KR" altLang="en-US" dirty="0" smtClean="0"/>
              <a:t>식의 계산 결과는 </a:t>
            </a:r>
            <a:r>
              <a:rPr lang="en-US" altLang="ko-KR" dirty="0" smtClean="0"/>
              <a:t>32, </a:t>
            </a:r>
            <a:r>
              <a:rPr lang="ko-KR" altLang="en-US" dirty="0" smtClean="0"/>
              <a:t>오른쪽 식의 계산 결과는 </a:t>
            </a:r>
            <a:r>
              <a:rPr lang="en-US" altLang="ko-KR" dirty="0"/>
              <a:t>12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pic>
        <p:nvPicPr>
          <p:cNvPr id="46" name="그림 45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2242" y="43796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16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‌두‌ 식을 ‌비교하여‌ 식의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‌계산 ‌순서에 따라 계산하기 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4901210"/>
            <a:ext cx="8116720" cy="944868"/>
            <a:chOff x="889373" y="3445692"/>
            <a:chExt cx="8116720" cy="944868"/>
          </a:xfrm>
        </p:grpSpPr>
        <p:sp>
          <p:nvSpPr>
            <p:cNvPr id="18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922560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2"/>
              <a:ext cx="8095344" cy="441587"/>
              <a:chOff x="910749" y="3445692"/>
              <a:chExt cx="8095344" cy="441587"/>
            </a:xfrm>
          </p:grpSpPr>
          <p:sp>
            <p:nvSpPr>
              <p:cNvPr id="20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7909187" cy="4415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식의 계산 결과가 다른 이유는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21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884548" y="5432288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오른쪽 </a:t>
            </a:r>
            <a:r>
              <a:rPr lang="ko-KR" altLang="en-US" dirty="0" smtClean="0"/>
              <a:t>식에는 </a:t>
            </a:r>
            <a:r>
              <a:rPr lang="ko-KR" altLang="en-US" dirty="0"/>
              <a:t>괄호가 있어서 괄호 안을 먼저 계산했기 때문입니다</a:t>
            </a:r>
            <a:r>
              <a:rPr lang="en-US" altLang="ko-KR" dirty="0"/>
              <a:t>.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4701" y="54296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>
            <a:extLst>
              <a:ext uri="{FF2B5EF4-FFF2-40B4-BE49-F238E27FC236}">
                <a16:creationId xmlns="" xmlns:a16="http://schemas.microsoft.com/office/drawing/2014/main" id="{DAD32E12-2000-46DC-99CF-0679191CC2B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8" t="31177" r="24397" b="56146"/>
          <a:stretch/>
        </p:blipFill>
        <p:spPr>
          <a:xfrm>
            <a:off x="7248615" y="1736812"/>
            <a:ext cx="1244236" cy="1652058"/>
          </a:xfrm>
          <a:prstGeom prst="rect">
            <a:avLst/>
          </a:prstGeom>
        </p:spPr>
      </p:pic>
      <p:sp>
        <p:nvSpPr>
          <p:cNvPr id="32" name="직사각형 31">
            <a:hlinkClick r:id="rId7" action="ppaction://hlinksldjump"/>
          </p:cNvPr>
          <p:cNvSpPr/>
          <p:nvPr/>
        </p:nvSpPr>
        <p:spPr>
          <a:xfrm>
            <a:off x="736526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772530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812135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0" action="ppaction://hlinksldjump"/>
          </p:cNvPr>
          <p:cNvSpPr/>
          <p:nvPr/>
        </p:nvSpPr>
        <p:spPr>
          <a:xfrm>
            <a:off x="848139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1" action="ppaction://hlinksldjump"/>
          </p:cNvPr>
          <p:cNvSpPr/>
          <p:nvPr/>
        </p:nvSpPr>
        <p:spPr>
          <a:xfrm>
            <a:off x="8877436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2" action="ppaction://hlinksldjump"/>
          </p:cNvPr>
          <p:cNvSpPr/>
          <p:nvPr/>
        </p:nvSpPr>
        <p:spPr>
          <a:xfrm>
            <a:off x="9273480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t="19550" r="73119" b="69931"/>
          <a:stretch/>
        </p:blipFill>
        <p:spPr>
          <a:xfrm>
            <a:off x="3800872" y="1727795"/>
            <a:ext cx="1415354" cy="11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9" name="내용 개체 틀 5"/>
          <p:cNvSpPr txBox="1">
            <a:spLocks/>
          </p:cNvSpPr>
          <p:nvPr/>
        </p:nvSpPr>
        <p:spPr>
          <a:xfrm>
            <a:off x="627023" y="476672"/>
            <a:ext cx="432597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spc="-150" dirty="0">
                <a:solidFill>
                  <a:srgbClr val="695A35"/>
                </a:solidFill>
              </a:rPr>
              <a:t>‌덧셈</a:t>
            </a:r>
            <a:r>
              <a:rPr lang="en-US" altLang="ko-KR" sz="2200" spc="-150" dirty="0" smtClean="0">
                <a:solidFill>
                  <a:srgbClr val="695A35"/>
                </a:solidFill>
              </a:rPr>
              <a:t>, ‌</a:t>
            </a:r>
            <a:r>
              <a:rPr lang="ko-KR" altLang="en-US" sz="2200" spc="-150" dirty="0">
                <a:solidFill>
                  <a:srgbClr val="695A35"/>
                </a:solidFill>
              </a:rPr>
              <a:t>뺄셈</a:t>
            </a:r>
            <a:r>
              <a:rPr lang="en-US" altLang="ko-KR" sz="2200" spc="-150" dirty="0">
                <a:solidFill>
                  <a:srgbClr val="695A35"/>
                </a:solidFill>
              </a:rPr>
              <a:t>,</a:t>
            </a:r>
            <a:r>
              <a:rPr lang="en-US" altLang="ko-KR" sz="2200" spc="-150" dirty="0" smtClean="0">
                <a:solidFill>
                  <a:srgbClr val="695A35"/>
                </a:solidFill>
              </a:rPr>
              <a:t>‌ </a:t>
            </a:r>
            <a:r>
              <a:rPr lang="ko-KR" altLang="en-US" sz="2200" spc="-150" dirty="0" smtClean="0">
                <a:solidFill>
                  <a:srgbClr val="695A35"/>
                </a:solidFill>
              </a:rPr>
              <a:t>나눗셈이</a:t>
            </a:r>
            <a:r>
              <a:rPr lang="ko-KR" altLang="en-US" sz="2200" spc="-150" dirty="0">
                <a:solidFill>
                  <a:srgbClr val="695A35"/>
                </a:solidFill>
              </a:rPr>
              <a:t>‌ 섞여 ‌있는‌ </a:t>
            </a:r>
            <a:r>
              <a:rPr lang="ko-KR" altLang="en-US" sz="2200" spc="-150" dirty="0" smtClean="0">
                <a:solidFill>
                  <a:srgbClr val="695A35"/>
                </a:solidFill>
              </a:rPr>
              <a:t>식을 </a:t>
            </a:r>
            <a:r>
              <a:rPr lang="ko-KR" altLang="en-US" sz="2200" dirty="0" smtClean="0">
                <a:solidFill>
                  <a:srgbClr val="695A35"/>
                </a:solidFill>
              </a:rPr>
              <a:t>‌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세우고</a:t>
            </a:r>
            <a:r>
              <a:rPr lang="en-US" altLang="ko-KR" sz="2200" dirty="0">
                <a:solidFill>
                  <a:srgbClr val="695A35"/>
                </a:solidFill>
              </a:rPr>
              <a:t>,</a:t>
            </a:r>
            <a:r>
              <a:rPr lang="en-US" altLang="ko-KR" sz="2200" dirty="0" smtClean="0">
                <a:solidFill>
                  <a:srgbClr val="695A35"/>
                </a:solidFill>
              </a:rPr>
              <a:t>‌ </a:t>
            </a:r>
            <a:r>
              <a:rPr lang="ko-KR" altLang="en-US" sz="2200" dirty="0" smtClean="0">
                <a:solidFill>
                  <a:srgbClr val="695A35"/>
                </a:solidFill>
              </a:rPr>
              <a:t>계산</a:t>
            </a:r>
            <a:r>
              <a:rPr lang="ko-KR" altLang="en-US" sz="2200" dirty="0">
                <a:solidFill>
                  <a:srgbClr val="695A35"/>
                </a:solidFill>
              </a:rPr>
              <a:t>‌ 순서에‌ 맞게 </a:t>
            </a:r>
            <a:r>
              <a:rPr lang="ko-KR" altLang="en-US" sz="2200" dirty="0" smtClean="0">
                <a:solidFill>
                  <a:srgbClr val="695A35"/>
                </a:solidFill>
              </a:rPr>
              <a:t>‌계산하기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41928" y="2436180"/>
            <a:ext cx="8095344" cy="1172788"/>
            <a:chOff x="941928" y="2436180"/>
            <a:chExt cx="8095344" cy="1172788"/>
          </a:xfrm>
        </p:grpSpPr>
        <p:sp>
          <p:nvSpPr>
            <p:cNvPr id="31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951731" y="3140968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2436180"/>
              <a:ext cx="8095344" cy="983908"/>
              <a:chOff x="910749" y="3445692"/>
              <a:chExt cx="8095344" cy="983908"/>
            </a:xfrm>
          </p:grpSpPr>
          <p:sp>
            <p:nvSpPr>
              <p:cNvPr id="35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7909187" cy="9839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파 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단의 </a:t>
                </a:r>
                <a:r>
                  <a:rPr lang="ko-KR" altLang="en-US" dirty="0" smtClean="0"/>
                  <a:t>값이 </a:t>
                </a:r>
                <a:r>
                  <a:rPr lang="ko-KR" altLang="en-US" dirty="0"/>
                  <a:t>당근 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개와 배추 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포기를 같이 산 값보다 얼마나 더 </a:t>
                </a:r>
                <a:r>
                  <a:rPr lang="ko-KR" altLang="en-US" dirty="0" smtClean="0"/>
                  <a:t>비싼지 하나의 식으로 나타내어 </a:t>
                </a:r>
                <a:r>
                  <a:rPr lang="ko-KR" altLang="en-US" dirty="0"/>
                  <a:t>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36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7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98407" y="3164036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4500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(</a:t>
            </a:r>
            <a:r>
              <a:rPr lang="en-US" altLang="ko-KR" dirty="0"/>
              <a:t>800+12000÷4)=700(</a:t>
            </a:r>
            <a:r>
              <a:rPr lang="ko-KR" altLang="en-US" dirty="0"/>
              <a:t>원</a:t>
            </a:r>
            <a:r>
              <a:rPr lang="en-US" altLang="ko-KR" dirty="0"/>
              <a:t>) </a:t>
            </a:r>
            <a:r>
              <a:rPr lang="ko-KR" altLang="en-US" dirty="0"/>
              <a:t>더 비쌉니다</a:t>
            </a:r>
            <a:r>
              <a:rPr lang="en-US" altLang="ko-KR" dirty="0"/>
              <a:t>.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820" y="32113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902750" y="1412776"/>
            <a:ext cx="8154706" cy="1023404"/>
            <a:chOff x="902750" y="1412776"/>
            <a:chExt cx="8154706" cy="1023404"/>
          </a:xfrm>
        </p:grpSpPr>
        <p:sp>
          <p:nvSpPr>
            <p:cNvPr id="17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10234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파 </a:t>
              </a:r>
              <a:r>
                <a:rPr lang="en-US" altLang="ko-KR" dirty="0"/>
                <a:t>1</a:t>
              </a:r>
              <a:r>
                <a:rPr lang="ko-KR" altLang="en-US" dirty="0"/>
                <a:t>단은 </a:t>
              </a:r>
              <a:r>
                <a:rPr lang="en-US" altLang="ko-KR" dirty="0"/>
                <a:t>4500</a:t>
              </a:r>
              <a:r>
                <a:rPr lang="ko-KR" altLang="en-US" dirty="0"/>
                <a:t>원</a:t>
              </a:r>
              <a:r>
                <a:rPr lang="en-US" altLang="ko-KR" dirty="0"/>
                <a:t>, </a:t>
              </a:r>
              <a:r>
                <a:rPr lang="ko-KR" altLang="en-US" dirty="0"/>
                <a:t>당근 </a:t>
              </a:r>
              <a:r>
                <a:rPr lang="en-US" altLang="ko-KR" dirty="0"/>
                <a:t>1</a:t>
              </a:r>
              <a:r>
                <a:rPr lang="ko-KR" altLang="en-US" dirty="0"/>
                <a:t>개는 </a:t>
              </a:r>
              <a:r>
                <a:rPr lang="en-US" altLang="ko-KR" dirty="0"/>
                <a:t>800</a:t>
              </a:r>
              <a:r>
                <a:rPr lang="ko-KR" altLang="en-US" dirty="0"/>
                <a:t>원</a:t>
              </a:r>
              <a:r>
                <a:rPr lang="en-US" altLang="ko-KR" dirty="0"/>
                <a:t>, </a:t>
              </a:r>
              <a:r>
                <a:rPr lang="ko-KR" altLang="en-US" dirty="0"/>
                <a:t>배추 </a:t>
              </a:r>
              <a:r>
                <a:rPr lang="en-US" altLang="ko-KR" dirty="0"/>
                <a:t>4</a:t>
              </a:r>
              <a:r>
                <a:rPr lang="ko-KR" altLang="en-US" dirty="0"/>
                <a:t>포기는 </a:t>
              </a:r>
              <a:r>
                <a:rPr lang="en-US" altLang="ko-KR" dirty="0"/>
                <a:t>12000</a:t>
              </a:r>
              <a:r>
                <a:rPr lang="ko-KR" altLang="en-US" dirty="0"/>
                <a:t>원입니다</a:t>
              </a:r>
              <a:r>
                <a:rPr lang="en-US" altLang="ko-KR" dirty="0"/>
                <a:t>. </a:t>
              </a:r>
              <a:r>
                <a:rPr lang="ko-KR" altLang="en-US" dirty="0"/>
                <a:t>파 </a:t>
              </a:r>
              <a:r>
                <a:rPr lang="en-US" altLang="ko-KR" dirty="0"/>
                <a:t>1</a:t>
              </a:r>
              <a:r>
                <a:rPr lang="ko-KR" altLang="en-US" dirty="0"/>
                <a:t>단의 </a:t>
              </a:r>
              <a:r>
                <a:rPr lang="ko-KR" altLang="en-US" dirty="0" smtClean="0"/>
                <a:t>값이 </a:t>
              </a:r>
              <a:r>
                <a:rPr lang="ko-KR" altLang="en-US" dirty="0"/>
                <a:t>당근 </a:t>
              </a:r>
              <a:r>
                <a:rPr lang="en-US" altLang="ko-KR" dirty="0"/>
                <a:t>1</a:t>
              </a:r>
              <a:r>
                <a:rPr lang="ko-KR" altLang="en-US" dirty="0"/>
                <a:t>개와 배추 </a:t>
              </a:r>
              <a:r>
                <a:rPr lang="en-US" altLang="ko-KR" dirty="0"/>
                <a:t>1</a:t>
              </a:r>
              <a:r>
                <a:rPr lang="ko-KR" altLang="en-US" dirty="0"/>
                <a:t>포기를 같이 산 값보다 얼마나 </a:t>
              </a:r>
              <a:r>
                <a:rPr lang="ko-KR" altLang="en-US" dirty="0" smtClean="0"/>
                <a:t>더 비싼지 하나의 식으로 나타내어 구해 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1" name="모서리가 둥근 직사각형 2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" name="모서리가 둥근 직사각형 1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3" name="직사각형 22">
            <a:hlinkClick r:id="rId5" action="ppaction://hlinksldjump"/>
          </p:cNvPr>
          <p:cNvSpPr/>
          <p:nvPr/>
        </p:nvSpPr>
        <p:spPr>
          <a:xfrm>
            <a:off x="736526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772530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7" action="ppaction://hlinksldjump"/>
          </p:cNvPr>
          <p:cNvSpPr/>
          <p:nvPr/>
        </p:nvSpPr>
        <p:spPr>
          <a:xfrm>
            <a:off x="812135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8" action="ppaction://hlinksldjump"/>
          </p:cNvPr>
          <p:cNvSpPr/>
          <p:nvPr/>
        </p:nvSpPr>
        <p:spPr>
          <a:xfrm>
            <a:off x="848139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8877436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9273480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1.</a:t>
              </a:r>
              <a:endParaRPr lang="ko-KR" altLang="en-US" dirty="0"/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두 식의 계산 순서를 각각 나타내고</a:t>
              </a:r>
              <a:r>
                <a:rPr lang="en-US" altLang="ko-KR" dirty="0"/>
                <a:t>, </a:t>
              </a:r>
              <a:r>
                <a:rPr lang="ko-KR" altLang="en-US" dirty="0"/>
                <a:t>계산해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879339" y="2423265"/>
            <a:ext cx="5732576" cy="369332"/>
            <a:chOff x="1879339" y="2423265"/>
            <a:chExt cx="5732576" cy="369332"/>
          </a:xfrm>
        </p:grpSpPr>
        <p:sp>
          <p:nvSpPr>
            <p:cNvPr id="26" name="내용 개체 틀 3">
              <a:extLst>
                <a:ext uri="{FF2B5EF4-FFF2-40B4-BE49-F238E27FC236}">
                  <a16:creationId xmlns="" xmlns:a16="http://schemas.microsoft.com/office/drawing/2014/main" id="{49B4701C-07AF-44A4-B123-4502818CAD21}"/>
                </a:ext>
              </a:extLst>
            </p:cNvPr>
            <p:cNvSpPr txBox="1">
              <a:spLocks/>
            </p:cNvSpPr>
            <p:nvPr/>
          </p:nvSpPr>
          <p:spPr>
            <a:xfrm>
              <a:off x="1879339" y="2423265"/>
              <a:ext cx="2209565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en-US" altLang="ko-KR" dirty="0"/>
                <a:t>54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6+27÷3</a:t>
              </a:r>
            </a:p>
          </p:txBody>
        </p:sp>
        <p:sp>
          <p:nvSpPr>
            <p:cNvPr id="27" name="내용 개체 틀 3">
              <a:extLst>
                <a:ext uri="{FF2B5EF4-FFF2-40B4-BE49-F238E27FC236}">
                  <a16:creationId xmlns="" xmlns:a16="http://schemas.microsoft.com/office/drawing/2014/main" id="{B730201A-B19A-4B48-B690-B7A0FC298FD8}"/>
                </a:ext>
              </a:extLst>
            </p:cNvPr>
            <p:cNvSpPr txBox="1">
              <a:spLocks/>
            </p:cNvSpPr>
            <p:nvPr/>
          </p:nvSpPr>
          <p:spPr>
            <a:xfrm>
              <a:off x="5291778" y="2423265"/>
              <a:ext cx="232013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en-US" altLang="ko-KR" dirty="0" smtClean="0"/>
                <a:t>54</a:t>
              </a:r>
              <a:r>
                <a:rPr lang="en-US" altLang="ko-KR" dirty="0" smtClean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 smtClean="0"/>
                <a:t>(</a:t>
              </a:r>
              <a:r>
                <a:rPr lang="en-US" altLang="ko-KR" dirty="0"/>
                <a:t>6+27)÷3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841297" y="2423265"/>
            <a:ext cx="3147707" cy="1535950"/>
            <a:chOff x="1577616" y="3453994"/>
            <a:chExt cx="3147707" cy="1535950"/>
          </a:xfrm>
        </p:grpSpPr>
        <p:sp>
          <p:nvSpPr>
            <p:cNvPr id="28" name="내용 개체 틀 2">
              <a:extLst>
                <a:ext uri="{FF2B5EF4-FFF2-40B4-BE49-F238E27FC236}">
                  <a16:creationId xmlns="" xmlns:a16="http://schemas.microsoft.com/office/drawing/2014/main" id="{914A93BC-C049-4691-8E39-62017FE7F8E9}"/>
                </a:ext>
              </a:extLst>
            </p:cNvPr>
            <p:cNvSpPr txBox="1">
              <a:spLocks/>
            </p:cNvSpPr>
            <p:nvPr/>
          </p:nvSpPr>
          <p:spPr>
            <a:xfrm>
              <a:off x="1577616" y="3453994"/>
              <a:ext cx="3147707" cy="13749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 smtClean="0"/>
                <a:t>                     ＝</a:t>
              </a:r>
              <a:r>
                <a:rPr lang="en-US" altLang="ko-KR" dirty="0"/>
                <a:t>54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6+9</a:t>
              </a:r>
            </a:p>
            <a:p>
              <a:pPr indent="0" fontAlgn="base" latinLnBrk="0">
                <a:buNone/>
              </a:pPr>
              <a:r>
                <a:rPr lang="ko-KR" altLang="en-US" dirty="0"/>
                <a:t>                     ＝</a:t>
              </a:r>
              <a:r>
                <a:rPr lang="en-US" altLang="ko-KR" dirty="0"/>
                <a:t>48+9=57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="" xmlns:a16="http://schemas.microsoft.com/office/drawing/2014/main" id="{7864F99D-C239-44BD-8292-0F7222754997}"/>
                </a:ext>
              </a:extLst>
            </p:cNvPr>
            <p:cNvGrpSpPr/>
            <p:nvPr/>
          </p:nvGrpSpPr>
          <p:grpSpPr>
            <a:xfrm>
              <a:off x="1845003" y="3789040"/>
              <a:ext cx="360040" cy="216024"/>
              <a:chOff x="1208584" y="3789040"/>
              <a:chExt cx="360040" cy="216024"/>
            </a:xfrm>
          </p:grpSpPr>
          <p:cxnSp>
            <p:nvCxnSpPr>
              <p:cNvPr id="31" name="직선 연결선 30">
                <a:extLst>
                  <a:ext uri="{FF2B5EF4-FFF2-40B4-BE49-F238E27FC236}">
                    <a16:creationId xmlns="" xmlns:a16="http://schemas.microsoft.com/office/drawing/2014/main" id="{E2CA1E2D-11A5-432C-98FD-9ECE4F12F518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그룹 31">
                <a:extLst>
                  <a:ext uri="{FF2B5EF4-FFF2-40B4-BE49-F238E27FC236}">
                    <a16:creationId xmlns="" xmlns:a16="http://schemas.microsoft.com/office/drawing/2014/main" id="{A1A4F28C-8716-4D36-A4D2-00BE2D710AE6}"/>
                  </a:ext>
                </a:extLst>
              </p:cNvPr>
              <p:cNvGrpSpPr/>
              <p:nvPr/>
            </p:nvGrpSpPr>
            <p:grpSpPr>
              <a:xfrm>
                <a:off x="1208584" y="3789040"/>
                <a:ext cx="360040" cy="216024"/>
                <a:chOff x="1208584" y="3789040"/>
                <a:chExt cx="360040" cy="216024"/>
              </a:xfrm>
            </p:grpSpPr>
            <p:cxnSp>
              <p:nvCxnSpPr>
                <p:cNvPr id="33" name="직선 연결선 32">
                  <a:extLst>
                    <a:ext uri="{FF2B5EF4-FFF2-40B4-BE49-F238E27FC236}">
                      <a16:creationId xmlns="" xmlns:a16="http://schemas.microsoft.com/office/drawing/2014/main" id="{B664A6B4-1E65-4F68-A4E9-7FAEA0EE17C7}"/>
                    </a:ext>
                  </a:extLst>
                </p:cNvPr>
                <p:cNvCxnSpPr/>
                <p:nvPr/>
              </p:nvCxnSpPr>
              <p:spPr>
                <a:xfrm>
                  <a:off x="120858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직선 연결선 33">
                  <a:extLst>
                    <a:ext uri="{FF2B5EF4-FFF2-40B4-BE49-F238E27FC236}">
                      <a16:creationId xmlns="" xmlns:a16="http://schemas.microsoft.com/office/drawing/2014/main" id="{E56CFF4B-3D03-43B9-9C48-16C5ED3901E9}"/>
                    </a:ext>
                  </a:extLst>
                </p:cNvPr>
                <p:cNvCxnSpPr/>
                <p:nvPr/>
              </p:nvCxnSpPr>
              <p:spPr>
                <a:xfrm flipV="1">
                  <a:off x="156862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그룹 34">
              <a:extLst>
                <a:ext uri="{FF2B5EF4-FFF2-40B4-BE49-F238E27FC236}">
                  <a16:creationId xmlns="" xmlns:a16="http://schemas.microsoft.com/office/drawing/2014/main" id="{80BA8A76-B4C3-4C04-B1AE-AF1A34BD38C9}"/>
                </a:ext>
              </a:extLst>
            </p:cNvPr>
            <p:cNvGrpSpPr/>
            <p:nvPr/>
          </p:nvGrpSpPr>
          <p:grpSpPr>
            <a:xfrm>
              <a:off x="2515758" y="3789040"/>
              <a:ext cx="360040" cy="216024"/>
              <a:chOff x="1208584" y="3789040"/>
              <a:chExt cx="360040" cy="216024"/>
            </a:xfrm>
          </p:grpSpPr>
          <p:cxnSp>
            <p:nvCxnSpPr>
              <p:cNvPr id="36" name="직선 연결선 35">
                <a:extLst>
                  <a:ext uri="{FF2B5EF4-FFF2-40B4-BE49-F238E27FC236}">
                    <a16:creationId xmlns="" xmlns:a16="http://schemas.microsoft.com/office/drawing/2014/main" id="{F60FE359-7767-434B-BC56-234B77ACE408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그룹 36">
                <a:extLst>
                  <a:ext uri="{FF2B5EF4-FFF2-40B4-BE49-F238E27FC236}">
                    <a16:creationId xmlns="" xmlns:a16="http://schemas.microsoft.com/office/drawing/2014/main" id="{657FE9E8-A4C3-492A-8562-589180B4EEDF}"/>
                  </a:ext>
                </a:extLst>
              </p:cNvPr>
              <p:cNvGrpSpPr/>
              <p:nvPr/>
            </p:nvGrpSpPr>
            <p:grpSpPr>
              <a:xfrm>
                <a:off x="1208584" y="3789040"/>
                <a:ext cx="360040" cy="216024"/>
                <a:chOff x="1208584" y="3789040"/>
                <a:chExt cx="360040" cy="216024"/>
              </a:xfrm>
            </p:grpSpPr>
            <p:cxnSp>
              <p:nvCxnSpPr>
                <p:cNvPr id="38" name="직선 연결선 37">
                  <a:extLst>
                    <a:ext uri="{FF2B5EF4-FFF2-40B4-BE49-F238E27FC236}">
                      <a16:creationId xmlns="" xmlns:a16="http://schemas.microsoft.com/office/drawing/2014/main" id="{F77C984A-53C8-4F85-A257-409A3DAB036F}"/>
                    </a:ext>
                  </a:extLst>
                </p:cNvPr>
                <p:cNvCxnSpPr/>
                <p:nvPr/>
              </p:nvCxnSpPr>
              <p:spPr>
                <a:xfrm>
                  <a:off x="120858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직선 연결선 38">
                  <a:extLst>
                    <a:ext uri="{FF2B5EF4-FFF2-40B4-BE49-F238E27FC236}">
                      <a16:creationId xmlns="" xmlns:a16="http://schemas.microsoft.com/office/drawing/2014/main" id="{B7803AAB-9E02-4EA6-99D9-0AE43AA28E68}"/>
                    </a:ext>
                  </a:extLst>
                </p:cNvPr>
                <p:cNvCxnSpPr/>
                <p:nvPr/>
              </p:nvCxnSpPr>
              <p:spPr>
                <a:xfrm flipV="1">
                  <a:off x="156862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그룹 39">
              <a:extLst>
                <a:ext uri="{FF2B5EF4-FFF2-40B4-BE49-F238E27FC236}">
                  <a16:creationId xmlns="" xmlns:a16="http://schemas.microsoft.com/office/drawing/2014/main" id="{59E2758D-3E60-405C-B9F9-5B879CCD4DE6}"/>
                </a:ext>
              </a:extLst>
            </p:cNvPr>
            <p:cNvGrpSpPr/>
            <p:nvPr/>
          </p:nvGrpSpPr>
          <p:grpSpPr>
            <a:xfrm>
              <a:off x="2017283" y="4387318"/>
              <a:ext cx="684063" cy="216024"/>
              <a:chOff x="1208584" y="3789040"/>
              <a:chExt cx="360040" cy="216024"/>
            </a:xfrm>
          </p:grpSpPr>
          <p:cxnSp>
            <p:nvCxnSpPr>
              <p:cNvPr id="41" name="직선 연결선 40">
                <a:extLst>
                  <a:ext uri="{FF2B5EF4-FFF2-40B4-BE49-F238E27FC236}">
                    <a16:creationId xmlns="" xmlns:a16="http://schemas.microsoft.com/office/drawing/2014/main" id="{F9664E2E-107B-4389-8CCE-70B6D4190856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그룹 41">
                <a:extLst>
                  <a:ext uri="{FF2B5EF4-FFF2-40B4-BE49-F238E27FC236}">
                    <a16:creationId xmlns="" xmlns:a16="http://schemas.microsoft.com/office/drawing/2014/main" id="{226833C3-E33B-40AF-9CBE-2C5A77DD5D67}"/>
                  </a:ext>
                </a:extLst>
              </p:cNvPr>
              <p:cNvGrpSpPr/>
              <p:nvPr/>
            </p:nvGrpSpPr>
            <p:grpSpPr>
              <a:xfrm>
                <a:off x="1208584" y="3789040"/>
                <a:ext cx="360040" cy="216024"/>
                <a:chOff x="1208584" y="3789040"/>
                <a:chExt cx="360040" cy="216024"/>
              </a:xfrm>
            </p:grpSpPr>
            <p:cxnSp>
              <p:nvCxnSpPr>
                <p:cNvPr id="43" name="직선 연결선 42">
                  <a:extLst>
                    <a:ext uri="{FF2B5EF4-FFF2-40B4-BE49-F238E27FC236}">
                      <a16:creationId xmlns="" xmlns:a16="http://schemas.microsoft.com/office/drawing/2014/main" id="{33669B1F-283E-4AF9-8762-231C58858E18}"/>
                    </a:ext>
                  </a:extLst>
                </p:cNvPr>
                <p:cNvCxnSpPr/>
                <p:nvPr/>
              </p:nvCxnSpPr>
              <p:spPr>
                <a:xfrm>
                  <a:off x="120858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직선 연결선 43">
                  <a:extLst>
                    <a:ext uri="{FF2B5EF4-FFF2-40B4-BE49-F238E27FC236}">
                      <a16:creationId xmlns="" xmlns:a16="http://schemas.microsoft.com/office/drawing/2014/main" id="{5DBEC7E2-F672-4F93-91F2-7CBB31453710}"/>
                    </a:ext>
                  </a:extLst>
                </p:cNvPr>
                <p:cNvCxnSpPr/>
                <p:nvPr/>
              </p:nvCxnSpPr>
              <p:spPr>
                <a:xfrm flipV="1">
                  <a:off x="156862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내용 개체 틀 2">
              <a:extLst>
                <a:ext uri="{FF2B5EF4-FFF2-40B4-BE49-F238E27FC236}">
                  <a16:creationId xmlns="" xmlns:a16="http://schemas.microsoft.com/office/drawing/2014/main" id="{2C56AD87-5C5F-4579-A7A0-E59A9B0288E9}"/>
                </a:ext>
              </a:extLst>
            </p:cNvPr>
            <p:cNvSpPr txBox="1">
              <a:spLocks/>
            </p:cNvSpPr>
            <p:nvPr/>
          </p:nvSpPr>
          <p:spPr>
            <a:xfrm>
              <a:off x="2499974" y="3938563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①</a:t>
              </a:r>
              <a:endParaRPr lang="en-US" altLang="ko-KR" dirty="0"/>
            </a:p>
          </p:txBody>
        </p:sp>
        <p:sp>
          <p:nvSpPr>
            <p:cNvPr id="46" name="내용 개체 틀 2">
              <a:extLst>
                <a:ext uri="{FF2B5EF4-FFF2-40B4-BE49-F238E27FC236}">
                  <a16:creationId xmlns="" xmlns:a16="http://schemas.microsoft.com/office/drawing/2014/main" id="{9271DEE3-5B1D-4D88-AB36-FCF9E7841FBA}"/>
                </a:ext>
              </a:extLst>
            </p:cNvPr>
            <p:cNvSpPr txBox="1">
              <a:spLocks/>
            </p:cNvSpPr>
            <p:nvPr/>
          </p:nvSpPr>
          <p:spPr>
            <a:xfrm>
              <a:off x="1795814" y="3950355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②</a:t>
              </a:r>
              <a:endParaRPr lang="en-US" altLang="ko-KR" dirty="0"/>
            </a:p>
          </p:txBody>
        </p:sp>
        <p:sp>
          <p:nvSpPr>
            <p:cNvPr id="47" name="내용 개체 틀 2">
              <a:extLst>
                <a:ext uri="{FF2B5EF4-FFF2-40B4-BE49-F238E27FC236}">
                  <a16:creationId xmlns="" xmlns:a16="http://schemas.microsoft.com/office/drawing/2014/main" id="{CF76594D-E0E9-45EA-8A9F-29D39793C154}"/>
                </a:ext>
              </a:extLst>
            </p:cNvPr>
            <p:cNvSpPr txBox="1">
              <a:spLocks/>
            </p:cNvSpPr>
            <p:nvPr/>
          </p:nvSpPr>
          <p:spPr>
            <a:xfrm>
              <a:off x="2133687" y="4607690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③</a:t>
              </a:r>
              <a:endParaRPr lang="en-US" altLang="ko-KR"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205028" y="2420888"/>
            <a:ext cx="3147707" cy="2093496"/>
            <a:chOff x="5098254" y="3453994"/>
            <a:chExt cx="3147707" cy="2093496"/>
          </a:xfrm>
        </p:grpSpPr>
        <p:sp>
          <p:nvSpPr>
            <p:cNvPr id="48" name="내용 개체 틀 2">
              <a:extLst>
                <a:ext uri="{FF2B5EF4-FFF2-40B4-BE49-F238E27FC236}">
                  <a16:creationId xmlns="" xmlns:a16="http://schemas.microsoft.com/office/drawing/2014/main" id="{3311C114-4D5B-46E0-9FE9-1935A6BF9067}"/>
                </a:ext>
              </a:extLst>
            </p:cNvPr>
            <p:cNvSpPr txBox="1">
              <a:spLocks/>
            </p:cNvSpPr>
            <p:nvPr/>
          </p:nvSpPr>
          <p:spPr>
            <a:xfrm>
              <a:off x="5098254" y="3453994"/>
              <a:ext cx="3147707" cy="13749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 smtClean="0"/>
                <a:t>                        ＝</a:t>
              </a:r>
              <a:r>
                <a:rPr lang="en-US" altLang="ko-KR" dirty="0"/>
                <a:t>54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33÷3</a:t>
              </a:r>
            </a:p>
            <a:p>
              <a:pPr indent="0" fontAlgn="base" latinLnBrk="0">
                <a:buNone/>
              </a:pPr>
              <a:r>
                <a:rPr lang="ko-KR" altLang="en-US" dirty="0"/>
                <a:t>                        ＝</a:t>
              </a:r>
              <a:r>
                <a:rPr lang="en-US" altLang="ko-KR" dirty="0"/>
                <a:t>54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11=43</a:t>
              </a:r>
            </a:p>
            <a:p>
              <a:pPr indent="0" fontAlgn="base" latinLnBrk="0">
                <a:buNone/>
              </a:pPr>
              <a:endParaRPr lang="en-US" altLang="ko-KR" dirty="0"/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="" xmlns:a16="http://schemas.microsoft.com/office/drawing/2014/main" id="{85DD6475-3E36-4A6A-8E37-D0623569D455}"/>
                </a:ext>
              </a:extLst>
            </p:cNvPr>
            <p:cNvGrpSpPr/>
            <p:nvPr/>
          </p:nvGrpSpPr>
          <p:grpSpPr>
            <a:xfrm>
              <a:off x="5856375" y="3776995"/>
              <a:ext cx="360040" cy="216024"/>
              <a:chOff x="1208584" y="3789040"/>
              <a:chExt cx="360040" cy="216024"/>
            </a:xfrm>
          </p:grpSpPr>
          <p:cxnSp>
            <p:nvCxnSpPr>
              <p:cNvPr id="50" name="직선 연결선 49">
                <a:extLst>
                  <a:ext uri="{FF2B5EF4-FFF2-40B4-BE49-F238E27FC236}">
                    <a16:creationId xmlns="" xmlns:a16="http://schemas.microsoft.com/office/drawing/2014/main" id="{27D43EC6-13AF-4766-AE3A-51242C8CBEB3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그룹 50">
                <a:extLst>
                  <a:ext uri="{FF2B5EF4-FFF2-40B4-BE49-F238E27FC236}">
                    <a16:creationId xmlns="" xmlns:a16="http://schemas.microsoft.com/office/drawing/2014/main" id="{5588B646-3DD0-478A-A44E-F0F83254B94B}"/>
                  </a:ext>
                </a:extLst>
              </p:cNvPr>
              <p:cNvGrpSpPr/>
              <p:nvPr/>
            </p:nvGrpSpPr>
            <p:grpSpPr>
              <a:xfrm>
                <a:off x="1208584" y="3789040"/>
                <a:ext cx="360040" cy="216024"/>
                <a:chOff x="1208584" y="3789040"/>
                <a:chExt cx="360040" cy="216024"/>
              </a:xfrm>
            </p:grpSpPr>
            <p:cxnSp>
              <p:nvCxnSpPr>
                <p:cNvPr id="52" name="직선 연결선 51">
                  <a:extLst>
                    <a:ext uri="{FF2B5EF4-FFF2-40B4-BE49-F238E27FC236}">
                      <a16:creationId xmlns="" xmlns:a16="http://schemas.microsoft.com/office/drawing/2014/main" id="{DF668536-F268-4D62-B956-72726A6F603A}"/>
                    </a:ext>
                  </a:extLst>
                </p:cNvPr>
                <p:cNvCxnSpPr/>
                <p:nvPr/>
              </p:nvCxnSpPr>
              <p:spPr>
                <a:xfrm>
                  <a:off x="120858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직선 연결선 52">
                  <a:extLst>
                    <a:ext uri="{FF2B5EF4-FFF2-40B4-BE49-F238E27FC236}">
                      <a16:creationId xmlns="" xmlns:a16="http://schemas.microsoft.com/office/drawing/2014/main" id="{79D4396F-C23E-4311-952E-170AD465CEC3}"/>
                    </a:ext>
                  </a:extLst>
                </p:cNvPr>
                <p:cNvCxnSpPr/>
                <p:nvPr/>
              </p:nvCxnSpPr>
              <p:spPr>
                <a:xfrm flipV="1">
                  <a:off x="156862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4" name="그룹 53">
              <a:extLst>
                <a:ext uri="{FF2B5EF4-FFF2-40B4-BE49-F238E27FC236}">
                  <a16:creationId xmlns="" xmlns:a16="http://schemas.microsoft.com/office/drawing/2014/main" id="{5A4805F0-3A1B-482E-AF94-81E52D42C891}"/>
                </a:ext>
              </a:extLst>
            </p:cNvPr>
            <p:cNvGrpSpPr/>
            <p:nvPr/>
          </p:nvGrpSpPr>
          <p:grpSpPr>
            <a:xfrm>
              <a:off x="6036395" y="3789040"/>
              <a:ext cx="608033" cy="865376"/>
              <a:chOff x="1208584" y="3789040"/>
              <a:chExt cx="360040" cy="216024"/>
            </a:xfrm>
          </p:grpSpPr>
          <p:cxnSp>
            <p:nvCxnSpPr>
              <p:cNvPr id="55" name="직선 연결선 54">
                <a:extLst>
                  <a:ext uri="{FF2B5EF4-FFF2-40B4-BE49-F238E27FC236}">
                    <a16:creationId xmlns="" xmlns:a16="http://schemas.microsoft.com/office/drawing/2014/main" id="{FB754AE3-CF2D-46D5-9AB5-7A91BB15135F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그룹 55">
                <a:extLst>
                  <a:ext uri="{FF2B5EF4-FFF2-40B4-BE49-F238E27FC236}">
                    <a16:creationId xmlns="" xmlns:a16="http://schemas.microsoft.com/office/drawing/2014/main" id="{05C41AAA-9099-44AA-8ABA-77B033B5B02C}"/>
                  </a:ext>
                </a:extLst>
              </p:cNvPr>
              <p:cNvGrpSpPr/>
              <p:nvPr/>
            </p:nvGrpSpPr>
            <p:grpSpPr>
              <a:xfrm>
                <a:off x="1208584" y="3789040"/>
                <a:ext cx="360040" cy="216024"/>
                <a:chOff x="1208584" y="3789040"/>
                <a:chExt cx="360040" cy="216024"/>
              </a:xfrm>
            </p:grpSpPr>
            <p:cxnSp>
              <p:nvCxnSpPr>
                <p:cNvPr id="57" name="직선 연결선 56">
                  <a:extLst>
                    <a:ext uri="{FF2B5EF4-FFF2-40B4-BE49-F238E27FC236}">
                      <a16:creationId xmlns="" xmlns:a16="http://schemas.microsoft.com/office/drawing/2014/main" id="{5F0FEFC6-3910-47D9-A8C5-AF0DC45E0A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8584" y="3938388"/>
                  <a:ext cx="0" cy="66676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직선 연결선 57">
                  <a:extLst>
                    <a:ext uri="{FF2B5EF4-FFF2-40B4-BE49-F238E27FC236}">
                      <a16:creationId xmlns="" xmlns:a16="http://schemas.microsoft.com/office/drawing/2014/main" id="{B8CA4856-250F-48E8-B467-0089BEC38134}"/>
                    </a:ext>
                  </a:extLst>
                </p:cNvPr>
                <p:cNvCxnSpPr/>
                <p:nvPr/>
              </p:nvCxnSpPr>
              <p:spPr>
                <a:xfrm flipV="1">
                  <a:off x="156862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그룹 58">
              <a:extLst>
                <a:ext uri="{FF2B5EF4-FFF2-40B4-BE49-F238E27FC236}">
                  <a16:creationId xmlns="" xmlns:a16="http://schemas.microsoft.com/office/drawing/2014/main" id="{D7BB4A7B-A4CD-45DA-96F4-412CF6B5B7E0}"/>
                </a:ext>
              </a:extLst>
            </p:cNvPr>
            <p:cNvGrpSpPr/>
            <p:nvPr/>
          </p:nvGrpSpPr>
          <p:grpSpPr>
            <a:xfrm>
              <a:off x="5344075" y="3776996"/>
              <a:ext cx="996336" cy="1374973"/>
              <a:chOff x="1208584" y="3044163"/>
              <a:chExt cx="360040" cy="960902"/>
            </a:xfrm>
          </p:grpSpPr>
          <p:cxnSp>
            <p:nvCxnSpPr>
              <p:cNvPr id="60" name="직선 연결선 59">
                <a:extLst>
                  <a:ext uri="{FF2B5EF4-FFF2-40B4-BE49-F238E27FC236}">
                    <a16:creationId xmlns="" xmlns:a16="http://schemas.microsoft.com/office/drawing/2014/main" id="{FF8BB521-D658-4C7E-A49E-10F3A23A0AE2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그룹 60">
                <a:extLst>
                  <a:ext uri="{FF2B5EF4-FFF2-40B4-BE49-F238E27FC236}">
                    <a16:creationId xmlns="" xmlns:a16="http://schemas.microsoft.com/office/drawing/2014/main" id="{B798E6C8-25C1-42D1-871F-5CBFEDCEB120}"/>
                  </a:ext>
                </a:extLst>
              </p:cNvPr>
              <p:cNvGrpSpPr/>
              <p:nvPr/>
            </p:nvGrpSpPr>
            <p:grpSpPr>
              <a:xfrm>
                <a:off x="1208584" y="3044163"/>
                <a:ext cx="360040" cy="960902"/>
                <a:chOff x="1208584" y="3044163"/>
                <a:chExt cx="360040" cy="960902"/>
              </a:xfrm>
            </p:grpSpPr>
            <p:cxnSp>
              <p:nvCxnSpPr>
                <p:cNvPr id="62" name="직선 연결선 61">
                  <a:extLst>
                    <a:ext uri="{FF2B5EF4-FFF2-40B4-BE49-F238E27FC236}">
                      <a16:creationId xmlns="" xmlns:a16="http://schemas.microsoft.com/office/drawing/2014/main" id="{6E8DE03F-BEA9-42A9-9304-684BAD6022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8584" y="3044163"/>
                  <a:ext cx="0" cy="960902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직선 연결선 62">
                  <a:extLst>
                    <a:ext uri="{FF2B5EF4-FFF2-40B4-BE49-F238E27FC236}">
                      <a16:creationId xmlns="" xmlns:a16="http://schemas.microsoft.com/office/drawing/2014/main" id="{2524347F-F6C3-4D98-82A1-A807B9F304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68624" y="3891830"/>
                  <a:ext cx="0" cy="113235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내용 개체 틀 2">
              <a:extLst>
                <a:ext uri="{FF2B5EF4-FFF2-40B4-BE49-F238E27FC236}">
                  <a16:creationId xmlns="" xmlns:a16="http://schemas.microsoft.com/office/drawing/2014/main" id="{3636674B-BF29-47B5-88E3-2F87FB6A57DA}"/>
                </a:ext>
              </a:extLst>
            </p:cNvPr>
            <p:cNvSpPr txBox="1">
              <a:spLocks/>
            </p:cNvSpPr>
            <p:nvPr/>
          </p:nvSpPr>
          <p:spPr>
            <a:xfrm>
              <a:off x="5842243" y="3981386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①</a:t>
              </a:r>
              <a:endParaRPr lang="en-US" altLang="ko-KR" dirty="0"/>
            </a:p>
          </p:txBody>
        </p:sp>
        <p:sp>
          <p:nvSpPr>
            <p:cNvPr id="65" name="내용 개체 틀 2">
              <a:extLst>
                <a:ext uri="{FF2B5EF4-FFF2-40B4-BE49-F238E27FC236}">
                  <a16:creationId xmlns="" xmlns:a16="http://schemas.microsoft.com/office/drawing/2014/main" id="{D7091E20-8EF6-4427-BECC-9589DB1F0CFB}"/>
                </a:ext>
              </a:extLst>
            </p:cNvPr>
            <p:cNvSpPr txBox="1">
              <a:spLocks/>
            </p:cNvSpPr>
            <p:nvPr/>
          </p:nvSpPr>
          <p:spPr>
            <a:xfrm>
              <a:off x="6131301" y="4637845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②</a:t>
              </a:r>
              <a:endParaRPr lang="en-US" altLang="ko-KR" dirty="0"/>
            </a:p>
          </p:txBody>
        </p:sp>
        <p:sp>
          <p:nvSpPr>
            <p:cNvPr id="66" name="내용 개체 틀 2">
              <a:extLst>
                <a:ext uri="{FF2B5EF4-FFF2-40B4-BE49-F238E27FC236}">
                  <a16:creationId xmlns="" xmlns:a16="http://schemas.microsoft.com/office/drawing/2014/main" id="{86010792-718B-427A-9853-7AFDD4E9F712}"/>
                </a:ext>
              </a:extLst>
            </p:cNvPr>
            <p:cNvSpPr txBox="1">
              <a:spLocks/>
            </p:cNvSpPr>
            <p:nvPr/>
          </p:nvSpPr>
          <p:spPr>
            <a:xfrm>
              <a:off x="5633132" y="5165236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③</a:t>
              </a:r>
              <a:endParaRPr lang="en-US" altLang="ko-KR" dirty="0"/>
            </a:p>
          </p:txBody>
        </p:sp>
      </p:grpSp>
      <p:pic>
        <p:nvPicPr>
          <p:cNvPr id="68" name="그림 6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CB96F10-9D38-4785-92F7-D60B4A770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67" name="직사각형 66">
            <a:hlinkClick r:id="rId4" action="ppaction://hlinksldjump"/>
          </p:cNvPr>
          <p:cNvSpPr/>
          <p:nvPr/>
        </p:nvSpPr>
        <p:spPr>
          <a:xfrm>
            <a:off x="736526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5" action="ppaction://hlinksldjump"/>
          </p:cNvPr>
          <p:cNvSpPr/>
          <p:nvPr/>
        </p:nvSpPr>
        <p:spPr>
          <a:xfrm>
            <a:off x="772530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6" action="ppaction://hlinksldjump"/>
          </p:cNvPr>
          <p:cNvSpPr/>
          <p:nvPr/>
        </p:nvSpPr>
        <p:spPr>
          <a:xfrm>
            <a:off x="812135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7" action="ppaction://hlinksldjump"/>
          </p:cNvPr>
          <p:cNvSpPr/>
          <p:nvPr/>
        </p:nvSpPr>
        <p:spPr>
          <a:xfrm>
            <a:off x="848139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hlinkClick r:id="rId8" action="ppaction://hlinksldjump"/>
          </p:cNvPr>
          <p:cNvSpPr/>
          <p:nvPr/>
        </p:nvSpPr>
        <p:spPr>
          <a:xfrm>
            <a:off x="8877436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hlinkClick r:id="rId9" action="ppaction://hlinksldjump"/>
          </p:cNvPr>
          <p:cNvSpPr/>
          <p:nvPr/>
        </p:nvSpPr>
        <p:spPr>
          <a:xfrm>
            <a:off x="9273480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6" name="그림 75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24721" y="24845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그림 76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89031" y="24352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계산해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68" name="그림 6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9C064CEA-29C4-4DC3-B4EB-F8E72427B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763235" y="2423265"/>
            <a:ext cx="5790813" cy="369332"/>
            <a:chOff x="1763235" y="2423265"/>
            <a:chExt cx="5790813" cy="369332"/>
          </a:xfrm>
        </p:grpSpPr>
        <p:sp>
          <p:nvSpPr>
            <p:cNvPr id="69" name="내용 개체 틀 3">
              <a:extLst>
                <a:ext uri="{FF2B5EF4-FFF2-40B4-BE49-F238E27FC236}">
                  <a16:creationId xmlns="" xmlns:a16="http://schemas.microsoft.com/office/drawing/2014/main" id="{67B09A8A-4C5B-43F4-9E70-2A2A2BCF4631}"/>
                </a:ext>
              </a:extLst>
            </p:cNvPr>
            <p:cNvSpPr txBox="1">
              <a:spLocks/>
            </p:cNvSpPr>
            <p:nvPr/>
          </p:nvSpPr>
          <p:spPr>
            <a:xfrm>
              <a:off x="1763235" y="2423265"/>
              <a:ext cx="195753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en-US" altLang="ko-KR" dirty="0"/>
                <a:t>15+81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54÷9</a:t>
              </a:r>
            </a:p>
          </p:txBody>
        </p:sp>
        <p:sp>
          <p:nvSpPr>
            <p:cNvPr id="70" name="내용 개체 틀 3">
              <a:extLst>
                <a:ext uri="{FF2B5EF4-FFF2-40B4-BE49-F238E27FC236}">
                  <a16:creationId xmlns="" xmlns:a16="http://schemas.microsoft.com/office/drawing/2014/main" id="{5C7F0C81-D117-4F95-A533-5C9DAEA244B8}"/>
                </a:ext>
              </a:extLst>
            </p:cNvPr>
            <p:cNvSpPr txBox="1">
              <a:spLocks/>
            </p:cNvSpPr>
            <p:nvPr/>
          </p:nvSpPr>
          <p:spPr>
            <a:xfrm>
              <a:off x="5822561" y="2423265"/>
              <a:ext cx="173148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en-US" altLang="ko-KR" dirty="0"/>
                <a:t>18÷(11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5)+3</a:t>
              </a:r>
            </a:p>
          </p:txBody>
        </p:sp>
      </p:grpSp>
      <p:sp>
        <p:nvSpPr>
          <p:cNvPr id="72" name="내용 개체 틀 2">
            <a:extLst>
              <a:ext uri="{FF2B5EF4-FFF2-40B4-BE49-F238E27FC236}">
                <a16:creationId xmlns="" xmlns:a16="http://schemas.microsoft.com/office/drawing/2014/main" id="{D4EB0252-B13E-4335-B41D-4AED442D12FC}"/>
              </a:ext>
            </a:extLst>
          </p:cNvPr>
          <p:cNvSpPr txBox="1">
            <a:spLocks/>
          </p:cNvSpPr>
          <p:nvPr/>
        </p:nvSpPr>
        <p:spPr>
          <a:xfrm>
            <a:off x="3260812" y="2410922"/>
            <a:ext cx="760468" cy="41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buNone/>
            </a:pPr>
            <a:r>
              <a:rPr lang="en-US" altLang="ko-KR" dirty="0"/>
              <a:t>=90</a:t>
            </a:r>
          </a:p>
        </p:txBody>
      </p:sp>
      <p:sp>
        <p:nvSpPr>
          <p:cNvPr id="74" name="내용 개체 틀 2">
            <a:extLst>
              <a:ext uri="{FF2B5EF4-FFF2-40B4-BE49-F238E27FC236}">
                <a16:creationId xmlns="" xmlns:a16="http://schemas.microsoft.com/office/drawing/2014/main" id="{12E2EF87-DFD9-46E0-B697-1FA882C6DAC0}"/>
              </a:ext>
            </a:extLst>
          </p:cNvPr>
          <p:cNvSpPr txBox="1">
            <a:spLocks/>
          </p:cNvSpPr>
          <p:nvPr/>
        </p:nvSpPr>
        <p:spPr>
          <a:xfrm>
            <a:off x="7329264" y="2410922"/>
            <a:ext cx="668380" cy="41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buNone/>
            </a:pPr>
            <a:r>
              <a:rPr lang="ko-KR" altLang="en-US" dirty="0"/>
              <a:t>＝</a:t>
            </a:r>
            <a:r>
              <a:rPr lang="en-US" altLang="ko-KR" dirty="0"/>
              <a:t>6</a:t>
            </a:r>
            <a:endParaRPr lang="ko-KR" altLang="en-US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422" y="23750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5181" y="24232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5" action="ppaction://hlinksldjump"/>
          </p:cNvPr>
          <p:cNvSpPr/>
          <p:nvPr/>
        </p:nvSpPr>
        <p:spPr>
          <a:xfrm>
            <a:off x="736526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772530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812135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</p:cNvPr>
          <p:cNvSpPr/>
          <p:nvPr/>
        </p:nvSpPr>
        <p:spPr>
          <a:xfrm>
            <a:off x="848139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9" action="ppaction://hlinksldjump"/>
          </p:cNvPr>
          <p:cNvSpPr/>
          <p:nvPr/>
        </p:nvSpPr>
        <p:spPr>
          <a:xfrm>
            <a:off x="8877436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0" action="ppaction://hlinksldjump"/>
          </p:cNvPr>
          <p:cNvSpPr/>
          <p:nvPr/>
        </p:nvSpPr>
        <p:spPr>
          <a:xfrm>
            <a:off x="9273480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25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68" name="그림 6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9C064CEA-29C4-4DC3-B4EB-F8E72427B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12540" y="1412776"/>
            <a:ext cx="8258272" cy="1584124"/>
            <a:chOff x="812540" y="1412776"/>
            <a:chExt cx="8258272" cy="1584124"/>
          </a:xfrm>
        </p:grpSpPr>
        <p:grpSp>
          <p:nvGrpSpPr>
            <p:cNvPr id="23" name="그룹 22"/>
            <p:cNvGrpSpPr/>
            <p:nvPr/>
          </p:nvGrpSpPr>
          <p:grpSpPr>
            <a:xfrm>
              <a:off x="812540" y="1412776"/>
              <a:ext cx="8258272" cy="923330"/>
              <a:chOff x="882649" y="1449388"/>
              <a:chExt cx="8258272" cy="923330"/>
            </a:xfrm>
          </p:grpSpPr>
          <p:sp>
            <p:nvSpPr>
              <p:cNvPr id="24" name="내용 개체 틀 3"/>
              <p:cNvSpPr txBox="1">
                <a:spLocks/>
              </p:cNvSpPr>
              <p:nvPr/>
            </p:nvSpPr>
            <p:spPr>
              <a:xfrm>
                <a:off x="882649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3.</a:t>
                </a:r>
                <a:endParaRPr lang="ko-KR" altLang="en-US" dirty="0"/>
              </a:p>
            </p:txBody>
          </p:sp>
          <p:sp>
            <p:nvSpPr>
              <p:cNvPr id="25" name="내용 개체 틀 3"/>
              <p:cNvSpPr txBox="1">
                <a:spLocks/>
              </p:cNvSpPr>
              <p:nvPr/>
            </p:nvSpPr>
            <p:spPr>
              <a:xfrm>
                <a:off x="1797048" y="1449388"/>
                <a:ext cx="7343873" cy="92333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우유 </a:t>
                </a:r>
                <a:r>
                  <a:rPr lang="en-US" altLang="ko-KR" dirty="0"/>
                  <a:t>900 mL</a:t>
                </a:r>
                <a:r>
                  <a:rPr lang="ko-KR" altLang="en-US" dirty="0"/>
                  <a:t>를 남학생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명과 여학생 </a:t>
                </a:r>
                <a:r>
                  <a:rPr lang="en-US" altLang="ko-KR" dirty="0"/>
                  <a:t>7</a:t>
                </a:r>
                <a:r>
                  <a:rPr lang="ko-KR" altLang="en-US" dirty="0"/>
                  <a:t>명이 똑같이 나누어 가졌습니다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한 여학생이 자신이 가진 우유 중 </a:t>
                </a:r>
                <a:r>
                  <a:rPr lang="en-US" altLang="ko-KR" dirty="0"/>
                  <a:t>60 mL</a:t>
                </a:r>
                <a:r>
                  <a:rPr lang="ko-KR" altLang="en-US" dirty="0"/>
                  <a:t>를 마셨다면 </a:t>
                </a:r>
                <a:r>
                  <a:rPr lang="ko-KR" altLang="en-US" dirty="0" smtClean="0"/>
                  <a:t>이 </a:t>
                </a:r>
                <a:r>
                  <a:rPr lang="ko-KR" altLang="en-US" dirty="0"/>
                  <a:t>여학생에게 남은 우유는 몇</a:t>
                </a:r>
                <a:r>
                  <a:rPr lang="en-US" altLang="ko-KR" dirty="0"/>
                  <a:t> m</a:t>
                </a:r>
                <a:r>
                  <a:rPr lang="en-US" altLang="ko-KR" dirty="0" smtClean="0"/>
                  <a:t>L</a:t>
                </a:r>
                <a:r>
                  <a:rPr lang="ko-KR" altLang="en-US" dirty="0" smtClean="0"/>
                  <a:t>인지 </a:t>
                </a:r>
                <a:r>
                  <a:rPr lang="ko-KR" altLang="en-US" dirty="0"/>
                  <a:t>하나의 식으로 나타내어 구해 보세요</a:t>
                </a:r>
                <a:r>
                  <a:rPr lang="en-US" altLang="ko-KR" dirty="0"/>
                  <a:t>.</a:t>
                </a:r>
                <a:r>
                  <a:rPr lang="ko-KR" altLang="en-US" dirty="0"/>
                  <a:t> </a:t>
                </a:r>
                <a:endParaRPr lang="en-US" altLang="ko-KR" dirty="0"/>
              </a:p>
            </p:txBody>
          </p:sp>
        </p:grpSp>
        <p:sp>
          <p:nvSpPr>
            <p:cNvPr id="26" name="모서리가 둥근 직사각형 61">
              <a:extLst>
                <a:ext uri="{FF2B5EF4-FFF2-40B4-BE49-F238E27FC236}">
                  <a16:creationId xmlns="" xmlns:a16="http://schemas.microsoft.com/office/drawing/2014/main" id="{94635979-22AE-4AB5-86FB-E3123D545304}"/>
                </a:ext>
              </a:extLst>
            </p:cNvPr>
            <p:cNvSpPr/>
            <p:nvPr/>
          </p:nvSpPr>
          <p:spPr bwMode="auto">
            <a:xfrm>
              <a:off x="920552" y="2528900"/>
              <a:ext cx="8044250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51F81BFB-29FB-4DA5-8F15-81496206F2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8972" y="25794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98407" y="2587972"/>
            <a:ext cx="5754793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900÷(2+7</a:t>
            </a:r>
            <a:r>
              <a:rPr lang="en-US" altLang="ko-KR" dirty="0" smtClean="0"/>
              <a:t>)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60=40</a:t>
            </a:r>
            <a:r>
              <a:rPr lang="en-US" altLang="ko-KR" dirty="0"/>
              <a:t>, 40 mL</a:t>
            </a:r>
          </a:p>
        </p:txBody>
      </p:sp>
      <p:sp>
        <p:nvSpPr>
          <p:cNvPr id="15" name="직사각형 14">
            <a:hlinkClick r:id="rId5" action="ppaction://hlinksldjump"/>
          </p:cNvPr>
          <p:cNvSpPr/>
          <p:nvPr/>
        </p:nvSpPr>
        <p:spPr>
          <a:xfrm>
            <a:off x="736526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6" action="ppaction://hlinksldjump"/>
          </p:cNvPr>
          <p:cNvSpPr/>
          <p:nvPr/>
        </p:nvSpPr>
        <p:spPr>
          <a:xfrm>
            <a:off x="772530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7" action="ppaction://hlinksldjump"/>
          </p:cNvPr>
          <p:cNvSpPr/>
          <p:nvPr/>
        </p:nvSpPr>
        <p:spPr>
          <a:xfrm>
            <a:off x="812135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848139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</p:cNvPr>
          <p:cNvSpPr/>
          <p:nvPr/>
        </p:nvSpPr>
        <p:spPr>
          <a:xfrm>
            <a:off x="8877436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0" action="ppaction://hlinksldjump"/>
          </p:cNvPr>
          <p:cNvSpPr/>
          <p:nvPr/>
        </p:nvSpPr>
        <p:spPr>
          <a:xfrm>
            <a:off x="9273480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72880" y="2492896"/>
            <a:ext cx="5292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3600" b="1" spc="-150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3600" b="1" spc="-150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곱셈</a:t>
            </a:r>
            <a:r>
              <a:rPr lang="en-US" altLang="ko-KR" sz="3600" b="1" spc="-150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나눗셈이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섞여 있는 식을 계산해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볼까요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6596" y="40466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나눗셈이 섞여 있는 식을 계산해 볼까요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0466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나눗셈이 섞여 있는 식을 계산해 볼까요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8844" y="2276872"/>
            <a:ext cx="5364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괄호가 없을 때와 있을 때의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나눗셈이 섞여 있는 식의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계산 순서를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just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설명해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>
            <a:hlinkClick r:id="rId4" action="ppaction://hlinksldjump"/>
          </p:cNvPr>
          <p:cNvSpPr/>
          <p:nvPr/>
        </p:nvSpPr>
        <p:spPr>
          <a:xfrm>
            <a:off x="736526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772530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</p:cNvPr>
          <p:cNvSpPr/>
          <p:nvPr/>
        </p:nvSpPr>
        <p:spPr>
          <a:xfrm>
            <a:off x="812135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7" action="ppaction://hlinksldjump"/>
          </p:cNvPr>
          <p:cNvSpPr/>
          <p:nvPr/>
        </p:nvSpPr>
        <p:spPr>
          <a:xfrm>
            <a:off x="848139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8877436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9273480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남는 </a:t>
            </a:r>
            <a:r>
              <a:rPr lang="ko-KR" altLang="en-US" sz="2200" dirty="0">
                <a:solidFill>
                  <a:srgbClr val="695A35"/>
                </a:solidFill>
              </a:rPr>
              <a:t>한지의 수를 ‌구하는‌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방법에‌ </a:t>
            </a:r>
            <a:r>
              <a:rPr lang="ko-KR" altLang="en-US" sz="2200" dirty="0" smtClean="0">
                <a:solidFill>
                  <a:srgbClr val="695A35"/>
                </a:solidFill>
              </a:rPr>
              <a:t>대해‌ </a:t>
            </a:r>
            <a:r>
              <a:rPr lang="ko-KR" altLang="en-US" sz="2200" dirty="0">
                <a:solidFill>
                  <a:srgbClr val="695A35"/>
                </a:solidFill>
              </a:rPr>
              <a:t>생각 ‌나누기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t="17663" r="8018" b="42650"/>
          <a:stretch/>
        </p:blipFill>
        <p:spPr>
          <a:xfrm>
            <a:off x="992560" y="1052351"/>
            <a:ext cx="8034574" cy="51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902750" y="1412776"/>
            <a:ext cx="8154706" cy="1008112"/>
            <a:chOff x="902750" y="1412776"/>
            <a:chExt cx="8154706" cy="100811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1008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슬기네 가족은 탁본 체험을 하려고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놓여 있던 한지 </a:t>
              </a:r>
              <a:r>
                <a:rPr lang="en-US" altLang="ko-KR" dirty="0"/>
                <a:t>10</a:t>
              </a:r>
              <a:r>
                <a:rPr lang="ko-KR" altLang="en-US" dirty="0"/>
                <a:t>장에 더 받아 온 </a:t>
              </a:r>
              <a:r>
                <a:rPr lang="ko-KR" altLang="en-US" dirty="0" smtClean="0"/>
                <a:t>한지 </a:t>
              </a:r>
              <a:r>
                <a:rPr lang="en-US" altLang="ko-KR" dirty="0" smtClean="0"/>
                <a:t>14</a:t>
              </a:r>
              <a:r>
                <a:rPr lang="ko-KR" altLang="en-US" dirty="0"/>
                <a:t>장을 합하여 </a:t>
              </a:r>
              <a:r>
                <a:rPr lang="en-US" altLang="ko-KR" dirty="0"/>
                <a:t>4</a:t>
              </a:r>
              <a:r>
                <a:rPr lang="ko-KR" altLang="en-US" dirty="0"/>
                <a:t>명이 똑같이 나누어 가졌습니다</a:t>
              </a:r>
              <a:r>
                <a:rPr lang="en-US" altLang="ko-KR" dirty="0"/>
                <a:t>. </a:t>
              </a:r>
              <a:r>
                <a:rPr lang="ko-KR" altLang="en-US" dirty="0"/>
                <a:t>슬기가 탁본 체험에서 한지 </a:t>
              </a:r>
              <a:r>
                <a:rPr lang="en-US" altLang="ko-KR" dirty="0"/>
                <a:t>3</a:t>
              </a:r>
              <a:r>
                <a:rPr lang="ko-KR" altLang="en-US" dirty="0"/>
                <a:t>장을 사용하면 슬기에게 남는 한지는 몇 장인지 알아봅시다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0" name="모서리가 둥근 직사각형 2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8" name="모서리가 둥근 직사각형 2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1" name="그룹 40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4905164"/>
            <a:ext cx="8085541" cy="885992"/>
            <a:chOff x="889373" y="3445693"/>
            <a:chExt cx="8085541" cy="885992"/>
          </a:xfrm>
        </p:grpSpPr>
        <p:sp>
          <p:nvSpPr>
            <p:cNvPr id="42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63685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3"/>
              <a:ext cx="7287436" cy="417992"/>
              <a:chOff x="910749" y="3445693"/>
              <a:chExt cx="7287436" cy="417992"/>
            </a:xfrm>
          </p:grpSpPr>
          <p:sp>
            <p:nvSpPr>
              <p:cNvPr id="50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3"/>
                <a:ext cx="7101279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무엇을 먼저 구해야 하나요</a:t>
                </a:r>
                <a:r>
                  <a:rPr lang="en-US" altLang="ko-KR" dirty="0"/>
                  <a:t>? </a:t>
                </a:r>
                <a:endParaRPr lang="ko-KR" altLang="en-US" dirty="0"/>
              </a:p>
            </p:txBody>
          </p:sp>
          <p:sp>
            <p:nvSpPr>
              <p:cNvPr id="51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3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56556" y="5375599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슬기네 가족이 가지고 있는 한지의 </a:t>
            </a:r>
            <a:r>
              <a:rPr lang="ko-KR" altLang="en-US" dirty="0" smtClean="0"/>
              <a:t>수를 구해야 </a:t>
            </a:r>
            <a:r>
              <a:rPr lang="ko-KR" altLang="en-US" dirty="0"/>
              <a:t>합니다</a:t>
            </a:r>
            <a:r>
              <a:rPr lang="en-US" altLang="ko-KR" dirty="0"/>
              <a:t>.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50" y="2571635"/>
            <a:ext cx="276515" cy="273955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203" y="53830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t="17663" r="8018" b="42650"/>
          <a:stretch/>
        </p:blipFill>
        <p:spPr>
          <a:xfrm>
            <a:off x="2795797" y="2355484"/>
            <a:ext cx="3958812" cy="2549680"/>
          </a:xfrm>
          <a:prstGeom prst="rect">
            <a:avLst/>
          </a:prstGeom>
        </p:spPr>
      </p:pic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736526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772530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</p:cNvPr>
          <p:cNvSpPr/>
          <p:nvPr/>
        </p:nvSpPr>
        <p:spPr>
          <a:xfrm>
            <a:off x="812135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1" action="ppaction://hlinksldjump"/>
          </p:cNvPr>
          <p:cNvSpPr/>
          <p:nvPr/>
        </p:nvSpPr>
        <p:spPr>
          <a:xfrm>
            <a:off x="848139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2" action="ppaction://hlinksldjump"/>
          </p:cNvPr>
          <p:cNvSpPr/>
          <p:nvPr/>
        </p:nvSpPr>
        <p:spPr>
          <a:xfrm>
            <a:off x="8877436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3" action="ppaction://hlinksldjump"/>
          </p:cNvPr>
          <p:cNvSpPr/>
          <p:nvPr/>
        </p:nvSpPr>
        <p:spPr>
          <a:xfrm>
            <a:off x="9273480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남는 </a:t>
            </a:r>
            <a:r>
              <a:rPr lang="ko-KR" altLang="en-US" sz="2200" dirty="0">
                <a:solidFill>
                  <a:srgbClr val="695A35"/>
                </a:solidFill>
              </a:rPr>
              <a:t>한지의 수를 ‌구하는‌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방법에‌ </a:t>
            </a:r>
            <a:r>
              <a:rPr lang="ko-KR" altLang="en-US" sz="2200" dirty="0" smtClean="0">
                <a:solidFill>
                  <a:srgbClr val="695A35"/>
                </a:solidFill>
              </a:rPr>
              <a:t>대해‌ </a:t>
            </a:r>
            <a:r>
              <a:rPr lang="ko-KR" altLang="en-US" sz="2200" dirty="0">
                <a:solidFill>
                  <a:srgbClr val="695A35"/>
                </a:solidFill>
              </a:rPr>
              <a:t>생각 ‌나누기</a:t>
            </a:r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42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3392996"/>
            <a:ext cx="8116720" cy="1839249"/>
            <a:chOff x="889373" y="3445692"/>
            <a:chExt cx="8116720" cy="1839249"/>
          </a:xfrm>
        </p:grpSpPr>
        <p:sp>
          <p:nvSpPr>
            <p:cNvPr id="44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4169151"/>
              <a:ext cx="8085541" cy="111579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2"/>
              <a:ext cx="8095344" cy="720917"/>
              <a:chOff x="910749" y="3445692"/>
              <a:chExt cx="8095344" cy="720917"/>
            </a:xfrm>
          </p:grpSpPr>
          <p:sp>
            <p:nvSpPr>
              <p:cNvPr id="46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7909187" cy="7209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먼저 계산해야 하는 부분을 </a:t>
                </a:r>
                <a:r>
                  <a:rPr lang="en-US" altLang="ko-KR" dirty="0"/>
                  <a:t>(       )</a:t>
                </a:r>
                <a:r>
                  <a:rPr lang="ko-KR" altLang="en-US" dirty="0"/>
                  <a:t>로 묶어 한 명에게 나누어 준 한지는 몇 장인지 </a:t>
                </a:r>
                <a:endParaRPr lang="en-US" altLang="ko-KR" dirty="0"/>
              </a:p>
              <a:p>
                <a:r>
                  <a:rPr lang="ko-KR" altLang="en-US" dirty="0" smtClean="0"/>
                  <a:t>구</a:t>
                </a:r>
                <a:r>
                  <a:rPr lang="ko-KR" altLang="en-US" dirty="0"/>
                  <a:t>하</a:t>
                </a:r>
                <a:r>
                  <a:rPr lang="ko-KR" altLang="en-US" dirty="0" smtClean="0"/>
                  <a:t>는 </a:t>
                </a:r>
                <a:r>
                  <a:rPr lang="ko-KR" altLang="en-US" dirty="0"/>
                  <a:t>식을 써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47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9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98407" y="4175475"/>
            <a:ext cx="7773577" cy="909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처음에 받은 한지의 수를 먼저 계산해서 </a:t>
            </a:r>
            <a:r>
              <a:rPr lang="en-US" altLang="ko-KR" dirty="0"/>
              <a:t>(     )</a:t>
            </a:r>
            <a:r>
              <a:rPr lang="ko-KR" altLang="en-US" dirty="0"/>
              <a:t>로 묶어야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처음에 받은 </a:t>
            </a:r>
            <a:r>
              <a:rPr lang="ko-KR" altLang="en-US" dirty="0" smtClean="0"/>
              <a:t>한지는 </a:t>
            </a:r>
            <a:r>
              <a:rPr lang="ko-KR" altLang="en-US" dirty="0"/>
              <a:t>모두 </a:t>
            </a:r>
            <a:r>
              <a:rPr lang="en-US" altLang="ko-KR" dirty="0"/>
              <a:t>24</a:t>
            </a:r>
            <a:r>
              <a:rPr lang="ko-KR" altLang="en-US" dirty="0"/>
              <a:t>장인데 가족 수인 </a:t>
            </a:r>
            <a:r>
              <a:rPr lang="en-US" altLang="ko-KR" dirty="0"/>
              <a:t>4</a:t>
            </a:r>
            <a:r>
              <a:rPr lang="ko-KR" altLang="en-US" dirty="0"/>
              <a:t>로 나누면 </a:t>
            </a:r>
            <a:r>
              <a:rPr lang="en-US" altLang="ko-KR" dirty="0"/>
              <a:t>6</a:t>
            </a:r>
            <a:r>
              <a:rPr lang="ko-KR" altLang="en-US" dirty="0"/>
              <a:t>장입니다</a:t>
            </a:r>
            <a:r>
              <a:rPr lang="en-US" altLang="ko-KR" dirty="0"/>
              <a:t>.        </a:t>
            </a:r>
          </a:p>
          <a:p>
            <a:pPr indent="0">
              <a:buNone/>
            </a:pPr>
            <a:r>
              <a:rPr lang="en-US" altLang="ko-KR" dirty="0"/>
              <a:t>   (10+14)÷4=6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097" y="44117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899907" y="1460233"/>
            <a:ext cx="8137365" cy="1295314"/>
            <a:chOff x="899907" y="4437112"/>
            <a:chExt cx="8137365" cy="1295314"/>
          </a:xfrm>
        </p:grpSpPr>
        <p:sp>
          <p:nvSpPr>
            <p:cNvPr id="28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99907" y="4934904"/>
              <a:ext cx="8137365" cy="7975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4437112"/>
              <a:ext cx="8031827" cy="827421"/>
              <a:chOff x="910749" y="3418316"/>
              <a:chExt cx="8031827" cy="827421"/>
            </a:xfrm>
          </p:grpSpPr>
          <p:sp>
            <p:nvSpPr>
              <p:cNvPr id="31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3389" y="3418316"/>
                <a:ext cx="7909187" cy="8274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 슬기네 가족이 가지고 있는 한지는 모두 몇 장인지 </a:t>
                </a:r>
                <a:r>
                  <a:rPr lang="ko-KR" altLang="en-US" dirty="0" smtClean="0"/>
                  <a:t>구하는 </a:t>
                </a:r>
                <a:r>
                  <a:rPr lang="ko-KR" altLang="en-US" dirty="0"/>
                  <a:t>식을 세워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32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3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56556" y="2038458"/>
            <a:ext cx="8080716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놓여 있던 한지 </a:t>
            </a:r>
            <a:r>
              <a:rPr lang="en-US" altLang="ko-KR" dirty="0"/>
              <a:t>10</a:t>
            </a:r>
            <a:r>
              <a:rPr lang="ko-KR" altLang="en-US" dirty="0"/>
              <a:t>장에 추가로 </a:t>
            </a:r>
            <a:r>
              <a:rPr lang="en-US" altLang="ko-KR" dirty="0"/>
              <a:t>14</a:t>
            </a:r>
            <a:r>
              <a:rPr lang="ko-KR" altLang="en-US" dirty="0"/>
              <a:t>장을 더 받아 왔으므로 </a:t>
            </a:r>
            <a:r>
              <a:rPr lang="en-US" altLang="ko-KR" dirty="0"/>
              <a:t>24</a:t>
            </a:r>
            <a:r>
              <a:rPr lang="ko-KR" altLang="en-US" dirty="0"/>
              <a:t>장을 가지고 있습니다</a:t>
            </a:r>
            <a:r>
              <a:rPr lang="en-US" altLang="ko-KR" dirty="0"/>
              <a:t>. </a:t>
            </a:r>
            <a:r>
              <a:rPr lang="en-US" altLang="ko-KR" dirty="0" smtClean="0"/>
              <a:t>10+14=24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929" y="21301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5" action="ppaction://hlinksldjump"/>
          </p:cNvPr>
          <p:cNvSpPr/>
          <p:nvPr/>
        </p:nvSpPr>
        <p:spPr>
          <a:xfrm>
            <a:off x="736526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772530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812135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848139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8877436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0" action="ppaction://hlinksldjump"/>
          </p:cNvPr>
          <p:cNvSpPr/>
          <p:nvPr/>
        </p:nvSpPr>
        <p:spPr>
          <a:xfrm>
            <a:off x="9273480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남는 </a:t>
            </a:r>
            <a:r>
              <a:rPr lang="ko-KR" altLang="en-US" sz="2200" dirty="0">
                <a:solidFill>
                  <a:srgbClr val="695A35"/>
                </a:solidFill>
              </a:rPr>
              <a:t>한지의 수를 ‌구하는‌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방법에‌ </a:t>
            </a:r>
            <a:r>
              <a:rPr lang="ko-KR" altLang="en-US" sz="2200" dirty="0" smtClean="0">
                <a:solidFill>
                  <a:srgbClr val="695A35"/>
                </a:solidFill>
              </a:rPr>
              <a:t>대해‌ </a:t>
            </a:r>
            <a:r>
              <a:rPr lang="ko-KR" altLang="en-US" sz="2200" dirty="0">
                <a:solidFill>
                  <a:srgbClr val="695A35"/>
                </a:solidFill>
              </a:rPr>
              <a:t>생각 ‌나누기</a:t>
            </a:r>
          </a:p>
        </p:txBody>
      </p:sp>
    </p:spTree>
    <p:extLst>
      <p:ext uri="{BB962C8B-B14F-4D97-AF65-F5344CB8AC3E}">
        <p14:creationId xmlns:p14="http://schemas.microsoft.com/office/powerpoint/2010/main" val="6313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그룹 50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3532447"/>
            <a:ext cx="8116720" cy="1228701"/>
            <a:chOff x="889373" y="3445692"/>
            <a:chExt cx="8116720" cy="1228701"/>
          </a:xfrm>
        </p:grpSpPr>
        <p:sp>
          <p:nvSpPr>
            <p:cNvPr id="52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72030"/>
              <a:ext cx="8085541" cy="80236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3" name="그룹 62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2"/>
              <a:ext cx="8095344" cy="720917"/>
              <a:chOff x="910749" y="3445692"/>
              <a:chExt cx="8095344" cy="720917"/>
            </a:xfrm>
          </p:grpSpPr>
          <p:sp>
            <p:nvSpPr>
              <p:cNvPr id="70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7909187" cy="7209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위의 식을 계산하는 순서를 말해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71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3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98407" y="3984946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덧셈</a:t>
            </a:r>
            <a:r>
              <a:rPr lang="en-US" altLang="ko-KR" dirty="0"/>
              <a:t>, </a:t>
            </a:r>
            <a:r>
              <a:rPr lang="ko-KR" altLang="en-US" dirty="0"/>
              <a:t>뺄셈</a:t>
            </a:r>
            <a:r>
              <a:rPr lang="en-US" altLang="ko-KR" dirty="0"/>
              <a:t>, </a:t>
            </a:r>
            <a:r>
              <a:rPr lang="ko-KR" altLang="en-US" dirty="0"/>
              <a:t>나눗셈이 섞여 있는 식에서는 나눗셈을 먼저 계산합니다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     )</a:t>
            </a:r>
            <a:r>
              <a:rPr lang="ko-KR" altLang="en-US" dirty="0"/>
              <a:t>가 </a:t>
            </a:r>
            <a:r>
              <a:rPr lang="ko-KR" altLang="en-US" dirty="0" smtClean="0"/>
              <a:t>있으면 </a:t>
            </a:r>
            <a:r>
              <a:rPr lang="en-US" altLang="ko-KR" dirty="0" smtClean="0"/>
              <a:t>(     </a:t>
            </a:r>
            <a:r>
              <a:rPr lang="en-US" altLang="ko-KR" dirty="0"/>
              <a:t>) </a:t>
            </a:r>
            <a:r>
              <a:rPr lang="ko-KR" altLang="en-US" dirty="0"/>
              <a:t>안을 </a:t>
            </a:r>
            <a:r>
              <a:rPr lang="ko-KR" altLang="en-US" dirty="0" smtClean="0"/>
              <a:t>가장 먼저 </a:t>
            </a:r>
            <a:r>
              <a:rPr lang="ko-KR" altLang="en-US" dirty="0"/>
              <a:t>계산합니다</a:t>
            </a:r>
            <a:r>
              <a:rPr lang="en-US" altLang="ko-KR" dirty="0"/>
              <a:t>.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749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920552" y="1444002"/>
            <a:ext cx="8244915" cy="1449568"/>
            <a:chOff x="920552" y="3343299"/>
            <a:chExt cx="8244915" cy="1449568"/>
          </a:xfrm>
        </p:grpSpPr>
        <p:sp>
          <p:nvSpPr>
            <p:cNvPr id="14" name="모서리가 둥근 직사각형 13"/>
            <p:cNvSpPr/>
            <p:nvPr/>
          </p:nvSpPr>
          <p:spPr bwMode="auto">
            <a:xfrm>
              <a:off x="920552" y="4056433"/>
              <a:ext cx="8095344" cy="73643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내용 개체 틀 3"/>
            <p:cNvSpPr txBox="1">
              <a:spLocks/>
            </p:cNvSpPr>
            <p:nvPr/>
          </p:nvSpPr>
          <p:spPr>
            <a:xfrm>
              <a:off x="1143116" y="3343299"/>
              <a:ext cx="8022351" cy="8952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슬기가 탁본 체험에서 한지 </a:t>
              </a:r>
              <a:r>
                <a:rPr lang="en-US" altLang="ko-KR" dirty="0"/>
                <a:t>3</a:t>
              </a:r>
              <a:r>
                <a:rPr lang="ko-KR" altLang="en-US" dirty="0"/>
                <a:t>장을 사용하면 슬기에게 남는 한지</a:t>
              </a:r>
              <a:r>
                <a:rPr lang="ko-KR" altLang="en-US" spc="-150" dirty="0"/>
                <a:t>는 몇 장인지 하나의 </a:t>
              </a:r>
              <a:r>
                <a:rPr lang="ko-KR" altLang="en-US" dirty="0"/>
                <a:t>식으로 나타내어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16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51731" y="344420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내용 개체 틀 2"/>
          <p:cNvSpPr txBox="1">
            <a:spLocks/>
          </p:cNvSpPr>
          <p:nvPr/>
        </p:nvSpPr>
        <p:spPr>
          <a:xfrm>
            <a:off x="969824" y="2240817"/>
            <a:ext cx="8067448" cy="6841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/>
              <a:t>슬기네</a:t>
            </a:r>
            <a:r>
              <a:rPr lang="ko-KR" altLang="en-US" dirty="0"/>
              <a:t> 가족이 나눠 가진 </a:t>
            </a:r>
            <a:r>
              <a:rPr lang="en-US" altLang="ko-KR" dirty="0"/>
              <a:t>6</a:t>
            </a:r>
            <a:r>
              <a:rPr lang="ko-KR" altLang="en-US" dirty="0"/>
              <a:t>장 중에서 </a:t>
            </a:r>
            <a:r>
              <a:rPr lang="en-US" altLang="ko-KR" dirty="0"/>
              <a:t>3</a:t>
            </a:r>
            <a:r>
              <a:rPr lang="ko-KR" altLang="en-US" dirty="0"/>
              <a:t>장을 사용하면 남는 한지는 </a:t>
            </a:r>
            <a:r>
              <a:rPr lang="en-US" altLang="ko-KR" dirty="0"/>
              <a:t>3</a:t>
            </a:r>
            <a:r>
              <a:rPr lang="ko-KR" altLang="en-US" dirty="0"/>
              <a:t>장입니다</a:t>
            </a:r>
            <a:r>
              <a:rPr lang="en-US" altLang="ko-KR" dirty="0"/>
              <a:t>. </a:t>
            </a:r>
          </a:p>
          <a:p>
            <a:pPr marL="174625" indent="0">
              <a:buNone/>
            </a:pPr>
            <a:r>
              <a:rPr lang="en-US" altLang="ko-KR" dirty="0"/>
              <a:t>(10+14)÷</a:t>
            </a:r>
            <a:r>
              <a:rPr lang="en-US" altLang="ko-KR" dirty="0" smtClean="0"/>
              <a:t>4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3=3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1812" y="23363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>
            <a:hlinkClick r:id="rId5" action="ppaction://hlinksldjump"/>
          </p:cNvPr>
          <p:cNvSpPr/>
          <p:nvPr/>
        </p:nvSpPr>
        <p:spPr>
          <a:xfrm>
            <a:off x="736526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6" action="ppaction://hlinksldjump"/>
          </p:cNvPr>
          <p:cNvSpPr/>
          <p:nvPr/>
        </p:nvSpPr>
        <p:spPr>
          <a:xfrm>
            <a:off x="772530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812135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848139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8877436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9273480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남는 </a:t>
            </a:r>
            <a:r>
              <a:rPr lang="ko-KR" altLang="en-US" sz="2200" dirty="0">
                <a:solidFill>
                  <a:srgbClr val="695A35"/>
                </a:solidFill>
              </a:rPr>
              <a:t>한지의 수를 ‌구하는‌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방법에‌ </a:t>
            </a:r>
            <a:r>
              <a:rPr lang="ko-KR" altLang="en-US" sz="2200" dirty="0" smtClean="0">
                <a:solidFill>
                  <a:srgbClr val="695A35"/>
                </a:solidFill>
              </a:rPr>
              <a:t>대해‌ </a:t>
            </a:r>
            <a:r>
              <a:rPr lang="ko-KR" altLang="en-US" sz="2200" dirty="0">
                <a:solidFill>
                  <a:srgbClr val="695A35"/>
                </a:solidFill>
              </a:rPr>
              <a:t>생각 ‌나누기</a:t>
            </a:r>
          </a:p>
        </p:txBody>
      </p:sp>
    </p:spTree>
    <p:extLst>
      <p:ext uri="{BB962C8B-B14F-4D97-AF65-F5344CB8AC3E}">
        <p14:creationId xmlns:p14="http://schemas.microsoft.com/office/powerpoint/2010/main" val="41263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6" y="2132856"/>
            <a:ext cx="8247207" cy="3200136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19" name="직사각형 18">
            <a:hlinkClick r:id="rId5" action="ppaction://hlinksldjump"/>
          </p:cNvPr>
          <p:cNvSpPr/>
          <p:nvPr/>
        </p:nvSpPr>
        <p:spPr>
          <a:xfrm>
            <a:off x="736526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6" action="ppaction://hlinksldjump"/>
          </p:cNvPr>
          <p:cNvSpPr/>
          <p:nvPr/>
        </p:nvSpPr>
        <p:spPr>
          <a:xfrm>
            <a:off x="772530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812135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848139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8877436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9273480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남는 </a:t>
            </a:r>
            <a:r>
              <a:rPr lang="ko-KR" altLang="en-US" sz="2200" dirty="0">
                <a:solidFill>
                  <a:srgbClr val="695A35"/>
                </a:solidFill>
              </a:rPr>
              <a:t>한지의 수를 ‌구하는‌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방법에‌ </a:t>
            </a:r>
            <a:r>
              <a:rPr lang="ko-KR" altLang="en-US" sz="2200" dirty="0" smtClean="0">
                <a:solidFill>
                  <a:srgbClr val="695A35"/>
                </a:solidFill>
              </a:rPr>
              <a:t>대해‌ </a:t>
            </a:r>
            <a:r>
              <a:rPr lang="ko-KR" altLang="en-US" sz="2200" dirty="0">
                <a:solidFill>
                  <a:srgbClr val="695A35"/>
                </a:solidFill>
              </a:rPr>
              <a:t>생각 ‌나누기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0" t="76254" r="71254" b="19773"/>
          <a:stretch/>
        </p:blipFill>
        <p:spPr>
          <a:xfrm>
            <a:off x="3728864" y="3681028"/>
            <a:ext cx="761793" cy="4953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6" t="75544" r="60888" b="17886"/>
          <a:stretch/>
        </p:blipFill>
        <p:spPr>
          <a:xfrm>
            <a:off x="4070309" y="3725974"/>
            <a:ext cx="761793" cy="81915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6" t="72081" r="47298" b="18281"/>
          <a:stretch/>
        </p:blipFill>
        <p:spPr>
          <a:xfrm>
            <a:off x="4412940" y="3725974"/>
            <a:ext cx="761793" cy="1201626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5190289" y="3392450"/>
            <a:ext cx="1155581" cy="338026"/>
            <a:chOff x="5190289" y="3392450"/>
            <a:chExt cx="1155581" cy="338026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65" t="77123" r="23923" b="20166"/>
            <a:stretch/>
          </p:blipFill>
          <p:spPr>
            <a:xfrm>
              <a:off x="5313040" y="3392450"/>
              <a:ext cx="1032830" cy="338026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8" t="39776" r="48307" b="55041"/>
            <a:stretch/>
          </p:blipFill>
          <p:spPr>
            <a:xfrm>
              <a:off x="5190289" y="3501008"/>
              <a:ext cx="185407" cy="123825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5190289" y="3722253"/>
            <a:ext cx="662811" cy="338026"/>
            <a:chOff x="5190289" y="3722253"/>
            <a:chExt cx="662811" cy="338026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96" t="90119" r="33214" b="7170"/>
            <a:stretch/>
          </p:blipFill>
          <p:spPr>
            <a:xfrm>
              <a:off x="5363319" y="3722253"/>
              <a:ext cx="489781" cy="338026"/>
            </a:xfrm>
            <a:prstGeom prst="rect">
              <a:avLst/>
            </a:prstGeom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8" t="39776" r="48307" b="55041"/>
            <a:stretch/>
          </p:blipFill>
          <p:spPr>
            <a:xfrm>
              <a:off x="5190289" y="3837992"/>
              <a:ext cx="185407" cy="123825"/>
            </a:xfrm>
            <a:prstGeom prst="rect">
              <a:avLst/>
            </a:prstGeom>
          </p:spPr>
        </p:pic>
      </p:grpSp>
      <p:grpSp>
        <p:nvGrpSpPr>
          <p:cNvPr id="10" name="그룹 9"/>
          <p:cNvGrpSpPr/>
          <p:nvPr/>
        </p:nvGrpSpPr>
        <p:grpSpPr>
          <a:xfrm>
            <a:off x="5190289" y="4059064"/>
            <a:ext cx="410783" cy="338026"/>
            <a:chOff x="5190289" y="4059064"/>
            <a:chExt cx="410783" cy="338026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77" t="82785" r="30293" b="14504"/>
            <a:stretch/>
          </p:blipFill>
          <p:spPr>
            <a:xfrm>
              <a:off x="5367709" y="4059064"/>
              <a:ext cx="233363" cy="338026"/>
            </a:xfrm>
            <a:prstGeom prst="rect">
              <a:avLst/>
            </a:prstGeom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8" t="39776" r="48307" b="55041"/>
            <a:stretch/>
          </p:blipFill>
          <p:spPr>
            <a:xfrm>
              <a:off x="5190289" y="4193455"/>
              <a:ext cx="185407" cy="123825"/>
            </a:xfrm>
            <a:prstGeom prst="rect">
              <a:avLst/>
            </a:prstGeom>
          </p:spPr>
        </p:pic>
      </p:grpSp>
      <p:pic>
        <p:nvPicPr>
          <p:cNvPr id="35" name="그림 34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39075" y="36248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26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‌두‌ 식을 ‌비교하여‌ 식의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‌계산 ‌순서에 따라 계산하기 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4437112"/>
            <a:ext cx="8095344" cy="864096"/>
            <a:chOff x="910749" y="3570569"/>
            <a:chExt cx="8095344" cy="864096"/>
          </a:xfrm>
        </p:grpSpPr>
        <p:sp>
          <p:nvSpPr>
            <p:cNvPr id="41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920552" y="3966665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570569"/>
              <a:ext cx="8095344" cy="441587"/>
              <a:chOff x="910749" y="3570569"/>
              <a:chExt cx="8095344" cy="441587"/>
            </a:xfrm>
          </p:grpSpPr>
          <p:sp>
            <p:nvSpPr>
              <p:cNvPr id="43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570569"/>
                <a:ext cx="7909187" cy="4415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</a:t>
                </a:r>
                <a:r>
                  <a:rPr lang="ko-KR" altLang="en-US" dirty="0" smtClean="0"/>
                  <a:t>식이 어떻게 다른지 말해 보세요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  <p:sp>
            <p:nvSpPr>
              <p:cNvPr id="44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690512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1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0552" y="4869160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왼쪽 식에는 </a:t>
            </a:r>
            <a:r>
              <a:rPr lang="ko-KR" altLang="en-US" dirty="0"/>
              <a:t>괄호가 없고</a:t>
            </a:r>
            <a:r>
              <a:rPr lang="en-US" altLang="ko-KR" dirty="0"/>
              <a:t>, </a:t>
            </a:r>
            <a:r>
              <a:rPr lang="ko-KR" altLang="en-US" dirty="0" smtClean="0"/>
              <a:t>오른쪽 식에는 </a:t>
            </a:r>
            <a:r>
              <a:rPr lang="ko-KR" altLang="en-US" dirty="0"/>
              <a:t>괄호가 있습니다</a:t>
            </a:r>
            <a:r>
              <a:rPr lang="en-US" altLang="ko-KR" dirty="0"/>
              <a:t>. </a:t>
            </a:r>
          </a:p>
        </p:txBody>
      </p:sp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1444" y="48572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902750" y="1412776"/>
            <a:ext cx="8154706" cy="396044"/>
            <a:chOff x="902750" y="1412776"/>
            <a:chExt cx="8154706" cy="396044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3960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식의 계산 순서를 각각 나타내고</a:t>
              </a:r>
              <a:r>
                <a:rPr lang="en-US" altLang="ko-KR" dirty="0"/>
                <a:t>, </a:t>
              </a:r>
              <a:r>
                <a:rPr lang="ko-KR" altLang="en-US" dirty="0"/>
                <a:t>순서에 맞게 계산해 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7" name="모서리가 둥근 직사각형 26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1955412" y="1861818"/>
            <a:ext cx="5980040" cy="2539290"/>
            <a:chOff x="1955412" y="1861818"/>
            <a:chExt cx="5980040" cy="2539290"/>
          </a:xfrm>
        </p:grpSpPr>
        <p:grpSp>
          <p:nvGrpSpPr>
            <p:cNvPr id="4" name="그룹 3"/>
            <p:cNvGrpSpPr/>
            <p:nvPr/>
          </p:nvGrpSpPr>
          <p:grpSpPr>
            <a:xfrm>
              <a:off x="1955412" y="1861818"/>
              <a:ext cx="2889576" cy="2539290"/>
              <a:chOff x="2141709" y="1742631"/>
              <a:chExt cx="2889576" cy="2539290"/>
            </a:xfrm>
          </p:grpSpPr>
          <p:pic>
            <p:nvPicPr>
              <p:cNvPr id="31" name="그림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0" t="43283" r="62764" b="36619"/>
              <a:stretch/>
            </p:blipFill>
            <p:spPr>
              <a:xfrm>
                <a:off x="2141709" y="1742631"/>
                <a:ext cx="2889576" cy="2539290"/>
              </a:xfrm>
              <a:prstGeom prst="rect">
                <a:avLst/>
              </a:prstGeom>
            </p:spPr>
          </p:pic>
          <p:pic>
            <p:nvPicPr>
              <p:cNvPr id="6" name="그림 5">
                <a:extLst>
                  <a:ext uri="{FF2B5EF4-FFF2-40B4-BE49-F238E27FC236}">
                    <a16:creationId xmlns="" xmlns:a16="http://schemas.microsoft.com/office/drawing/2014/main" id="{4B72501A-E909-4B9C-876E-2496D4C361E7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18" t="22955" r="61362" b="74695"/>
              <a:stretch/>
            </p:blipFill>
            <p:spPr>
              <a:xfrm>
                <a:off x="2972780" y="2117667"/>
                <a:ext cx="1394460" cy="306185"/>
              </a:xfrm>
              <a:prstGeom prst="rect">
                <a:avLst/>
              </a:prstGeom>
            </p:spPr>
          </p:pic>
        </p:grpSp>
        <p:grpSp>
          <p:nvGrpSpPr>
            <p:cNvPr id="3" name="그룹 2"/>
            <p:cNvGrpSpPr/>
            <p:nvPr/>
          </p:nvGrpSpPr>
          <p:grpSpPr>
            <a:xfrm>
              <a:off x="5045876" y="1861818"/>
              <a:ext cx="2889576" cy="2539290"/>
              <a:chOff x="5232173" y="1742631"/>
              <a:chExt cx="2889576" cy="2539290"/>
            </a:xfrm>
          </p:grpSpPr>
          <p:pic>
            <p:nvPicPr>
              <p:cNvPr id="32" name="그림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0" t="43283" r="62764" b="36619"/>
              <a:stretch/>
            </p:blipFill>
            <p:spPr>
              <a:xfrm>
                <a:off x="5232173" y="1742631"/>
                <a:ext cx="2889576" cy="2539290"/>
              </a:xfrm>
              <a:prstGeom prst="rect">
                <a:avLst/>
              </a:prstGeom>
            </p:spPr>
          </p:pic>
          <p:pic>
            <p:nvPicPr>
              <p:cNvPr id="47" name="그림 46">
                <a:extLst>
                  <a:ext uri="{FF2B5EF4-FFF2-40B4-BE49-F238E27FC236}">
                    <a16:creationId xmlns="" xmlns:a16="http://schemas.microsoft.com/office/drawing/2014/main" id="{BF6EF1D3-9A38-410E-8E21-230DC8FEC582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13" t="22955" r="35066" b="74180"/>
              <a:stretch/>
            </p:blipFill>
            <p:spPr>
              <a:xfrm>
                <a:off x="5961112" y="2101734"/>
                <a:ext cx="1581689" cy="373380"/>
              </a:xfrm>
              <a:prstGeom prst="rect">
                <a:avLst/>
              </a:prstGeom>
            </p:spPr>
          </p:pic>
        </p:grpSp>
      </p:grpSp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736526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8" action="ppaction://hlinksldjump"/>
          </p:cNvPr>
          <p:cNvSpPr/>
          <p:nvPr/>
        </p:nvSpPr>
        <p:spPr>
          <a:xfrm>
            <a:off x="772530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9" action="ppaction://hlinksldjump"/>
          </p:cNvPr>
          <p:cNvSpPr/>
          <p:nvPr/>
        </p:nvSpPr>
        <p:spPr>
          <a:xfrm>
            <a:off x="812135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0" action="ppaction://hlinksldjump"/>
          </p:cNvPr>
          <p:cNvSpPr/>
          <p:nvPr/>
        </p:nvSpPr>
        <p:spPr>
          <a:xfrm>
            <a:off x="848139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1" action="ppaction://hlinksldjump"/>
          </p:cNvPr>
          <p:cNvSpPr/>
          <p:nvPr/>
        </p:nvSpPr>
        <p:spPr>
          <a:xfrm>
            <a:off x="8877436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2" action="ppaction://hlinksldjump"/>
          </p:cNvPr>
          <p:cNvSpPr/>
          <p:nvPr/>
        </p:nvSpPr>
        <p:spPr>
          <a:xfrm>
            <a:off x="9273480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955412" y="1861818"/>
            <a:ext cx="5980040" cy="2539290"/>
            <a:chOff x="1955412" y="1861818"/>
            <a:chExt cx="5980040" cy="2539290"/>
          </a:xfrm>
        </p:grpSpPr>
        <p:grpSp>
          <p:nvGrpSpPr>
            <p:cNvPr id="23" name="그룹 22"/>
            <p:cNvGrpSpPr/>
            <p:nvPr/>
          </p:nvGrpSpPr>
          <p:grpSpPr>
            <a:xfrm>
              <a:off x="1955412" y="1861818"/>
              <a:ext cx="2889576" cy="2539290"/>
              <a:chOff x="2141709" y="1742631"/>
              <a:chExt cx="2889576" cy="2539290"/>
            </a:xfrm>
          </p:grpSpPr>
          <p:pic>
            <p:nvPicPr>
              <p:cNvPr id="24" name="그림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0" t="43283" r="62764" b="36619"/>
              <a:stretch/>
            </p:blipFill>
            <p:spPr>
              <a:xfrm>
                <a:off x="2141709" y="1742631"/>
                <a:ext cx="2889576" cy="2539290"/>
              </a:xfrm>
              <a:prstGeom prst="rect">
                <a:avLst/>
              </a:prstGeom>
            </p:spPr>
          </p:pic>
          <p:pic>
            <p:nvPicPr>
              <p:cNvPr id="25" name="그림 24">
                <a:extLst>
                  <a:ext uri="{FF2B5EF4-FFF2-40B4-BE49-F238E27FC236}">
                    <a16:creationId xmlns="" xmlns:a16="http://schemas.microsoft.com/office/drawing/2014/main" id="{4B72501A-E909-4B9C-876E-2496D4C361E7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18" t="22955" r="61362" b="74695"/>
              <a:stretch/>
            </p:blipFill>
            <p:spPr>
              <a:xfrm>
                <a:off x="2972780" y="2117667"/>
                <a:ext cx="1394460" cy="306185"/>
              </a:xfrm>
              <a:prstGeom prst="rect">
                <a:avLst/>
              </a:prstGeom>
            </p:spPr>
          </p:pic>
        </p:grpSp>
        <p:grpSp>
          <p:nvGrpSpPr>
            <p:cNvPr id="26" name="그룹 25"/>
            <p:cNvGrpSpPr/>
            <p:nvPr/>
          </p:nvGrpSpPr>
          <p:grpSpPr>
            <a:xfrm>
              <a:off x="5045876" y="1861818"/>
              <a:ext cx="2889576" cy="2539290"/>
              <a:chOff x="5232173" y="1742631"/>
              <a:chExt cx="2889576" cy="2539290"/>
            </a:xfrm>
          </p:grpSpPr>
          <p:pic>
            <p:nvPicPr>
              <p:cNvPr id="27" name="그림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0" t="43283" r="62764" b="36619"/>
              <a:stretch/>
            </p:blipFill>
            <p:spPr>
              <a:xfrm>
                <a:off x="5232173" y="1742631"/>
                <a:ext cx="2889576" cy="2539290"/>
              </a:xfrm>
              <a:prstGeom prst="rect">
                <a:avLst/>
              </a:prstGeom>
            </p:spPr>
          </p:pic>
          <p:pic>
            <p:nvPicPr>
              <p:cNvPr id="28" name="그림 27">
                <a:extLst>
                  <a:ext uri="{FF2B5EF4-FFF2-40B4-BE49-F238E27FC236}">
                    <a16:creationId xmlns="" xmlns:a16="http://schemas.microsoft.com/office/drawing/2014/main" id="{BF6EF1D3-9A38-410E-8E21-230DC8FEC582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13" t="22955" r="35066" b="74180"/>
              <a:stretch/>
            </p:blipFill>
            <p:spPr>
              <a:xfrm>
                <a:off x="5961112" y="2101734"/>
                <a:ext cx="1581689" cy="373380"/>
              </a:xfrm>
              <a:prstGeom prst="rect">
                <a:avLst/>
              </a:prstGeom>
            </p:spPr>
          </p:pic>
        </p:grpSp>
      </p:grpSp>
      <p:sp>
        <p:nvSpPr>
          <p:cNvPr id="54" name="모서리가 둥근 직사각형 72">
            <a:extLst>
              <a:ext uri="{FF2B5EF4-FFF2-40B4-BE49-F238E27FC236}">
                <a16:creationId xmlns="" xmlns:a16="http://schemas.microsoft.com/office/drawing/2014/main" id="{8E1DB524-EE29-4344-8160-B9BDD8D40C9A}"/>
              </a:ext>
            </a:extLst>
          </p:cNvPr>
          <p:cNvSpPr/>
          <p:nvPr/>
        </p:nvSpPr>
        <p:spPr bwMode="auto">
          <a:xfrm>
            <a:off x="930355" y="4462356"/>
            <a:ext cx="8085541" cy="81539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20552" y="1414461"/>
            <a:ext cx="8095344" cy="441587"/>
            <a:chOff x="920552" y="4643597"/>
            <a:chExt cx="8095344" cy="441587"/>
          </a:xfrm>
        </p:grpSpPr>
        <p:sp>
          <p:nvSpPr>
            <p:cNvPr id="56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06709" y="4643597"/>
              <a:ext cx="7909187" cy="44158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식의 계산 순서를 각각 나타내고</a:t>
              </a:r>
              <a:r>
                <a:rPr lang="en-US" altLang="ko-KR" dirty="0"/>
                <a:t>, </a:t>
              </a:r>
              <a:r>
                <a:rPr lang="ko-KR" altLang="en-US" dirty="0"/>
                <a:t>순서에 맞게 계산해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8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20552" y="4763540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0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77031" y="4509236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왼쪽 식은 </a:t>
            </a:r>
            <a:r>
              <a:rPr lang="ko-KR" altLang="en-US" dirty="0" smtClean="0"/>
              <a:t>나눗셈을 </a:t>
            </a:r>
            <a:r>
              <a:rPr lang="ko-KR" altLang="en-US" dirty="0"/>
              <a:t>먼저 계산합니다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오른쪽 </a:t>
            </a:r>
            <a:r>
              <a:rPr lang="ko-KR" altLang="en-US" dirty="0" smtClean="0"/>
              <a:t>식에는 </a:t>
            </a:r>
            <a:r>
              <a:rPr lang="ko-KR" altLang="en-US" dirty="0"/>
              <a:t>괄호가 있으므로 </a:t>
            </a:r>
            <a:r>
              <a:rPr lang="ko-KR" altLang="en-US" dirty="0" smtClean="0"/>
              <a:t>괄호 안을 </a:t>
            </a:r>
            <a:r>
              <a:rPr lang="ko-KR" altLang="en-US" dirty="0"/>
              <a:t>먼저 계산합니다</a:t>
            </a:r>
            <a:r>
              <a:rPr lang="en-US" altLang="ko-KR" dirty="0"/>
              <a:t>.</a:t>
            </a:r>
          </a:p>
        </p:txBody>
      </p: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‌두‌ 식을 ‌비교하여‌ 식의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‌계산 ‌순서에 따라 계산하기 </a:t>
            </a:r>
          </a:p>
        </p:txBody>
      </p:sp>
      <p:pic>
        <p:nvPicPr>
          <p:cNvPr id="59" name="그림 58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1444" y="46963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38A3852A-D8DB-4DF8-8D95-2FE0D7F1B68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8" t="30878" r="62728" b="56445"/>
          <a:stretch/>
        </p:blipFill>
        <p:spPr>
          <a:xfrm>
            <a:off x="2684748" y="2236854"/>
            <a:ext cx="1349264" cy="1652058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="" xmlns:a16="http://schemas.microsoft.com/office/drawing/2014/main" id="{2C99CA9B-4D53-495E-8B3F-54E4C7FD2F2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8" t="31177" r="36635" b="56146"/>
          <a:stretch/>
        </p:blipFill>
        <p:spPr>
          <a:xfrm>
            <a:off x="5955465" y="2204864"/>
            <a:ext cx="1237335" cy="1652058"/>
          </a:xfrm>
          <a:prstGeom prst="rect">
            <a:avLst/>
          </a:prstGeom>
        </p:spPr>
      </p:pic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736526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8" action="ppaction://hlinksldjump"/>
          </p:cNvPr>
          <p:cNvSpPr/>
          <p:nvPr/>
        </p:nvSpPr>
        <p:spPr>
          <a:xfrm>
            <a:off x="7725308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9" action="ppaction://hlinksldjump"/>
          </p:cNvPr>
          <p:cNvSpPr/>
          <p:nvPr/>
        </p:nvSpPr>
        <p:spPr>
          <a:xfrm>
            <a:off x="812135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0" action="ppaction://hlinksldjump"/>
          </p:cNvPr>
          <p:cNvSpPr/>
          <p:nvPr/>
        </p:nvSpPr>
        <p:spPr>
          <a:xfrm>
            <a:off x="8481392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1" action="ppaction://hlinksldjump"/>
          </p:cNvPr>
          <p:cNvSpPr/>
          <p:nvPr/>
        </p:nvSpPr>
        <p:spPr>
          <a:xfrm>
            <a:off x="8877436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2" action="ppaction://hlinksldjump"/>
          </p:cNvPr>
          <p:cNvSpPr/>
          <p:nvPr/>
        </p:nvSpPr>
        <p:spPr>
          <a:xfrm>
            <a:off x="9273480" y="440668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2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0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</TotalTime>
  <Words>707</Words>
  <Application>Microsoft Office PowerPoint</Application>
  <PresentationFormat>A4 용지(210x297mm)</PresentationFormat>
  <Paragraphs>95</Paragraphs>
  <Slides>15</Slides>
  <Notes>3</Notes>
  <HiddenSlides>1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  <vt:variant>
        <vt:lpstr>재구성한 쇼</vt:lpstr>
      </vt:variant>
      <vt:variant>
        <vt:i4>1</vt:i4>
      </vt:variant>
    </vt:vector>
  </HeadingPairs>
  <TitlesOfParts>
    <vt:vector size="18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이수진</cp:lastModifiedBy>
  <cp:revision>240</cp:revision>
  <cp:lastPrinted>2017-09-25T02:44:09Z</cp:lastPrinted>
  <dcterms:created xsi:type="dcterms:W3CDTF">2017-09-24T23:31:15Z</dcterms:created>
  <dcterms:modified xsi:type="dcterms:W3CDTF">2019-01-03T06:20:55Z</dcterms:modified>
</cp:coreProperties>
</file>