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sldIdLst>
    <p:sldId id="258" r:id="rId3"/>
    <p:sldId id="260" r:id="rId4"/>
    <p:sldId id="280" r:id="rId5"/>
    <p:sldId id="282" r:id="rId6"/>
    <p:sldId id="278" r:id="rId7"/>
    <p:sldId id="274" r:id="rId8"/>
    <p:sldId id="281" r:id="rId9"/>
    <p:sldId id="266" r:id="rId10"/>
    <p:sldId id="283" r:id="rId11"/>
    <p:sldId id="275" r:id="rId12"/>
    <p:sldId id="269" r:id="rId13"/>
    <p:sldId id="264" r:id="rId14"/>
    <p:sldId id="276" r:id="rId15"/>
    <p:sldId id="277" r:id="rId16"/>
    <p:sldId id="263" r:id="rId17"/>
  </p:sldIdLst>
  <p:sldSz cx="9906000" cy="6858000" type="A4"/>
  <p:notesSz cx="6858000" cy="9144000"/>
  <p:custShowLst>
    <p:custShow name="재구성한 쇼 1" id="0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=""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28A38"/>
    <a:srgbClr val="C4C9E3"/>
    <a:srgbClr val="F08300"/>
    <a:srgbClr val="3C4BA0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1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458" y="-474"/>
      </p:cViewPr>
      <p:guideLst>
        <p:guide orient="horz" pos="537"/>
        <p:guide orient="horz" pos="4224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0A8C1FCA-5F03-4123-9D8F-CC4097BBC78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8174C185-ABA5-4122-A742-858E4B1207A4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EB4BD419-7FE4-4123-A7DC-2B42A0630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39B11225-6A76-4053-892E-DD3EF11B1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62BDCCD7-4B10-4803-9D6B-F27045BE5D3F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5D3B09A2-F014-4E29-9AD9-EEFD08D1D23C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D6BB92A8-54BA-4AF1-B86C-B5590A90C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C6C8198F-43B0-4F46-A16F-7E8340E105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49304E19-4EBD-4B95-9252-FD8DE31DA14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1BBE7081-C327-4F41-B912-06CEF72B214A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2650733E-27B1-46F7-BE68-D4BABFB3A2B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1C18B9B1-3D05-4891-ACD4-5C219DE77F8F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BEAE2047-772F-4545-8E86-5780998259C4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3F23E340-1B82-4996-BD60-2CADEAE6B5E4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D131D0A6-467C-4069-9B09-AD17D1DC5FD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536B6514-81B9-4191-AFFF-816912410E44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BD066E00-F49F-41AD-85A7-C70EB3098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2402E005-DB91-4BEB-AA75-F09F867C960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9FBAA768-6ED6-4D5A-9382-53C2310BFBCD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69985D16-DAFC-4FC7-8B51-978202F92A9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7CDEA5CC-27C1-42EE-BF86-A5207D40BB41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8B475198-C123-4FF4-A12A-B4EC0F435AE7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9FB67999-18FE-4ACC-85AC-E1BB3D2DABFF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78D69273-C7CD-42CC-822C-9BD26A2C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9C90AB4B-541A-47F3-BC0E-75F658AEFE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8F3F43F2-5DEF-403C-9768-CC79BAB552D1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2FCF007D-AACB-4A4A-8460-6C85071267FC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22A9990-2AB1-41F4-9E21-803D437E0939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059532-F05A-4B21-93F9-A34B3EFC893B}"/>
              </a:ext>
            </a:extLst>
          </p:cNvPr>
          <p:cNvSpPr txBox="1"/>
          <p:nvPr userDrawn="1"/>
        </p:nvSpPr>
        <p:spPr>
          <a:xfrm>
            <a:off x="1208584" y="97468"/>
            <a:ext cx="392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곱셈이 섞여 있는 식을 계산해 볼까요</a:t>
            </a: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33E4A028-AAD7-4D50-B859-4E4BC5BE3C75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4E74D0DB-E2F9-4056-BE02-C9C07D4E94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E2B56128-FB90-4A3C-A4C5-99ACCF653CD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BDB727DD-CA13-44D7-A2C4-F8907F4820FE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C5843D19-73D2-4FB6-BBBE-6B11B1F7E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5B64F2EE-07C8-49E9-9D40-1109A6DF5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DC1013DE-4201-406B-9F0C-B0B975C22C9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51EDD241-98B6-44FA-95AD-8B56C13FE76D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361ABFCE-92F9-4426-9410-93DAC59B5275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FA816EC0-1EE0-49C0-9253-EB4AAEE5F264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1951B3FD-8079-4BCB-9EF9-6D7E95FA9553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6599D18E-4422-4AE1-A285-6E3162CB7D2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2">
            <a:extLst>
              <a:ext uri="{FF2B5EF4-FFF2-40B4-BE49-F238E27FC236}">
                <a16:creationId xmlns="" xmlns:a16="http://schemas.microsoft.com/office/drawing/2014/main" id="{E06CA276-BE7F-47A9-B669-77C8F3CC5572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="" xmlns:a16="http://schemas.microsoft.com/office/drawing/2014/main" id="{DFBCE667-5D1E-4F88-BBD7-8A0D760C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2B6F5CEC-57C6-47D0-A65C-18877DED71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5" name="내용 개체 틀 2">
            <a:extLst>
              <a:ext uri="{FF2B5EF4-FFF2-40B4-BE49-F238E27FC236}">
                <a16:creationId xmlns="" xmlns:a16="http://schemas.microsoft.com/office/drawing/2014/main" id="{F1F6F96B-D272-4C8C-83F1-7F21A3DB809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49602B28-DCB0-435E-A19A-3E42A05655F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E1A4F64-1380-4D28-B8D8-06AEF4996F19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130AF178-8769-405D-97F5-D917B1CA59EC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A059532-F05A-4B21-93F9-A34B3EFC893B}"/>
              </a:ext>
            </a:extLst>
          </p:cNvPr>
          <p:cNvSpPr txBox="1"/>
          <p:nvPr userDrawn="1"/>
        </p:nvSpPr>
        <p:spPr>
          <a:xfrm>
            <a:off x="1208584" y="9746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곱셈이 섞여 있는 식을 계산해 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1.xml"/><Relationship Id="rId5" Type="http://schemas.openxmlformats.org/officeDocument/2006/relationships/image" Target="../media/image18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1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21.png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slide" Target="slide1.xml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2.xml"/><Relationship Id="rId5" Type="http://schemas.openxmlformats.org/officeDocument/2006/relationships/image" Target="../media/image9.png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자연수의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혼합 계산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14~15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10~11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1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곱셈이 섞여 있는 식을 계산해 볼까요</a:t>
            </a: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811449" y="1349896"/>
            <a:ext cx="6211478" cy="2539290"/>
            <a:chOff x="1811449" y="1349896"/>
            <a:chExt cx="6211478" cy="2539290"/>
          </a:xfrm>
        </p:grpSpPr>
        <p:grpSp>
          <p:nvGrpSpPr>
            <p:cNvPr id="5" name="그룹 4"/>
            <p:cNvGrpSpPr/>
            <p:nvPr/>
          </p:nvGrpSpPr>
          <p:grpSpPr>
            <a:xfrm>
              <a:off x="1811449" y="1349896"/>
              <a:ext cx="2889576" cy="2539290"/>
              <a:chOff x="1424608" y="1349896"/>
              <a:chExt cx="2889576" cy="2539290"/>
            </a:xfrm>
          </p:grpSpPr>
          <p:pic>
            <p:nvPicPr>
              <p:cNvPr id="51" name="그림 50">
                <a:extLst>
                  <a:ext uri="{FF2B5EF4-FFF2-40B4-BE49-F238E27FC236}">
                    <a16:creationId xmlns="" xmlns:a16="http://schemas.microsoft.com/office/drawing/2014/main" id="{495E115C-C705-490E-93FE-BD53AC33F158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48" t="18274" r="63736" b="78347"/>
              <a:stretch/>
            </p:blipFill>
            <p:spPr>
              <a:xfrm>
                <a:off x="2327687" y="1695788"/>
                <a:ext cx="1352550" cy="440377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1424608" y="1349896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53" name="그림 52">
                <a:extLst>
                  <a:ext uri="{FF2B5EF4-FFF2-40B4-BE49-F238E27FC236}">
                    <a16:creationId xmlns="" xmlns:a16="http://schemas.microsoft.com/office/drawing/2014/main" id="{F3F5B2C4-EEEB-4C77-9183-E6F98421C07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1" t="26393" r="65632" b="64586"/>
              <a:stretch/>
            </p:blipFill>
            <p:spPr>
              <a:xfrm>
                <a:off x="2327687" y="1772816"/>
                <a:ext cx="1147925" cy="1175339"/>
              </a:xfrm>
              <a:prstGeom prst="rect">
                <a:avLst/>
              </a:prstGeom>
            </p:spPr>
          </p:pic>
        </p:grpSp>
        <p:grpSp>
          <p:nvGrpSpPr>
            <p:cNvPr id="6" name="그룹 5"/>
            <p:cNvGrpSpPr/>
            <p:nvPr/>
          </p:nvGrpSpPr>
          <p:grpSpPr>
            <a:xfrm>
              <a:off x="5133351" y="1349896"/>
              <a:ext cx="2889576" cy="2539290"/>
              <a:chOff x="4917327" y="1349896"/>
              <a:chExt cx="2889576" cy="2539290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4917327" y="1349896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="" xmlns:a16="http://schemas.microsoft.com/office/drawing/2014/main" id="{495E115C-C705-490E-93FE-BD53AC33F158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63" t="18274" r="38643" b="78347"/>
              <a:stretch/>
            </p:blipFill>
            <p:spPr>
              <a:xfrm>
                <a:off x="5610659" y="1695788"/>
                <a:ext cx="1464568" cy="440377"/>
              </a:xfrm>
              <a:prstGeom prst="rect">
                <a:avLst/>
              </a:prstGeom>
            </p:spPr>
          </p:pic>
          <p:pic>
            <p:nvPicPr>
              <p:cNvPr id="55" name="그림 54">
                <a:extLst>
                  <a:ext uri="{FF2B5EF4-FFF2-40B4-BE49-F238E27FC236}">
                    <a16:creationId xmlns="" xmlns:a16="http://schemas.microsoft.com/office/drawing/2014/main" id="{12DAA2BF-A8E7-4F6D-9EA8-44F1494ECC57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1" t="24302" r="39572" b="63539"/>
              <a:stretch/>
            </p:blipFill>
            <p:spPr>
              <a:xfrm>
                <a:off x="5754675" y="1781944"/>
                <a:ext cx="1224829" cy="1584198"/>
              </a:xfrm>
              <a:prstGeom prst="rect">
                <a:avLst/>
              </a:prstGeom>
            </p:spPr>
          </p:pic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8160" y="3274737"/>
            <a:ext cx="130250" cy="130250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3651428"/>
            <a:ext cx="8116720" cy="884100"/>
            <a:chOff x="889373" y="3445692"/>
            <a:chExt cx="8116720" cy="884100"/>
          </a:xfrm>
        </p:grpSpPr>
        <p:sp>
          <p:nvSpPr>
            <p:cNvPr id="40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6179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42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식의 계산 순서에 따라 계산 결과가 달라졌나요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3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4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4103532"/>
            <a:ext cx="7956884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왼쪽 </a:t>
            </a:r>
            <a:r>
              <a:rPr lang="ko-KR" altLang="en-US" dirty="0" smtClean="0"/>
              <a:t>식의 계산 결과는 </a:t>
            </a:r>
            <a:r>
              <a:rPr lang="en-US" altLang="ko-KR" dirty="0" smtClean="0"/>
              <a:t>9, </a:t>
            </a:r>
            <a:r>
              <a:rPr lang="ko-KR" altLang="en-US" dirty="0"/>
              <a:t>오른쪽 </a:t>
            </a:r>
            <a:r>
              <a:rPr lang="ko-KR" altLang="en-US" dirty="0" smtClean="0"/>
              <a:t>식의 계산 결과는 </a:t>
            </a:r>
            <a:r>
              <a:rPr lang="en-US" altLang="ko-KR" dirty="0"/>
              <a:t>27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869" y="41035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‌비교하여‌ 식의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‌계산 ‌순서에 따라 계산하기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869160"/>
            <a:ext cx="8116720" cy="884100"/>
            <a:chOff x="889373" y="3445692"/>
            <a:chExt cx="8116720" cy="884100"/>
          </a:xfrm>
        </p:grpSpPr>
        <p:sp>
          <p:nvSpPr>
            <p:cNvPr id="2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6179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2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식의 계산 결과가 다른 이유는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5360280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있어서 괄호 안을 먼저 계산했기 때문입니다</a:t>
            </a:r>
            <a:r>
              <a:rPr lang="en-US" altLang="ko-KR" dirty="0"/>
              <a:t>.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869" y="53212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80394" r="70056" b="9306"/>
          <a:stretch/>
        </p:blipFill>
        <p:spPr>
          <a:xfrm>
            <a:off x="3787433" y="1736812"/>
            <a:ext cx="1444396" cy="105154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1" t="80394" r="28743" b="9306"/>
          <a:stretch/>
        </p:blipFill>
        <p:spPr>
          <a:xfrm>
            <a:off x="7145008" y="1736812"/>
            <a:ext cx="1444396" cy="10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‌덧셈</a:t>
            </a:r>
            <a:r>
              <a:rPr lang="en-US" altLang="ko-KR" sz="2200" dirty="0">
                <a:solidFill>
                  <a:srgbClr val="695A35"/>
                </a:solidFill>
              </a:rPr>
              <a:t>,</a:t>
            </a:r>
            <a:r>
              <a:rPr lang="en-US" altLang="ko-KR" sz="2200" dirty="0" smtClean="0">
                <a:solidFill>
                  <a:srgbClr val="695A35"/>
                </a:solidFill>
              </a:rPr>
              <a:t>‌ </a:t>
            </a:r>
            <a:r>
              <a:rPr lang="ko-KR" altLang="en-US" sz="2200" dirty="0" smtClean="0">
                <a:solidFill>
                  <a:srgbClr val="695A35"/>
                </a:solidFill>
              </a:rPr>
              <a:t>뺄셈</a:t>
            </a:r>
            <a:r>
              <a:rPr lang="en-US" altLang="ko-KR" sz="2200" dirty="0">
                <a:solidFill>
                  <a:srgbClr val="695A35"/>
                </a:solidFill>
              </a:rPr>
              <a:t>,</a:t>
            </a:r>
            <a:r>
              <a:rPr lang="en-US" altLang="ko-KR" sz="2200" dirty="0" smtClean="0">
                <a:solidFill>
                  <a:srgbClr val="695A35"/>
                </a:solidFill>
              </a:rPr>
              <a:t>‌ </a:t>
            </a:r>
            <a:r>
              <a:rPr lang="ko-KR" altLang="en-US" sz="2200" dirty="0" smtClean="0">
                <a:solidFill>
                  <a:srgbClr val="695A35"/>
                </a:solidFill>
              </a:rPr>
              <a:t>곱셈이</a:t>
            </a:r>
            <a:r>
              <a:rPr lang="ko-KR" altLang="en-US" sz="2200" dirty="0">
                <a:solidFill>
                  <a:srgbClr val="695A35"/>
                </a:solidFill>
              </a:rPr>
              <a:t>‌ 섞여 ‌있는‌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식을 ‌세우고</a:t>
            </a:r>
            <a:r>
              <a:rPr lang="en-US" altLang="ko-KR" sz="2200" dirty="0">
                <a:solidFill>
                  <a:srgbClr val="695A35"/>
                </a:solidFill>
              </a:rPr>
              <a:t>,</a:t>
            </a:r>
            <a:r>
              <a:rPr lang="en-US" altLang="ko-KR" sz="2200" dirty="0" smtClean="0">
                <a:solidFill>
                  <a:srgbClr val="695A35"/>
                </a:solidFill>
              </a:rPr>
              <a:t>‌ </a:t>
            </a:r>
            <a:r>
              <a:rPr lang="ko-KR" altLang="en-US" sz="2200" dirty="0" smtClean="0">
                <a:solidFill>
                  <a:srgbClr val="695A35"/>
                </a:solidFill>
              </a:rPr>
              <a:t>계산</a:t>
            </a:r>
            <a:r>
              <a:rPr lang="ko-KR" altLang="en-US" sz="2200" dirty="0">
                <a:solidFill>
                  <a:srgbClr val="695A35"/>
                </a:solidFill>
              </a:rPr>
              <a:t>‌ 순서에‌ 맞게 ‌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35911" y="2174976"/>
            <a:ext cx="8085541" cy="1332149"/>
            <a:chOff x="935911" y="2198610"/>
            <a:chExt cx="8085541" cy="1332149"/>
          </a:xfrm>
        </p:grpSpPr>
        <p:sp>
          <p:nvSpPr>
            <p:cNvPr id="3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35911" y="2672779"/>
              <a:ext cx="8085541" cy="8579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2198610"/>
              <a:ext cx="8079524" cy="459468"/>
              <a:chOff x="910749" y="3445692"/>
              <a:chExt cx="8079524" cy="459468"/>
            </a:xfrm>
          </p:grpSpPr>
          <p:sp>
            <p:nvSpPr>
              <p:cNvPr id="3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893367" cy="4594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남은 사과는 몇 개인지 하나의 식으로 나타내어 구해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3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82587" y="2715036"/>
            <a:ext cx="5302561" cy="821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</a:t>
            </a:r>
            <a:r>
              <a:rPr lang="en-US" altLang="ko-KR" dirty="0" smtClean="0"/>
              <a:t>20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(</a:t>
            </a:r>
            <a:r>
              <a:rPr lang="en-US" altLang="ko-KR" dirty="0"/>
              <a:t>4+5)×2=2(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20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4×2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5×2=2</a:t>
            </a:r>
            <a:r>
              <a:rPr lang="en-US" altLang="ko-KR" dirty="0"/>
              <a:t>(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pPr indent="0">
              <a:buNone/>
            </a:pPr>
            <a:endParaRPr lang="en-US" altLang="ko-KR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869" y="28438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902750" y="1412776"/>
            <a:ext cx="8154706" cy="785834"/>
            <a:chOff x="902750" y="1412776"/>
            <a:chExt cx="8154706" cy="785834"/>
          </a:xfrm>
        </p:grpSpPr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7858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사과 </a:t>
              </a:r>
              <a:r>
                <a:rPr lang="en-US" altLang="ko-KR" dirty="0"/>
                <a:t>20</a:t>
              </a:r>
              <a:r>
                <a:rPr lang="ko-KR" altLang="en-US" dirty="0"/>
                <a:t>개를 연수네 가족 </a:t>
              </a:r>
              <a:r>
                <a:rPr lang="en-US" altLang="ko-KR" dirty="0"/>
                <a:t>4</a:t>
              </a:r>
              <a:r>
                <a:rPr lang="ko-KR" altLang="en-US" dirty="0"/>
                <a:t>명과 준기네 가족 </a:t>
              </a:r>
              <a:r>
                <a:rPr lang="en-US" altLang="ko-KR" dirty="0"/>
                <a:t>5</a:t>
              </a:r>
              <a:r>
                <a:rPr lang="ko-KR" altLang="en-US" dirty="0"/>
                <a:t>명에게 각각 </a:t>
              </a:r>
              <a:r>
                <a:rPr lang="en-US" altLang="ko-KR" dirty="0"/>
                <a:t>2</a:t>
              </a:r>
              <a:r>
                <a:rPr lang="ko-KR" altLang="en-US" dirty="0"/>
                <a:t>개씩 나누어 주었습니다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남은 사과는 몇 개인지 하나의 식으로 나타내어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두 식의 계산 순서를 각각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계산해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748644" y="2420888"/>
            <a:ext cx="3147707" cy="1451334"/>
            <a:chOff x="1460612" y="3012340"/>
            <a:chExt cx="3147707" cy="1451334"/>
          </a:xfrm>
        </p:grpSpPr>
        <p:sp>
          <p:nvSpPr>
            <p:cNvPr id="30" name="내용 개체 틀 2">
              <a:extLst>
                <a:ext uri="{FF2B5EF4-FFF2-40B4-BE49-F238E27FC236}">
                  <a16:creationId xmlns="" xmlns:a16="http://schemas.microsoft.com/office/drawing/2014/main" id="{03386D9C-C2FC-4520-8292-C96362525165}"/>
                </a:ext>
              </a:extLst>
            </p:cNvPr>
            <p:cNvSpPr txBox="1">
              <a:spLocks/>
            </p:cNvSpPr>
            <p:nvPr/>
          </p:nvSpPr>
          <p:spPr>
            <a:xfrm>
              <a:off x="1460612" y="3012340"/>
              <a:ext cx="3147707" cy="13749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 smtClean="0"/>
                <a:t>                    ＝</a:t>
              </a:r>
              <a:r>
                <a:rPr lang="en-US" altLang="ko-KR" dirty="0"/>
                <a:t>50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7+26</a:t>
              </a:r>
            </a:p>
            <a:p>
              <a:pPr indent="0" fontAlgn="base" latinLnBrk="0">
                <a:buNone/>
              </a:pPr>
              <a:r>
                <a:rPr lang="ko-KR" altLang="en-US" dirty="0"/>
                <a:t>                    ＝</a:t>
              </a:r>
              <a:r>
                <a:rPr lang="en-US" altLang="ko-KR" dirty="0" smtClean="0"/>
                <a:t>43+26=69</a:t>
              </a:r>
              <a:endParaRPr lang="en-US" altLang="ko-KR" dirty="0"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="" xmlns:a16="http://schemas.microsoft.com/office/drawing/2014/main" id="{24D55F2C-BB44-4729-B3A6-30934D014C33}"/>
                </a:ext>
              </a:extLst>
            </p:cNvPr>
            <p:cNvGrpSpPr/>
            <p:nvPr/>
          </p:nvGrpSpPr>
          <p:grpSpPr>
            <a:xfrm>
              <a:off x="1669176" y="3347386"/>
              <a:ext cx="360040" cy="216024"/>
              <a:chOff x="1208584" y="3789040"/>
              <a:chExt cx="360040" cy="216024"/>
            </a:xfrm>
          </p:grpSpPr>
          <p:cxnSp>
            <p:nvCxnSpPr>
              <p:cNvPr id="7" name="직선 연결선 6">
                <a:extLst>
                  <a:ext uri="{FF2B5EF4-FFF2-40B4-BE49-F238E27FC236}">
                    <a16:creationId xmlns="" xmlns:a16="http://schemas.microsoft.com/office/drawing/2014/main" id="{7E1F3AAD-7FCE-4207-9FFB-B7C982BC7030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그룹 32">
                <a:extLst>
                  <a:ext uri="{FF2B5EF4-FFF2-40B4-BE49-F238E27FC236}">
                    <a16:creationId xmlns="" xmlns:a16="http://schemas.microsoft.com/office/drawing/2014/main" id="{BCAEC447-0188-413A-85F7-33BE825364ED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5" name="직선 연결선 4">
                  <a:extLst>
                    <a:ext uri="{FF2B5EF4-FFF2-40B4-BE49-F238E27FC236}">
                      <a16:creationId xmlns="" xmlns:a16="http://schemas.microsoft.com/office/drawing/2014/main" id="{479CDCC4-11A3-4E72-93FE-B5F978189173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연결선 31">
                  <a:extLst>
                    <a:ext uri="{FF2B5EF4-FFF2-40B4-BE49-F238E27FC236}">
                      <a16:creationId xmlns="" xmlns:a16="http://schemas.microsoft.com/office/drawing/2014/main" id="{B603FD3C-9EBF-42A3-B37F-59D787DFC3A3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그룹 37">
              <a:extLst>
                <a:ext uri="{FF2B5EF4-FFF2-40B4-BE49-F238E27FC236}">
                  <a16:creationId xmlns="" xmlns:a16="http://schemas.microsoft.com/office/drawing/2014/main" id="{7BB18AE2-171B-4E41-B6F1-AEAF75DEF5F6}"/>
                </a:ext>
              </a:extLst>
            </p:cNvPr>
            <p:cNvGrpSpPr/>
            <p:nvPr/>
          </p:nvGrpSpPr>
          <p:grpSpPr>
            <a:xfrm>
              <a:off x="2339931" y="3347386"/>
              <a:ext cx="360040" cy="216024"/>
              <a:chOff x="1208584" y="3789040"/>
              <a:chExt cx="360040" cy="216024"/>
            </a:xfrm>
          </p:grpSpPr>
          <p:cxnSp>
            <p:nvCxnSpPr>
              <p:cNvPr id="39" name="직선 연결선 38">
                <a:extLst>
                  <a:ext uri="{FF2B5EF4-FFF2-40B4-BE49-F238E27FC236}">
                    <a16:creationId xmlns="" xmlns:a16="http://schemas.microsoft.com/office/drawing/2014/main" id="{ED9CCF34-3473-4253-8F24-F5EABED32795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그룹 39">
                <a:extLst>
                  <a:ext uri="{FF2B5EF4-FFF2-40B4-BE49-F238E27FC236}">
                    <a16:creationId xmlns="" xmlns:a16="http://schemas.microsoft.com/office/drawing/2014/main" id="{BB6CB661-8F00-4E21-B9D8-98E9D300FEDD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41" name="직선 연결선 40">
                  <a:extLst>
                    <a:ext uri="{FF2B5EF4-FFF2-40B4-BE49-F238E27FC236}">
                      <a16:creationId xmlns="" xmlns:a16="http://schemas.microsoft.com/office/drawing/2014/main" id="{6624EDD2-3BFF-4B70-AB61-FF775BAAECC2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>
                  <a:extLst>
                    <a:ext uri="{FF2B5EF4-FFF2-40B4-BE49-F238E27FC236}">
                      <a16:creationId xmlns="" xmlns:a16="http://schemas.microsoft.com/office/drawing/2014/main" id="{BCF4AA24-CC18-4035-935C-A17EFB1EF792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그룹 42">
              <a:extLst>
                <a:ext uri="{FF2B5EF4-FFF2-40B4-BE49-F238E27FC236}">
                  <a16:creationId xmlns="" xmlns:a16="http://schemas.microsoft.com/office/drawing/2014/main" id="{36C9C55D-D5A5-42A0-9A29-3DE6C4AF459A}"/>
                </a:ext>
              </a:extLst>
            </p:cNvPr>
            <p:cNvGrpSpPr/>
            <p:nvPr/>
          </p:nvGrpSpPr>
          <p:grpSpPr>
            <a:xfrm>
              <a:off x="1836011" y="3861048"/>
              <a:ext cx="684063" cy="216024"/>
              <a:chOff x="1208584" y="3789040"/>
              <a:chExt cx="360040" cy="216024"/>
            </a:xfrm>
          </p:grpSpPr>
          <p:cxnSp>
            <p:nvCxnSpPr>
              <p:cNvPr id="44" name="직선 연결선 43">
                <a:extLst>
                  <a:ext uri="{FF2B5EF4-FFF2-40B4-BE49-F238E27FC236}">
                    <a16:creationId xmlns="" xmlns:a16="http://schemas.microsoft.com/office/drawing/2014/main" id="{21DEA7EA-5984-4030-B7E8-6B105ECD9B96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그룹 44">
                <a:extLst>
                  <a:ext uri="{FF2B5EF4-FFF2-40B4-BE49-F238E27FC236}">
                    <a16:creationId xmlns="" xmlns:a16="http://schemas.microsoft.com/office/drawing/2014/main" id="{3A860113-26A9-49FF-AD9F-8AFF88936C78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46" name="직선 연결선 45">
                  <a:extLst>
                    <a:ext uri="{FF2B5EF4-FFF2-40B4-BE49-F238E27FC236}">
                      <a16:creationId xmlns="" xmlns:a16="http://schemas.microsoft.com/office/drawing/2014/main" id="{AA3BF6F7-4DB9-4C5E-8470-DE984579B43A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46">
                  <a:extLst>
                    <a:ext uri="{FF2B5EF4-FFF2-40B4-BE49-F238E27FC236}">
                      <a16:creationId xmlns="" xmlns:a16="http://schemas.microsoft.com/office/drawing/2014/main" id="{0EDE109E-9788-40C7-AE56-FC1361251FCC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내용 개체 틀 2">
              <a:extLst>
                <a:ext uri="{FF2B5EF4-FFF2-40B4-BE49-F238E27FC236}">
                  <a16:creationId xmlns="" xmlns:a16="http://schemas.microsoft.com/office/drawing/2014/main" id="{64D510C4-F136-4CC5-9FDA-382B0244B7B2}"/>
                </a:ext>
              </a:extLst>
            </p:cNvPr>
            <p:cNvSpPr txBox="1">
              <a:spLocks/>
            </p:cNvSpPr>
            <p:nvPr/>
          </p:nvSpPr>
          <p:spPr>
            <a:xfrm>
              <a:off x="2324147" y="3496909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①</a:t>
              </a:r>
              <a:endParaRPr lang="en-US" altLang="ko-KR" dirty="0"/>
            </a:p>
          </p:txBody>
        </p:sp>
        <p:sp>
          <p:nvSpPr>
            <p:cNvPr id="49" name="내용 개체 틀 2">
              <a:extLst>
                <a:ext uri="{FF2B5EF4-FFF2-40B4-BE49-F238E27FC236}">
                  <a16:creationId xmlns="" xmlns:a16="http://schemas.microsoft.com/office/drawing/2014/main" id="{5A152CCF-E468-4349-B4B0-531281CFCEB7}"/>
                </a:ext>
              </a:extLst>
            </p:cNvPr>
            <p:cNvSpPr txBox="1">
              <a:spLocks/>
            </p:cNvSpPr>
            <p:nvPr/>
          </p:nvSpPr>
          <p:spPr>
            <a:xfrm>
              <a:off x="1619987" y="3508701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②</a:t>
              </a:r>
              <a:endParaRPr lang="en-US" altLang="ko-KR" dirty="0"/>
            </a:p>
          </p:txBody>
        </p:sp>
        <p:sp>
          <p:nvSpPr>
            <p:cNvPr id="50" name="내용 개체 틀 2">
              <a:extLst>
                <a:ext uri="{FF2B5EF4-FFF2-40B4-BE49-F238E27FC236}">
                  <a16:creationId xmlns="" xmlns:a16="http://schemas.microsoft.com/office/drawing/2014/main" id="{032F5F8F-F1BC-4300-B857-261405E91BC7}"/>
                </a:ext>
              </a:extLst>
            </p:cNvPr>
            <p:cNvSpPr txBox="1">
              <a:spLocks/>
            </p:cNvSpPr>
            <p:nvPr/>
          </p:nvSpPr>
          <p:spPr>
            <a:xfrm>
              <a:off x="1952415" y="4081420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③</a:t>
              </a:r>
              <a:endParaRPr lang="en-US" altLang="ko-KR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867390" y="2443220"/>
            <a:ext cx="3147707" cy="2093496"/>
            <a:chOff x="5639061" y="3012340"/>
            <a:chExt cx="3147707" cy="2093496"/>
          </a:xfrm>
        </p:grpSpPr>
        <p:sp>
          <p:nvSpPr>
            <p:cNvPr id="51" name="내용 개체 틀 2">
              <a:extLst>
                <a:ext uri="{FF2B5EF4-FFF2-40B4-BE49-F238E27FC236}">
                  <a16:creationId xmlns="" xmlns:a16="http://schemas.microsoft.com/office/drawing/2014/main" id="{C4AF82E1-A017-4B91-8D2F-AB1137FEC112}"/>
                </a:ext>
              </a:extLst>
            </p:cNvPr>
            <p:cNvSpPr txBox="1">
              <a:spLocks/>
            </p:cNvSpPr>
            <p:nvPr/>
          </p:nvSpPr>
          <p:spPr>
            <a:xfrm>
              <a:off x="5639061" y="3012340"/>
              <a:ext cx="3147707" cy="13749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 smtClean="0"/>
                <a:t>                       ＝</a:t>
              </a:r>
              <a:r>
                <a:rPr lang="en-US" altLang="ko-KR" dirty="0"/>
                <a:t>50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20×2</a:t>
              </a:r>
            </a:p>
            <a:p>
              <a:pPr indent="0" fontAlgn="base" latinLnBrk="0">
                <a:buNone/>
              </a:pPr>
              <a:r>
                <a:rPr lang="en-US" altLang="ko-KR" dirty="0"/>
                <a:t>                       </a:t>
              </a:r>
              <a:r>
                <a:rPr lang="ko-KR" altLang="en-US" dirty="0"/>
                <a:t>＝</a:t>
              </a:r>
              <a:r>
                <a:rPr lang="en-US" altLang="ko-KR" dirty="0"/>
                <a:t>50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40=10</a:t>
              </a: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="" xmlns:a16="http://schemas.microsoft.com/office/drawing/2014/main" id="{8C5A9F81-0C11-4DD1-9C56-9F1375E14FF6}"/>
                </a:ext>
              </a:extLst>
            </p:cNvPr>
            <p:cNvGrpSpPr/>
            <p:nvPr/>
          </p:nvGrpSpPr>
          <p:grpSpPr>
            <a:xfrm>
              <a:off x="6335284" y="3335341"/>
              <a:ext cx="360040" cy="216024"/>
              <a:chOff x="1208584" y="3789040"/>
              <a:chExt cx="360040" cy="216024"/>
            </a:xfrm>
          </p:grpSpPr>
          <p:cxnSp>
            <p:nvCxnSpPr>
              <p:cNvPr id="53" name="직선 연결선 52">
                <a:extLst>
                  <a:ext uri="{FF2B5EF4-FFF2-40B4-BE49-F238E27FC236}">
                    <a16:creationId xmlns="" xmlns:a16="http://schemas.microsoft.com/office/drawing/2014/main" id="{06DFDE05-564D-41E5-B4FA-8F5DF907ED59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그룹 53">
                <a:extLst>
                  <a:ext uri="{FF2B5EF4-FFF2-40B4-BE49-F238E27FC236}">
                    <a16:creationId xmlns="" xmlns:a16="http://schemas.microsoft.com/office/drawing/2014/main" id="{089560A5-98DF-4862-B66E-52FB6DA3EE90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55" name="직선 연결선 54">
                  <a:extLst>
                    <a:ext uri="{FF2B5EF4-FFF2-40B4-BE49-F238E27FC236}">
                      <a16:creationId xmlns="" xmlns:a16="http://schemas.microsoft.com/office/drawing/2014/main" id="{08FB07CE-7C8A-4E32-A87F-96E3BD0502CD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연결선 55">
                  <a:extLst>
                    <a:ext uri="{FF2B5EF4-FFF2-40B4-BE49-F238E27FC236}">
                      <a16:creationId xmlns="" xmlns:a16="http://schemas.microsoft.com/office/drawing/2014/main" id="{AA2C40B4-FC4D-4F63-89E3-47AFFCD8756C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그룹 56">
              <a:extLst>
                <a:ext uri="{FF2B5EF4-FFF2-40B4-BE49-F238E27FC236}">
                  <a16:creationId xmlns="" xmlns:a16="http://schemas.microsoft.com/office/drawing/2014/main" id="{13D540D0-D97C-44D6-A5AE-5520ECA996A7}"/>
                </a:ext>
              </a:extLst>
            </p:cNvPr>
            <p:cNvGrpSpPr/>
            <p:nvPr/>
          </p:nvGrpSpPr>
          <p:grpSpPr>
            <a:xfrm>
              <a:off x="6501172" y="3347386"/>
              <a:ext cx="608033" cy="865376"/>
              <a:chOff x="1208584" y="3789040"/>
              <a:chExt cx="360040" cy="216024"/>
            </a:xfrm>
          </p:grpSpPr>
          <p:cxnSp>
            <p:nvCxnSpPr>
              <p:cNvPr id="58" name="직선 연결선 57">
                <a:extLst>
                  <a:ext uri="{FF2B5EF4-FFF2-40B4-BE49-F238E27FC236}">
                    <a16:creationId xmlns="" xmlns:a16="http://schemas.microsoft.com/office/drawing/2014/main" id="{62847146-03D8-45C6-86B4-62A45D6DC8DC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그룹 58">
                <a:extLst>
                  <a:ext uri="{FF2B5EF4-FFF2-40B4-BE49-F238E27FC236}">
                    <a16:creationId xmlns="" xmlns:a16="http://schemas.microsoft.com/office/drawing/2014/main" id="{0388C2FD-F34F-4399-A0CB-199F000129D3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60" name="직선 연결선 59">
                  <a:extLst>
                    <a:ext uri="{FF2B5EF4-FFF2-40B4-BE49-F238E27FC236}">
                      <a16:creationId xmlns="" xmlns:a16="http://schemas.microsoft.com/office/drawing/2014/main" id="{C0A7A09E-D9DF-4941-8D3F-0E7D9AAE3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584" y="3938388"/>
                  <a:ext cx="0" cy="66676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연결선 60">
                  <a:extLst>
                    <a:ext uri="{FF2B5EF4-FFF2-40B4-BE49-F238E27FC236}">
                      <a16:creationId xmlns="" xmlns:a16="http://schemas.microsoft.com/office/drawing/2014/main" id="{5CEB23EC-7B2F-4002-A96D-40945E37731D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그룹 61">
              <a:extLst>
                <a:ext uri="{FF2B5EF4-FFF2-40B4-BE49-F238E27FC236}">
                  <a16:creationId xmlns="" xmlns:a16="http://schemas.microsoft.com/office/drawing/2014/main" id="{7E209145-E57D-474D-B08E-7C43A5304D6E}"/>
                </a:ext>
              </a:extLst>
            </p:cNvPr>
            <p:cNvGrpSpPr/>
            <p:nvPr/>
          </p:nvGrpSpPr>
          <p:grpSpPr>
            <a:xfrm>
              <a:off x="5884883" y="3335343"/>
              <a:ext cx="904321" cy="1374977"/>
              <a:chOff x="1208584" y="3044161"/>
              <a:chExt cx="326789" cy="960904"/>
            </a:xfrm>
          </p:grpSpPr>
          <p:cxnSp>
            <p:nvCxnSpPr>
              <p:cNvPr id="63" name="직선 연결선 62">
                <a:extLst>
                  <a:ext uri="{FF2B5EF4-FFF2-40B4-BE49-F238E27FC236}">
                    <a16:creationId xmlns="" xmlns:a16="http://schemas.microsoft.com/office/drawing/2014/main" id="{0477C750-0ECF-497C-BF93-4FBD12C82CA0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26789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그룹 63">
                <a:extLst>
                  <a:ext uri="{FF2B5EF4-FFF2-40B4-BE49-F238E27FC236}">
                    <a16:creationId xmlns="" xmlns:a16="http://schemas.microsoft.com/office/drawing/2014/main" id="{1E71D4D8-03ED-49D1-8EBB-C4148BC9A1AA}"/>
                  </a:ext>
                </a:extLst>
              </p:cNvPr>
              <p:cNvGrpSpPr/>
              <p:nvPr/>
            </p:nvGrpSpPr>
            <p:grpSpPr>
              <a:xfrm>
                <a:off x="1208584" y="3044161"/>
                <a:ext cx="326789" cy="960904"/>
                <a:chOff x="1208584" y="3044161"/>
                <a:chExt cx="326789" cy="960904"/>
              </a:xfrm>
            </p:grpSpPr>
            <p:cxnSp>
              <p:nvCxnSpPr>
                <p:cNvPr id="65" name="직선 연결선 64">
                  <a:extLst>
                    <a:ext uri="{FF2B5EF4-FFF2-40B4-BE49-F238E27FC236}">
                      <a16:creationId xmlns="" xmlns:a16="http://schemas.microsoft.com/office/drawing/2014/main" id="{9FCDD3A5-45A1-4481-BFED-F77408A0F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584" y="3044161"/>
                  <a:ext cx="0" cy="96090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직선 연결선 65">
                  <a:extLst>
                    <a:ext uri="{FF2B5EF4-FFF2-40B4-BE49-F238E27FC236}">
                      <a16:creationId xmlns="" xmlns:a16="http://schemas.microsoft.com/office/drawing/2014/main" id="{816A4269-7BEB-4462-B55D-9AF65A779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35373" y="3891830"/>
                  <a:ext cx="0" cy="113235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내용 개체 틀 2">
              <a:extLst>
                <a:ext uri="{FF2B5EF4-FFF2-40B4-BE49-F238E27FC236}">
                  <a16:creationId xmlns="" xmlns:a16="http://schemas.microsoft.com/office/drawing/2014/main" id="{B60F0648-0F5F-4103-8BDB-7E8C65D7AC9F}"/>
                </a:ext>
              </a:extLst>
            </p:cNvPr>
            <p:cNvSpPr txBox="1">
              <a:spLocks/>
            </p:cNvSpPr>
            <p:nvPr/>
          </p:nvSpPr>
          <p:spPr>
            <a:xfrm>
              <a:off x="6321152" y="3539732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①</a:t>
              </a:r>
              <a:endParaRPr lang="en-US" altLang="ko-KR" dirty="0"/>
            </a:p>
          </p:txBody>
        </p:sp>
        <p:sp>
          <p:nvSpPr>
            <p:cNvPr id="68" name="내용 개체 틀 2">
              <a:extLst>
                <a:ext uri="{FF2B5EF4-FFF2-40B4-BE49-F238E27FC236}">
                  <a16:creationId xmlns="" xmlns:a16="http://schemas.microsoft.com/office/drawing/2014/main" id="{94265F2E-2D2C-45AA-9A25-40D0F4CE57BD}"/>
                </a:ext>
              </a:extLst>
            </p:cNvPr>
            <p:cNvSpPr txBox="1">
              <a:spLocks/>
            </p:cNvSpPr>
            <p:nvPr/>
          </p:nvSpPr>
          <p:spPr>
            <a:xfrm>
              <a:off x="6596078" y="4196191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②</a:t>
              </a:r>
              <a:endParaRPr lang="en-US" altLang="ko-KR" dirty="0"/>
            </a:p>
          </p:txBody>
        </p:sp>
        <p:sp>
          <p:nvSpPr>
            <p:cNvPr id="69" name="내용 개체 틀 2">
              <a:extLst>
                <a:ext uri="{FF2B5EF4-FFF2-40B4-BE49-F238E27FC236}">
                  <a16:creationId xmlns="" xmlns:a16="http://schemas.microsoft.com/office/drawing/2014/main" id="{DE3D1A56-6EF6-440D-931F-E0D7E56BA96F}"/>
                </a:ext>
              </a:extLst>
            </p:cNvPr>
            <p:cNvSpPr txBox="1">
              <a:spLocks/>
            </p:cNvSpPr>
            <p:nvPr/>
          </p:nvSpPr>
          <p:spPr>
            <a:xfrm>
              <a:off x="6173939" y="4723582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③</a:t>
              </a:r>
              <a:endParaRPr lang="en-US" altLang="ko-KR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726940" y="2422129"/>
            <a:ext cx="6646430" cy="369332"/>
            <a:chOff x="1726940" y="2422129"/>
            <a:chExt cx="6646430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1726940" y="2422129"/>
              <a:ext cx="2505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50</a:t>
              </a:r>
              <a:r>
                <a:rPr lang="en-US" altLang="ko-KR" b="1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7+13×2</a:t>
              </a:r>
              <a:endParaRPr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67390" y="2422129"/>
              <a:ext cx="2505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50</a:t>
              </a:r>
              <a:r>
                <a:rPr lang="en-US" altLang="ko-KR" b="1" dirty="0">
                  <a:latin typeface="나눔바른고딕" pitchFamily="50" charset="-127"/>
                  <a:ea typeface="나눔바른고딕" pitchFamily="50" charset="-127"/>
                </a:rPr>
                <a:t>-(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7+13)×2</a:t>
              </a:r>
              <a:endParaRPr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72" name="직사각형 71">
            <a:hlinkClick r:id="rId4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5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6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7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8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7" name="그림 76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8697" y="24743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1185" y="24208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892660" y="2425103"/>
            <a:ext cx="5574871" cy="372755"/>
            <a:chOff x="1892660" y="2425103"/>
            <a:chExt cx="5574871" cy="372755"/>
          </a:xfrm>
        </p:grpSpPr>
        <p:sp>
          <p:nvSpPr>
            <p:cNvPr id="29" name="TextBox 28"/>
            <p:cNvSpPr txBox="1"/>
            <p:nvPr/>
          </p:nvSpPr>
          <p:spPr>
            <a:xfrm>
              <a:off x="1892660" y="2428526"/>
              <a:ext cx="136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20+7×5</a:t>
              </a:r>
              <a:r>
                <a:rPr lang="en-US" altLang="ko-KR" b="1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9</a:t>
              </a:r>
              <a:endParaRPr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05128" y="2425103"/>
              <a:ext cx="1362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8×(6</a:t>
              </a:r>
              <a:r>
                <a:rPr lang="en-US" altLang="ko-KR" b="1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4)+9</a:t>
              </a:r>
              <a:endParaRPr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73" name="내용 개체 틀 2">
            <a:extLst>
              <a:ext uri="{FF2B5EF4-FFF2-40B4-BE49-F238E27FC236}">
                <a16:creationId xmlns="" xmlns:a16="http://schemas.microsoft.com/office/drawing/2014/main" id="{42DC675C-D234-44FF-9349-3CB473AEBCFD}"/>
              </a:ext>
            </a:extLst>
          </p:cNvPr>
          <p:cNvSpPr txBox="1">
            <a:spLocks/>
          </p:cNvSpPr>
          <p:nvPr/>
        </p:nvSpPr>
        <p:spPr>
          <a:xfrm>
            <a:off x="3080792" y="2428526"/>
            <a:ext cx="760468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＝</a:t>
            </a:r>
            <a:r>
              <a:rPr lang="en-US" altLang="ko-KR" dirty="0"/>
              <a:t>46</a:t>
            </a:r>
          </a:p>
        </p:txBody>
      </p:sp>
      <p:sp>
        <p:nvSpPr>
          <p:cNvPr id="76" name="내용 개체 틀 2">
            <a:extLst>
              <a:ext uri="{FF2B5EF4-FFF2-40B4-BE49-F238E27FC236}">
                <a16:creationId xmlns="" xmlns:a16="http://schemas.microsoft.com/office/drawing/2014/main" id="{76B73A8A-D3D5-4C9A-8F09-78580432D70A}"/>
              </a:ext>
            </a:extLst>
          </p:cNvPr>
          <p:cNvSpPr txBox="1">
            <a:spLocks/>
          </p:cNvSpPr>
          <p:nvPr/>
        </p:nvSpPr>
        <p:spPr>
          <a:xfrm>
            <a:off x="7280815" y="2428526"/>
            <a:ext cx="952671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ctr" latinLnBrk="0">
              <a:buNone/>
            </a:pPr>
            <a:r>
              <a:rPr lang="ko-KR" altLang="en-US" dirty="0"/>
              <a:t>＝</a:t>
            </a:r>
            <a:r>
              <a:rPr lang="en-US" altLang="ko-KR" dirty="0"/>
              <a:t>25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206" y="24285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6651" y="24285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7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5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12540" y="1412776"/>
            <a:ext cx="8258272" cy="1800200"/>
            <a:chOff x="812540" y="1412776"/>
            <a:chExt cx="8258272" cy="1800200"/>
          </a:xfrm>
        </p:grpSpPr>
        <p:grpSp>
          <p:nvGrpSpPr>
            <p:cNvPr id="23" name="그룹 22"/>
            <p:cNvGrpSpPr/>
            <p:nvPr/>
          </p:nvGrpSpPr>
          <p:grpSpPr>
            <a:xfrm>
              <a:off x="812540" y="1412776"/>
              <a:ext cx="8258272" cy="923330"/>
              <a:chOff x="882649" y="1449388"/>
              <a:chExt cx="8258272" cy="923330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3.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97048" y="1449388"/>
                <a:ext cx="7343873" cy="92333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사탕 </a:t>
                </a:r>
                <a:r>
                  <a:rPr lang="en-US" altLang="ko-KR" dirty="0"/>
                  <a:t>30</a:t>
                </a:r>
                <a:r>
                  <a:rPr lang="ko-KR" altLang="en-US" dirty="0"/>
                  <a:t>개가 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여학생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명과 남학생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명에게 </a:t>
                </a:r>
                <a:r>
                  <a:rPr lang="ko-KR" altLang="en-US" dirty="0" smtClean="0"/>
                  <a:t>각각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개씩 나누어 주려고 합니다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나누어 주고 남은 사탕은 몇 개인지 하나의 식으로 나타내어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27" name="모서리가 둥근 직사각형 61">
              <a:extLst>
                <a:ext uri="{FF2B5EF4-FFF2-40B4-BE49-F238E27FC236}">
                  <a16:creationId xmlns="" xmlns:a16="http://schemas.microsoft.com/office/drawing/2014/main" id="{59B07644-0BA6-4206-A629-7EFD45B80471}"/>
                </a:ext>
              </a:extLst>
            </p:cNvPr>
            <p:cNvSpPr/>
            <p:nvPr/>
          </p:nvSpPr>
          <p:spPr bwMode="auto">
            <a:xfrm>
              <a:off x="920552" y="2744976"/>
              <a:ext cx="804425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730D1CDD-6DC3-4D50-9EF9-88448D3EB4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972" y="2809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2560" y="2782115"/>
            <a:ext cx="2952328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30</a:t>
            </a:r>
            <a:r>
              <a:rPr lang="en-US" altLang="ko-KR" dirty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/>
              <a:t>(2+3)×4=10, 10</a:t>
            </a:r>
            <a:r>
              <a:rPr lang="ko-KR" altLang="en-US" dirty="0"/>
              <a:t>개</a:t>
            </a:r>
            <a:endParaRPr lang="en-US" altLang="ko-KR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9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1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6596" y="421504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곱셈이 섞여 있는 식을 계산해 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21504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곱셈이 섞여 있는 식을 계산해 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8844" y="2240868"/>
            <a:ext cx="5532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괄호가 없을 때와 있을 때의 덧셈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곱셈이 섞여 있는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식의 계산 순서를 설명해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just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>
            <a:hlinkClick r:id="rId4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16071" r="9059" b="56242"/>
          <a:stretch/>
        </p:blipFill>
        <p:spPr>
          <a:xfrm>
            <a:off x="1088530" y="2312876"/>
            <a:ext cx="7896918" cy="3641036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902750" y="1412776"/>
            <a:ext cx="8154706" cy="1116124"/>
            <a:chOff x="902750" y="1412776"/>
            <a:chExt cx="8154706" cy="1116124"/>
          </a:xfrm>
        </p:grpSpPr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1161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슬기는 투호 </a:t>
              </a:r>
              <a:r>
                <a:rPr lang="ko-KR" altLang="en-US" dirty="0" err="1"/>
                <a:t>체험장에서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받은 </a:t>
              </a:r>
              <a:r>
                <a:rPr lang="ko-KR" altLang="en-US" dirty="0"/>
                <a:t>투호 화살 </a:t>
              </a:r>
              <a:r>
                <a:rPr lang="en-US" altLang="ko-KR" dirty="0"/>
                <a:t>20</a:t>
              </a:r>
              <a:r>
                <a:rPr lang="ko-KR" altLang="en-US" dirty="0" smtClean="0"/>
                <a:t>개를 아버지</a:t>
              </a:r>
              <a:r>
                <a:rPr lang="en-US" altLang="ko-KR" dirty="0"/>
                <a:t>, </a:t>
              </a:r>
              <a:r>
                <a:rPr lang="ko-KR" altLang="en-US" dirty="0"/>
                <a:t>어머니</a:t>
              </a:r>
              <a:r>
                <a:rPr lang="en-US" altLang="ko-KR" dirty="0"/>
                <a:t>, </a:t>
              </a:r>
              <a:r>
                <a:rPr lang="ko-KR" altLang="en-US" dirty="0"/>
                <a:t>동생에게 </a:t>
              </a:r>
              <a:r>
                <a:rPr lang="en-US" altLang="ko-KR" dirty="0"/>
                <a:t>6</a:t>
              </a:r>
              <a:r>
                <a:rPr lang="ko-KR" altLang="en-US" dirty="0"/>
                <a:t>개씩 나누어 주고 </a:t>
              </a:r>
              <a:r>
                <a:rPr lang="en-US" altLang="ko-KR" dirty="0"/>
                <a:t>5</a:t>
              </a:r>
              <a:r>
                <a:rPr lang="ko-KR" altLang="en-US" dirty="0"/>
                <a:t>개를 더 받아 왔습니다</a:t>
              </a:r>
              <a:r>
                <a:rPr lang="en-US" altLang="ko-KR" dirty="0"/>
                <a:t>. </a:t>
              </a:r>
              <a:r>
                <a:rPr lang="ko-KR" altLang="en-US" dirty="0"/>
                <a:t>지금 슬기가 가진 투호 화살이 몇 개인지 </a:t>
              </a:r>
              <a:r>
                <a:rPr lang="ko-KR" altLang="en-US" dirty="0" smtClean="0"/>
                <a:t>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모서리가 둥근 직사각형 1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화살의‌ 수를 ‌구하는‌ 방법에‌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대해‌ 생각 ‌나누기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0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화살의‌ 수를 ‌구하는‌ 방법에‌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대해‌ 생각 ‌나누기</a:t>
            </a:r>
          </a:p>
        </p:txBody>
      </p:sp>
      <p:sp>
        <p:nvSpPr>
          <p:cNvPr id="42" name="모서리가 둥근 직사각형 72">
            <a:extLst>
              <a:ext uri="{FF2B5EF4-FFF2-40B4-BE49-F238E27FC236}">
                <a16:creationId xmlns="" xmlns:a16="http://schemas.microsoft.com/office/drawing/2014/main" id="{F2E72E27-E030-45A2-B7F6-69016E3E9637}"/>
              </a:ext>
            </a:extLst>
          </p:cNvPr>
          <p:cNvSpPr/>
          <p:nvPr/>
        </p:nvSpPr>
        <p:spPr bwMode="auto">
          <a:xfrm>
            <a:off x="894351" y="4341711"/>
            <a:ext cx="8085541" cy="1512845"/>
          </a:xfrm>
          <a:prstGeom prst="roundRect">
            <a:avLst>
              <a:gd name="adj" fmla="val 1210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="" xmlns:a16="http://schemas.microsoft.com/office/drawing/2014/main" id="{8C2D03B6-1556-4851-8F43-512B4B6EDC8F}"/>
              </a:ext>
            </a:extLst>
          </p:cNvPr>
          <p:cNvGrpSpPr/>
          <p:nvPr/>
        </p:nvGrpSpPr>
        <p:grpSpPr>
          <a:xfrm>
            <a:off x="884548" y="1449388"/>
            <a:ext cx="8095344" cy="450820"/>
            <a:chOff x="910749" y="3278004"/>
            <a:chExt cx="8095344" cy="450820"/>
          </a:xfrm>
        </p:grpSpPr>
        <p:sp>
          <p:nvSpPr>
            <p:cNvPr id="44" name="내용 개체 틀 3">
              <a:extLst>
                <a:ext uri="{FF2B5EF4-FFF2-40B4-BE49-F238E27FC236}">
                  <a16:creationId xmlns="" xmlns:a16="http://schemas.microsoft.com/office/drawing/2014/main" id="{BACC1DEF-25AF-49BF-904C-DB1D0DC3C072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278004"/>
              <a:ext cx="7909187" cy="450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지금 슬기가 가진 투호 화살이 몇 </a:t>
              </a:r>
              <a:r>
                <a:rPr lang="ko-KR" altLang="en-US" dirty="0" smtClean="0"/>
                <a:t>개인지 </a:t>
              </a:r>
              <a:r>
                <a:rPr lang="ko-KR" altLang="en-US" dirty="0"/>
                <a:t>구하는 방법을 말해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50" name="모서리가 둥근 직사각형 75">
              <a:extLst>
                <a:ext uri="{FF2B5EF4-FFF2-40B4-BE49-F238E27FC236}">
                  <a16:creationId xmlns="" xmlns:a16="http://schemas.microsoft.com/office/drawing/2014/main" id="{39F1D32E-8301-45DA-A9A4-03BE6D41BD44}"/>
                </a:ext>
              </a:extLst>
            </p:cNvPr>
            <p:cNvSpPr/>
            <p:nvPr/>
          </p:nvSpPr>
          <p:spPr>
            <a:xfrm>
              <a:off x="910749" y="339794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내용 개체 틀 2">
            <a:extLst>
              <a:ext uri="{FF2B5EF4-FFF2-40B4-BE49-F238E27FC236}">
                <a16:creationId xmlns="" xmlns:a16="http://schemas.microsoft.com/office/drawing/2014/main" id="{38E05338-D335-44B0-9249-38C6BFAA30C2}"/>
              </a:ext>
            </a:extLst>
          </p:cNvPr>
          <p:cNvSpPr txBox="1">
            <a:spLocks/>
          </p:cNvSpPr>
          <p:nvPr/>
        </p:nvSpPr>
        <p:spPr>
          <a:xfrm>
            <a:off x="941027" y="4410628"/>
            <a:ext cx="7773577" cy="80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화살의 수를 그림으로 그려서 구할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수직선에 나타내어 화살의 수를 구할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처음과 나중에 받은 화살을 먼저 더한 후 나누어 준 화살의 수를 빼면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일이 일어난 순서에 따라 식으로 나타내어 구할 수 있습니다</a:t>
            </a:r>
            <a:r>
              <a:rPr lang="en-US" altLang="ko-KR" dirty="0"/>
              <a:t>.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783" y="49506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32169" r="39430" b="49797"/>
          <a:stretch/>
        </p:blipFill>
        <p:spPr>
          <a:xfrm>
            <a:off x="1220191" y="1897396"/>
            <a:ext cx="3538116" cy="154797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50000" r="14314" b="38967"/>
          <a:stretch/>
        </p:blipFill>
        <p:spPr>
          <a:xfrm>
            <a:off x="4857696" y="2157938"/>
            <a:ext cx="3538116" cy="94702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2" t="62568" r="13497" b="27665"/>
          <a:stretch/>
        </p:blipFill>
        <p:spPr>
          <a:xfrm>
            <a:off x="5955456" y="3401639"/>
            <a:ext cx="2474687" cy="838364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61481" r="54399" b="28752"/>
          <a:stretch/>
        </p:blipFill>
        <p:spPr>
          <a:xfrm>
            <a:off x="1244588" y="3401639"/>
            <a:ext cx="2474687" cy="8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1412776"/>
            <a:ext cx="8220371" cy="885992"/>
            <a:chOff x="889373" y="3445693"/>
            <a:chExt cx="8220371" cy="885992"/>
          </a:xfrm>
        </p:grpSpPr>
        <p:sp>
          <p:nvSpPr>
            <p:cNvPr id="54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63685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3"/>
              <a:ext cx="8198995" cy="468479"/>
              <a:chOff x="910749" y="3445693"/>
              <a:chExt cx="8198995" cy="468479"/>
            </a:xfrm>
          </p:grpSpPr>
          <p:sp>
            <p:nvSpPr>
              <p:cNvPr id="5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12838" cy="468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가족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명에게 </a:t>
                </a:r>
                <a:r>
                  <a:rPr lang="en-US" altLang="ko-KR" dirty="0"/>
                  <a:t>6</a:t>
                </a:r>
                <a:r>
                  <a:rPr lang="ko-KR" altLang="en-US" dirty="0"/>
                  <a:t>개씩 나누어 준 투호 화살이 몇 개인지 구하는 식을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7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9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59843" y="1844824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</a:t>
            </a:r>
            <a:r>
              <a:rPr lang="ko-KR" altLang="en-US" dirty="0"/>
              <a:t>명에게 </a:t>
            </a:r>
            <a:r>
              <a:rPr lang="en-US" altLang="ko-KR" dirty="0"/>
              <a:t>6</a:t>
            </a:r>
            <a:r>
              <a:rPr lang="ko-KR" altLang="en-US" dirty="0"/>
              <a:t>개씩 나누어 주면 나누어 준 화살은 </a:t>
            </a:r>
            <a:r>
              <a:rPr lang="en-US" altLang="ko-KR" dirty="0"/>
              <a:t>18</a:t>
            </a:r>
            <a:r>
              <a:rPr lang="ko-KR" altLang="en-US" dirty="0"/>
              <a:t>개입니다</a:t>
            </a:r>
            <a:r>
              <a:rPr lang="en-US" altLang="ko-KR" dirty="0"/>
              <a:t>. </a:t>
            </a:r>
            <a:r>
              <a:rPr lang="en-US" altLang="ko-KR" dirty="0" smtClean="0"/>
              <a:t>3×6=18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92" y="18784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7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화살의‌ 수를 ‌구하는‌ 방법에‌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대해‌ 생각 ‌나누기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920552" y="2924944"/>
            <a:ext cx="8316923" cy="1584176"/>
            <a:chOff x="920552" y="1431740"/>
            <a:chExt cx="8316923" cy="1584176"/>
          </a:xfrm>
        </p:grpSpPr>
        <p:sp>
          <p:nvSpPr>
            <p:cNvPr id="19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2168912"/>
              <a:ext cx="8085541" cy="84700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1431740"/>
              <a:ext cx="8295547" cy="737120"/>
              <a:chOff x="910749" y="3445692"/>
              <a:chExt cx="8295547" cy="737120"/>
            </a:xfrm>
          </p:grpSpPr>
          <p:sp>
            <p:nvSpPr>
              <p:cNvPr id="21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5" y="3445692"/>
                <a:ext cx="8109391" cy="737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처음에 </a:t>
                </a:r>
                <a:r>
                  <a:rPr lang="ko-KR" altLang="en-US" dirty="0" smtClean="0"/>
                  <a:t>받은 투호 화살 </a:t>
                </a:r>
                <a:r>
                  <a:rPr lang="en-US" altLang="ko-KR" dirty="0" smtClean="0"/>
                  <a:t>20</a:t>
                </a:r>
                <a:r>
                  <a:rPr lang="ko-KR" altLang="en-US" dirty="0" smtClean="0"/>
                  <a:t>개를 가족 </a:t>
                </a:r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명에게 </a:t>
                </a:r>
                <a:r>
                  <a:rPr lang="en-US" altLang="ko-KR" dirty="0" smtClean="0"/>
                  <a:t>6</a:t>
                </a:r>
                <a:r>
                  <a:rPr lang="ko-KR" altLang="en-US" dirty="0" smtClean="0"/>
                  <a:t>개씩 </a:t>
                </a:r>
                <a:r>
                  <a:rPr lang="ko-KR" altLang="en-US" dirty="0"/>
                  <a:t>나누어 준 후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슬기가 가진 투호 화살이 몇 개인지 구하는 식을 </a:t>
                </a:r>
                <a:r>
                  <a:rPr lang="ko-KR" altLang="en-US" dirty="0" smtClean="0"/>
                  <a:t>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2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46583" y="3753036"/>
            <a:ext cx="8038865" cy="78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처음에 가지고 있던 화살 </a:t>
            </a:r>
            <a:r>
              <a:rPr lang="en-US" altLang="ko-KR" dirty="0"/>
              <a:t>20</a:t>
            </a:r>
            <a:r>
              <a:rPr lang="ko-KR" altLang="en-US" dirty="0"/>
              <a:t>개에서 </a:t>
            </a:r>
            <a:r>
              <a:rPr lang="en-US" altLang="ko-KR" dirty="0"/>
              <a:t>18</a:t>
            </a:r>
            <a:r>
              <a:rPr lang="ko-KR" altLang="en-US" dirty="0"/>
              <a:t>개를 나누어 주면 남은 화살은 </a:t>
            </a:r>
            <a:r>
              <a:rPr lang="en-US" altLang="ko-KR" dirty="0"/>
              <a:t>2</a:t>
            </a:r>
            <a:r>
              <a:rPr lang="ko-KR" altLang="en-US" dirty="0"/>
              <a:t>개입니다</a:t>
            </a:r>
            <a:r>
              <a:rPr lang="en-US" altLang="ko-KR" dirty="0"/>
              <a:t>. </a:t>
            </a:r>
            <a:r>
              <a:rPr lang="en-US" altLang="ko-KR" dirty="0" smtClean="0"/>
              <a:t>20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18=2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691" y="38610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3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화살의‌ 수를 ‌구하는‌ 방법에‌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대해‌ </a:t>
            </a:r>
            <a:r>
              <a:rPr lang="ko-KR" altLang="en-US" sz="2200" dirty="0">
                <a:solidFill>
                  <a:srgbClr val="695A35"/>
                </a:solidFill>
              </a:rPr>
              <a:t>생각 ‌나누기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51731" y="1401959"/>
            <a:ext cx="8085541" cy="1228997"/>
            <a:chOff x="951731" y="2716965"/>
            <a:chExt cx="8085541" cy="1228997"/>
          </a:xfrm>
        </p:grpSpPr>
        <p:grpSp>
          <p:nvGrpSpPr>
            <p:cNvPr id="2" name="그룹 1"/>
            <p:cNvGrpSpPr/>
            <p:nvPr/>
          </p:nvGrpSpPr>
          <p:grpSpPr>
            <a:xfrm>
              <a:off x="959785" y="2716965"/>
              <a:ext cx="8077487" cy="967533"/>
              <a:chOff x="959785" y="2644957"/>
              <a:chExt cx="8077487" cy="967533"/>
            </a:xfrm>
          </p:grpSpPr>
          <p:sp>
            <p:nvSpPr>
              <p:cNvPr id="42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5942" y="2644957"/>
                <a:ext cx="7891330" cy="9675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5</a:t>
                </a:r>
                <a:r>
                  <a:rPr lang="ko-KR" altLang="en-US" dirty="0"/>
                  <a:t>개를 더 </a:t>
                </a:r>
                <a:r>
                  <a:rPr lang="ko-KR" altLang="en-US" dirty="0" smtClean="0"/>
                  <a:t>받아 온 후</a:t>
                </a:r>
                <a:r>
                  <a:rPr lang="en-US" altLang="ko-KR" dirty="0" smtClean="0"/>
                  <a:t>,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슬기가 가진 투호 </a:t>
                </a:r>
                <a:r>
                  <a:rPr lang="ko-KR" altLang="en-US" dirty="0" smtClean="0"/>
                  <a:t>화살이 몇 개인지 하나의 식으로 나타내어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43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59785" y="276490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72">
              <a:extLst>
                <a:ext uri="{FF2B5EF4-FFF2-40B4-BE49-F238E27FC236}">
                  <a16:creationId xmlns="" xmlns:a16="http://schemas.microsoft.com/office/drawing/2014/main" id="{70E3E755-4CF2-40DE-90F7-8D957F3AA5B0}"/>
                </a:ext>
              </a:extLst>
            </p:cNvPr>
            <p:cNvSpPr/>
            <p:nvPr/>
          </p:nvSpPr>
          <p:spPr bwMode="auto">
            <a:xfrm>
              <a:off x="951731" y="347796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내용 개체 틀 2">
            <a:extLst>
              <a:ext uri="{FF2B5EF4-FFF2-40B4-BE49-F238E27FC236}">
                <a16:creationId xmlns="" xmlns:a16="http://schemas.microsoft.com/office/drawing/2014/main" id="{ED5E6578-127C-4784-A10D-CD96F79D2DC3}"/>
              </a:ext>
            </a:extLst>
          </p:cNvPr>
          <p:cNvSpPr txBox="1">
            <a:spLocks/>
          </p:cNvSpPr>
          <p:nvPr/>
        </p:nvSpPr>
        <p:spPr>
          <a:xfrm>
            <a:off x="998407" y="2204864"/>
            <a:ext cx="7773577" cy="356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</a:t>
            </a:r>
            <a:r>
              <a:rPr lang="en-US" altLang="ko-KR" dirty="0" smtClean="0"/>
              <a:t>20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3×6+5=7</a:t>
            </a:r>
            <a:r>
              <a:rPr lang="ko-KR" altLang="en-US" dirty="0" smtClean="0"/>
              <a:t>입니다</a:t>
            </a:r>
            <a:r>
              <a:rPr lang="en-US" altLang="ko-KR" dirty="0"/>
              <a:t>. 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507" y="21880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910749" y="3356992"/>
            <a:ext cx="8085541" cy="865558"/>
            <a:chOff x="910749" y="2384884"/>
            <a:chExt cx="8085541" cy="865558"/>
          </a:xfrm>
        </p:grpSpPr>
        <p:grpSp>
          <p:nvGrpSpPr>
            <p:cNvPr id="23" name="그룹 22"/>
            <p:cNvGrpSpPr/>
            <p:nvPr/>
          </p:nvGrpSpPr>
          <p:grpSpPr>
            <a:xfrm>
              <a:off x="910749" y="2384884"/>
              <a:ext cx="7676260" cy="417992"/>
              <a:chOff x="910749" y="4617132"/>
              <a:chExt cx="7676260" cy="417992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1036737" y="4617132"/>
                <a:ext cx="755027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위의 식을 계산하는 순서를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910749" y="478734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모서리가 둥근 직사각형 72">
              <a:extLst>
                <a:ext uri="{FF2B5EF4-FFF2-40B4-BE49-F238E27FC236}">
                  <a16:creationId xmlns="" xmlns:a16="http://schemas.microsoft.com/office/drawing/2014/main" id="{70E3E755-4CF2-40DE-90F7-8D957F3AA5B0}"/>
                </a:ext>
              </a:extLst>
            </p:cNvPr>
            <p:cNvSpPr/>
            <p:nvPr/>
          </p:nvSpPr>
          <p:spPr bwMode="auto">
            <a:xfrm>
              <a:off x="910749" y="278244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내용 개체 틀 2">
            <a:extLst>
              <a:ext uri="{FF2B5EF4-FFF2-40B4-BE49-F238E27FC236}">
                <a16:creationId xmlns="" xmlns:a16="http://schemas.microsoft.com/office/drawing/2014/main" id="{ED5E6578-127C-4784-A10D-CD96F79D2DC3}"/>
              </a:ext>
            </a:extLst>
          </p:cNvPr>
          <p:cNvSpPr txBox="1">
            <a:spLocks/>
          </p:cNvSpPr>
          <p:nvPr/>
        </p:nvSpPr>
        <p:spPr>
          <a:xfrm>
            <a:off x="956556" y="3812108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덧셈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곱셈이 섞여 있는 </a:t>
            </a:r>
            <a:r>
              <a:rPr lang="ko-KR" altLang="en-US" dirty="0" smtClean="0"/>
              <a:t>식에서는 </a:t>
            </a:r>
            <a:r>
              <a:rPr lang="ko-KR" altLang="en-US" dirty="0"/>
              <a:t>곱셈을 먼저 계산합니다</a:t>
            </a:r>
            <a:r>
              <a:rPr lang="en-US" altLang="ko-KR" dirty="0"/>
              <a:t>.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507" y="37890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3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3" y="2124845"/>
            <a:ext cx="8454454" cy="2907552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화살의‌ 수를 ‌구하는‌ 방법에‌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대해‌ </a:t>
            </a:r>
            <a:r>
              <a:rPr lang="ko-KR" altLang="en-US" sz="2200" dirty="0">
                <a:solidFill>
                  <a:srgbClr val="695A35"/>
                </a:solidFill>
              </a:rPr>
              <a:t>생각 ‌나누기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E974B106-D239-4610-9F79-E5151BAA62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3" t="46490" r="52556" b="49101"/>
          <a:stretch/>
        </p:blipFill>
        <p:spPr>
          <a:xfrm>
            <a:off x="3944888" y="3269670"/>
            <a:ext cx="648073" cy="62851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16E9E775-D3AC-44B3-BB49-66ED2831F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4" t="51521" r="54391" b="42415"/>
          <a:stretch/>
        </p:blipFill>
        <p:spPr>
          <a:xfrm>
            <a:off x="3656856" y="3429296"/>
            <a:ext cx="720081" cy="86446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84D052CE-C99D-4CC5-B53F-AFCA8FC95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6" t="58406" r="48882" b="33324"/>
          <a:stretch/>
        </p:blipFill>
        <p:spPr>
          <a:xfrm>
            <a:off x="3921834" y="3452663"/>
            <a:ext cx="1080119" cy="1178889"/>
          </a:xfrm>
          <a:prstGeom prst="rect">
            <a:avLst/>
          </a:prstGeom>
        </p:spPr>
      </p:pic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848139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5001953" y="3123302"/>
            <a:ext cx="1350227" cy="327430"/>
            <a:chOff x="5001953" y="3123302"/>
            <a:chExt cx="1350227" cy="327430"/>
          </a:xfrm>
        </p:grpSpPr>
        <p:grpSp>
          <p:nvGrpSpPr>
            <p:cNvPr id="3" name="그룹 2"/>
            <p:cNvGrpSpPr/>
            <p:nvPr/>
          </p:nvGrpSpPr>
          <p:grpSpPr>
            <a:xfrm>
              <a:off x="5145448" y="3123302"/>
              <a:ext cx="1206732" cy="327430"/>
              <a:chOff x="5151619" y="3171570"/>
              <a:chExt cx="1206732" cy="327430"/>
            </a:xfrm>
          </p:grpSpPr>
          <p:pic>
            <p:nvPicPr>
              <p:cNvPr id="36" name="그림 35">
                <a:extLst>
                  <a:ext uri="{FF2B5EF4-FFF2-40B4-BE49-F238E27FC236}">
                    <a16:creationId xmlns="" xmlns:a16="http://schemas.microsoft.com/office/drawing/2014/main" id="{3FCFF18A-F821-42A7-AC7F-EDD7634B84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71" t="73265" r="54078" b="24691"/>
              <a:stretch/>
            </p:blipFill>
            <p:spPr>
              <a:xfrm>
                <a:off x="5151619" y="3207574"/>
                <a:ext cx="392295" cy="291426"/>
              </a:xfrm>
              <a:prstGeom prst="rect">
                <a:avLst/>
              </a:prstGeom>
            </p:spPr>
          </p:pic>
          <p:pic>
            <p:nvPicPr>
              <p:cNvPr id="37" name="그림 36">
                <a:extLst>
                  <a:ext uri="{FF2B5EF4-FFF2-40B4-BE49-F238E27FC236}">
                    <a16:creationId xmlns="" xmlns:a16="http://schemas.microsoft.com/office/drawing/2014/main" id="{36FC1A33-356A-440A-8429-75DDB8E2BD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47" t="73257" r="48374" b="24699"/>
              <a:stretch/>
            </p:blipFill>
            <p:spPr>
              <a:xfrm>
                <a:off x="5461428" y="3207574"/>
                <a:ext cx="463680" cy="291426"/>
              </a:xfrm>
              <a:prstGeom prst="rect">
                <a:avLst/>
              </a:prstGeom>
            </p:spPr>
          </p:pic>
          <p:pic>
            <p:nvPicPr>
              <p:cNvPr id="38" name="그림 37">
                <a:extLst>
                  <a:ext uri="{FF2B5EF4-FFF2-40B4-BE49-F238E27FC236}">
                    <a16:creationId xmlns="" xmlns:a16="http://schemas.microsoft.com/office/drawing/2014/main" id="{705BCBC8-DB51-43E1-A4FD-E0B46D1309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762" t="73004" r="42159" b="24952"/>
              <a:stretch/>
            </p:blipFill>
            <p:spPr>
              <a:xfrm>
                <a:off x="5894671" y="3171570"/>
                <a:ext cx="463680" cy="291426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5001953" y="3231170"/>
              <a:ext cx="185407" cy="123825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5001953" y="3450732"/>
            <a:ext cx="902870" cy="293704"/>
            <a:chOff x="5001953" y="3450732"/>
            <a:chExt cx="902870" cy="293704"/>
          </a:xfrm>
        </p:grpSpPr>
        <p:grpSp>
          <p:nvGrpSpPr>
            <p:cNvPr id="7" name="그룹 6"/>
            <p:cNvGrpSpPr/>
            <p:nvPr/>
          </p:nvGrpSpPr>
          <p:grpSpPr>
            <a:xfrm>
              <a:off x="5133020" y="3450732"/>
              <a:ext cx="771803" cy="293704"/>
              <a:chOff x="5139191" y="3499000"/>
              <a:chExt cx="771803" cy="293704"/>
            </a:xfrm>
          </p:grpSpPr>
          <p:pic>
            <p:nvPicPr>
              <p:cNvPr id="39" name="그림 38">
                <a:extLst>
                  <a:ext uri="{FF2B5EF4-FFF2-40B4-BE49-F238E27FC236}">
                    <a16:creationId xmlns="" xmlns:a16="http://schemas.microsoft.com/office/drawing/2014/main" id="{441D2136-D8AF-4C50-8E03-175A4CF8C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73" t="77872" r="46448" b="20084"/>
              <a:stretch/>
            </p:blipFill>
            <p:spPr>
              <a:xfrm>
                <a:off x="5139191" y="3499000"/>
                <a:ext cx="463680" cy="291426"/>
              </a:xfrm>
              <a:prstGeom prst="rect">
                <a:avLst/>
              </a:prstGeom>
            </p:spPr>
          </p:pic>
          <p:pic>
            <p:nvPicPr>
              <p:cNvPr id="40" name="그림 39">
                <a:extLst>
                  <a:ext uri="{FF2B5EF4-FFF2-40B4-BE49-F238E27FC236}">
                    <a16:creationId xmlns="" xmlns:a16="http://schemas.microsoft.com/office/drawing/2014/main" id="{A624F6C1-BCC9-4D7D-A922-02E97A2871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762" t="73004" r="42159" b="24952"/>
              <a:stretch/>
            </p:blipFill>
            <p:spPr>
              <a:xfrm>
                <a:off x="5447314" y="3501278"/>
                <a:ext cx="463680" cy="291426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5001953" y="3573016"/>
              <a:ext cx="185407" cy="123825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5001953" y="3821650"/>
            <a:ext cx="594747" cy="291426"/>
            <a:chOff x="5001953" y="3821650"/>
            <a:chExt cx="594747" cy="291426"/>
          </a:xfrm>
        </p:grpSpPr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53385F73-24A8-4CA5-9FFE-B2F10FB8B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4" t="82911" r="46457" b="15045"/>
            <a:stretch/>
          </p:blipFill>
          <p:spPr>
            <a:xfrm>
              <a:off x="5133020" y="3821650"/>
              <a:ext cx="463680" cy="291426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5001953" y="3898184"/>
              <a:ext cx="185407" cy="123825"/>
            </a:xfrm>
            <a:prstGeom prst="rect">
              <a:avLst/>
            </a:prstGeom>
          </p:spPr>
        </p:pic>
      </p:grp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44988" y="34292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3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345421"/>
            <a:ext cx="8116720" cy="884100"/>
            <a:chOff x="889373" y="3445692"/>
            <a:chExt cx="8116720" cy="884100"/>
          </a:xfrm>
        </p:grpSpPr>
        <p:sp>
          <p:nvSpPr>
            <p:cNvPr id="4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61792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397925"/>
              <a:chOff x="910749" y="3445692"/>
              <a:chExt cx="8095344" cy="397925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식이 어떻게 다른지 말해 보세요</a:t>
                </a:r>
                <a:r>
                  <a:rPr lang="en-US" altLang="ko-KR" dirty="0" smtClean="0"/>
                  <a:t>. </a:t>
                </a:r>
                <a:endParaRPr lang="en-US" altLang="ko-KR" dirty="0"/>
              </a:p>
            </p:txBody>
          </p:sp>
          <p:sp>
            <p:nvSpPr>
              <p:cNvPr id="4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4797525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왼쪽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없고</a:t>
            </a:r>
            <a:r>
              <a:rPr lang="en-US" altLang="ko-KR" dirty="0"/>
              <a:t>, </a:t>
            </a:r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있습니다</a:t>
            </a:r>
            <a:r>
              <a:rPr lang="en-US" altLang="ko-KR" dirty="0"/>
              <a:t>. 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‌비교하여‌ 식의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‌계산 ‌순서에 따라 계산하기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51" y="48120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902750" y="1412776"/>
            <a:ext cx="8154706" cy="432048"/>
            <a:chOff x="902750" y="1412776"/>
            <a:chExt cx="8154706" cy="432048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두 식의 계산 순서를 각각 나타내고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순서에 </a:t>
              </a:r>
              <a:r>
                <a:rPr lang="ko-KR" altLang="en-US" dirty="0"/>
                <a:t>맞게 계산해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9" name="직사각형 38">
            <a:hlinkClick r:id="rId5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141709" y="1808820"/>
            <a:ext cx="5547595" cy="2539290"/>
            <a:chOff x="2141709" y="1742631"/>
            <a:chExt cx="5547595" cy="2539290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4799728" y="1742631"/>
              <a:ext cx="2889576" cy="2539290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2141709" y="1742631"/>
              <a:ext cx="2889576" cy="2539290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495E115C-C705-490E-93FE-BD53AC33F15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8" t="18274" r="63736" b="78347"/>
            <a:stretch/>
          </p:blipFill>
          <p:spPr>
            <a:xfrm>
              <a:off x="3044788" y="2088523"/>
              <a:ext cx="1352550" cy="440377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495E115C-C705-490E-93FE-BD53AC33F15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3" t="18274" r="38643" b="78347"/>
            <a:stretch/>
          </p:blipFill>
          <p:spPr>
            <a:xfrm>
              <a:off x="5493060" y="2088523"/>
              <a:ext cx="1464568" cy="440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2141709" y="1808820"/>
            <a:ext cx="5547595" cy="2539290"/>
            <a:chOff x="2141709" y="1742631"/>
            <a:chExt cx="5547595" cy="2539290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4799728" y="1742631"/>
              <a:ext cx="2889576" cy="2539290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2141709" y="1742631"/>
              <a:ext cx="2889576" cy="2539290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="" xmlns:a16="http://schemas.microsoft.com/office/drawing/2014/main" id="{495E115C-C705-490E-93FE-BD53AC33F15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8" t="18274" r="63736" b="78347"/>
            <a:stretch/>
          </p:blipFill>
          <p:spPr>
            <a:xfrm>
              <a:off x="3044788" y="2088523"/>
              <a:ext cx="1352550" cy="440377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495E115C-C705-490E-93FE-BD53AC33F15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3" t="18274" r="38643" b="78347"/>
            <a:stretch/>
          </p:blipFill>
          <p:spPr>
            <a:xfrm>
              <a:off x="5493060" y="2088523"/>
              <a:ext cx="1464568" cy="440377"/>
            </a:xfrm>
            <a:prstGeom prst="rect">
              <a:avLst/>
            </a:prstGeom>
          </p:spPr>
        </p:pic>
      </p:grpSp>
      <p:sp>
        <p:nvSpPr>
          <p:cNvPr id="53" name="모서리가 둥근 직사각형 72">
            <a:extLst>
              <a:ext uri="{FF2B5EF4-FFF2-40B4-BE49-F238E27FC236}">
                <a16:creationId xmlns="" xmlns:a16="http://schemas.microsoft.com/office/drawing/2014/main" id="{F2E72E27-E030-45A2-B7F6-69016E3E9637}"/>
              </a:ext>
            </a:extLst>
          </p:cNvPr>
          <p:cNvSpPr/>
          <p:nvPr/>
        </p:nvSpPr>
        <p:spPr bwMode="auto">
          <a:xfrm>
            <a:off x="920552" y="4413738"/>
            <a:ext cx="8085541" cy="1031486"/>
          </a:xfrm>
          <a:prstGeom prst="roundRect">
            <a:avLst>
              <a:gd name="adj" fmla="val 1210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="" xmlns:a16="http://schemas.microsoft.com/office/drawing/2014/main" id="{8C2D03B6-1556-4851-8F43-512B4B6EDC8F}"/>
              </a:ext>
            </a:extLst>
          </p:cNvPr>
          <p:cNvGrpSpPr/>
          <p:nvPr/>
        </p:nvGrpSpPr>
        <p:grpSpPr>
          <a:xfrm>
            <a:off x="941928" y="1394004"/>
            <a:ext cx="8095344" cy="450820"/>
            <a:chOff x="910749" y="3274516"/>
            <a:chExt cx="8095344" cy="450820"/>
          </a:xfrm>
        </p:grpSpPr>
        <p:sp>
          <p:nvSpPr>
            <p:cNvPr id="55" name="내용 개체 틀 3">
              <a:extLst>
                <a:ext uri="{FF2B5EF4-FFF2-40B4-BE49-F238E27FC236}">
                  <a16:creationId xmlns="" xmlns:a16="http://schemas.microsoft.com/office/drawing/2014/main" id="{BACC1DEF-25AF-49BF-904C-DB1D0DC3C072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274516"/>
              <a:ext cx="7909187" cy="450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식의 계산 순서를 </a:t>
              </a:r>
              <a:r>
                <a:rPr lang="ko-KR" altLang="en-US" dirty="0" smtClean="0"/>
                <a:t>각각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순서에 맞게 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8" name="모서리가 둥근 직사각형 75">
              <a:extLst>
                <a:ext uri="{FF2B5EF4-FFF2-40B4-BE49-F238E27FC236}">
                  <a16:creationId xmlns="" xmlns:a16="http://schemas.microsoft.com/office/drawing/2014/main" id="{39F1D32E-8301-45DA-A9A4-03BE6D41BD44}"/>
                </a:ext>
              </a:extLst>
            </p:cNvPr>
            <p:cNvSpPr/>
            <p:nvPr/>
          </p:nvSpPr>
          <p:spPr>
            <a:xfrm>
              <a:off x="910749" y="339445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내용 개체 틀 2">
            <a:extLst>
              <a:ext uri="{FF2B5EF4-FFF2-40B4-BE49-F238E27FC236}">
                <a16:creationId xmlns="" xmlns:a16="http://schemas.microsoft.com/office/drawing/2014/main" id="{38E05338-D335-44B0-9249-38C6BFAA30C2}"/>
              </a:ext>
            </a:extLst>
          </p:cNvPr>
          <p:cNvSpPr txBox="1">
            <a:spLocks/>
          </p:cNvSpPr>
          <p:nvPr/>
        </p:nvSpPr>
        <p:spPr>
          <a:xfrm>
            <a:off x="920552" y="4436556"/>
            <a:ext cx="8059049" cy="45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왼쪽 식은 곱셈을 가장 먼저 </a:t>
            </a:r>
            <a:r>
              <a:rPr lang="ko-KR" altLang="en-US" dirty="0" smtClean="0"/>
              <a:t>계산하고</a:t>
            </a:r>
            <a:r>
              <a:rPr lang="en-US" altLang="ko-KR" dirty="0"/>
              <a:t>, </a:t>
            </a:r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 </a:t>
            </a:r>
            <a:r>
              <a:rPr lang="ko-KR" altLang="en-US" dirty="0" smtClean="0"/>
              <a:t>순으로 </a:t>
            </a:r>
            <a:r>
              <a:rPr lang="ko-KR" altLang="en-US" dirty="0"/>
              <a:t>계산합니다</a:t>
            </a:r>
            <a:r>
              <a:rPr lang="en-US" altLang="ko-KR" dirty="0"/>
              <a:t>. </a:t>
            </a:r>
          </a:p>
        </p:txBody>
      </p:sp>
      <p:sp>
        <p:nvSpPr>
          <p:cNvPr id="33" name="내용 개체 틀 2">
            <a:extLst>
              <a:ext uri="{FF2B5EF4-FFF2-40B4-BE49-F238E27FC236}">
                <a16:creationId xmlns="" xmlns:a16="http://schemas.microsoft.com/office/drawing/2014/main" id="{38E05338-D335-44B0-9249-38C6BFAA30C2}"/>
              </a:ext>
            </a:extLst>
          </p:cNvPr>
          <p:cNvSpPr txBox="1">
            <a:spLocks/>
          </p:cNvSpPr>
          <p:nvPr/>
        </p:nvSpPr>
        <p:spPr>
          <a:xfrm>
            <a:off x="920552" y="4784398"/>
            <a:ext cx="8059049" cy="80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있으므로 괄호 </a:t>
            </a:r>
            <a:r>
              <a:rPr lang="ko-KR" altLang="en-US" dirty="0" smtClean="0"/>
              <a:t>안을 </a:t>
            </a:r>
            <a:r>
              <a:rPr lang="ko-KR" altLang="en-US" dirty="0"/>
              <a:t>먼저 계산하고 곱셈</a:t>
            </a:r>
            <a:r>
              <a:rPr lang="en-US" altLang="ko-KR" dirty="0"/>
              <a:t>, </a:t>
            </a:r>
            <a:r>
              <a:rPr lang="ko-KR" altLang="en-US" dirty="0" smtClean="0"/>
              <a:t>덧셈 순으로 </a:t>
            </a:r>
            <a:r>
              <a:rPr lang="ko-KR" altLang="en-US" dirty="0"/>
              <a:t>계산합니다</a:t>
            </a:r>
            <a:r>
              <a:rPr lang="en-US" altLang="ko-KR" dirty="0"/>
              <a:t>. 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‌비교하여‌ 식의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‌계산 ‌순서에 따라 계산하기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082" y="47843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F3F5B2C4-EEEB-4C77-9183-E6F98421C07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6393" r="65632" b="64586"/>
          <a:stretch/>
        </p:blipFill>
        <p:spPr>
          <a:xfrm>
            <a:off x="3044788" y="2240868"/>
            <a:ext cx="1147925" cy="1175339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12DAA2BF-A8E7-4F6D-9EA8-44F1494ECC5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1" t="24302" r="39572" b="63539"/>
          <a:stretch/>
        </p:blipFill>
        <p:spPr>
          <a:xfrm>
            <a:off x="5637076" y="2240868"/>
            <a:ext cx="1224829" cy="1584198"/>
          </a:xfrm>
          <a:prstGeom prst="rect">
            <a:avLst/>
          </a:prstGeom>
        </p:spPr>
      </p:pic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7329264" y="440667"/>
            <a:ext cx="360040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</p:cNvPr>
          <p:cNvSpPr/>
          <p:nvPr/>
        </p:nvSpPr>
        <p:spPr>
          <a:xfrm>
            <a:off x="7725308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8121352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</p:cNvPr>
          <p:cNvSpPr/>
          <p:nvPr/>
        </p:nvSpPr>
        <p:spPr>
          <a:xfrm>
            <a:off x="887743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1" action="ppaction://hlinksldjump"/>
          </p:cNvPr>
          <p:cNvSpPr/>
          <p:nvPr/>
        </p:nvSpPr>
        <p:spPr>
          <a:xfrm>
            <a:off x="9237476" y="440667"/>
            <a:ext cx="288032" cy="36004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5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/>
      <p:bldP spid="3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682</Words>
  <Application>Microsoft Office PowerPoint</Application>
  <PresentationFormat>A4 용지(210x297mm)</PresentationFormat>
  <Paragraphs>92</Paragraphs>
  <Slides>15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18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이수진</cp:lastModifiedBy>
  <cp:revision>276</cp:revision>
  <cp:lastPrinted>2018-11-05T00:20:31Z</cp:lastPrinted>
  <dcterms:created xsi:type="dcterms:W3CDTF">2017-09-24T23:31:15Z</dcterms:created>
  <dcterms:modified xsi:type="dcterms:W3CDTF">2019-01-03T06:18:42Z</dcterms:modified>
</cp:coreProperties>
</file>