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sldIdLst>
    <p:sldId id="258" r:id="rId3"/>
    <p:sldId id="260" r:id="rId4"/>
    <p:sldId id="280" r:id="rId5"/>
    <p:sldId id="281" r:id="rId6"/>
    <p:sldId id="278" r:id="rId7"/>
    <p:sldId id="274" r:id="rId8"/>
    <p:sldId id="266" r:id="rId9"/>
    <p:sldId id="279" r:id="rId10"/>
    <p:sldId id="275" r:id="rId11"/>
    <p:sldId id="269" r:id="rId12"/>
    <p:sldId id="282" r:id="rId13"/>
    <p:sldId id="264" r:id="rId14"/>
    <p:sldId id="277" r:id="rId15"/>
    <p:sldId id="276" r:id="rId16"/>
    <p:sldId id="263" r:id="rId1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4" pos="240">
          <p15:clr>
            <a:srgbClr val="A4A3A4"/>
          </p15:clr>
        </p15:guide>
        <p15:guide id="5" pos="6182" userDrawn="1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=""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C4C9E3"/>
    <a:srgbClr val="4F81BD"/>
    <a:srgbClr val="F08300"/>
    <a:srgbClr val="3C4BA0"/>
    <a:srgbClr val="228A38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984" autoAdjust="0"/>
  </p:normalViewPr>
  <p:slideViewPr>
    <p:cSldViewPr snapToObjects="1" showGuides="1">
      <p:cViewPr>
        <p:scale>
          <a:sx n="70" d="100"/>
          <a:sy n="70" d="100"/>
        </p:scale>
        <p:origin x="-1470" y="-480"/>
      </p:cViewPr>
      <p:guideLst>
        <p:guide orient="horz" pos="537"/>
        <p:guide orient="horz" pos="3861"/>
        <p:guide pos="240"/>
        <p:guide pos="6182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DD186EFE-574D-4AC2-87BE-A0D150A6477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00651B85-7709-4292-BE41-A178BFC4FFE5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0004399-B572-47EE-A587-494E07CAD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57148C27-68B8-4943-A7A0-F68C2B795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889DF48B-D75D-4116-9E5E-552374AFAB69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16C5BCA0-F785-417C-8C01-411195BB2C8C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7F95B12D-61CF-462C-B6A4-9442A10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AB8E7D35-C862-4EFA-950F-1DA8000026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A0C5CA22-3DD9-418E-AF80-BCB226CF8D8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6E88C344-1388-4F9F-AF84-753241C4680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3225DB72-A6EC-46C3-ACE9-B5F60264CC7A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ECF622D8-B516-4F06-B08C-F141027CACD7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9437D292-25B5-403C-97DA-A7F8FA67B956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F6DE4A59-230B-4E3E-B609-7EF1F5F09D19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CEDCFD1D-BD7E-4EB5-81A8-8614AD05CE3C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="" xmlns:a16="http://schemas.microsoft.com/office/drawing/2014/main" id="{82365A05-BD7D-49D1-B144-A201F1B040A9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="" xmlns:a16="http://schemas.microsoft.com/office/drawing/2014/main" id="{2E0BB815-0A8E-4272-8DC7-7A8907EA6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7" name="모서리가 둥근 직사각형 9">
            <a:extLst>
              <a:ext uri="{FF2B5EF4-FFF2-40B4-BE49-F238E27FC236}">
                <a16:creationId xmlns="" xmlns:a16="http://schemas.microsoft.com/office/drawing/2014/main" id="{6EB47AA7-D983-42C4-B83C-1A8C19B93E70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E3A6E747-083E-41C3-94E4-292C1C467B88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9" name="모서리가 둥근 직사각형 15">
              <a:extLst>
                <a:ext uri="{FF2B5EF4-FFF2-40B4-BE49-F238E27FC236}">
                  <a16:creationId xmlns="" xmlns:a16="http://schemas.microsoft.com/office/drawing/2014/main" id="{F1575E05-448C-4687-85BA-01CD4CD4BA26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모서리가 둥근 직사각형 17">
              <a:extLst>
                <a:ext uri="{FF2B5EF4-FFF2-40B4-BE49-F238E27FC236}">
                  <a16:creationId xmlns="" xmlns:a16="http://schemas.microsoft.com/office/drawing/2014/main" id="{E62FA875-8377-4753-A61E-BD029D98DD1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모서리가 둥근 직사각형 18">
              <a:extLst>
                <a:ext uri="{FF2B5EF4-FFF2-40B4-BE49-F238E27FC236}">
                  <a16:creationId xmlns="" xmlns:a16="http://schemas.microsoft.com/office/drawing/2014/main" id="{F9F9F572-CBB6-41D9-B484-91C8DFD6011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41BD0730-7818-44C4-8B80-04BB74C74366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EBBF5569-9D14-41AA-A14A-8B0272F8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7472E492-7C55-41BA-9A7B-3049AA3193D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95EA030E-D069-4B14-BA49-51AF7CB24962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07E91D63-064E-48CE-A7A5-F7709B8E51E2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CE5228C-2590-463C-B8F8-6B1210A4CEFF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F40CD19-8B71-4F60-B104-D65BD9EEBC77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나눗셈이 섞여 있는 식을 계산해 볼까요</a:t>
            </a: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9A3ED8A6-1BA8-429C-AEB4-E3DEF8D34397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8B71CCA2-3B42-4A38-98A2-A4AA07C490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9EEB6519-925F-41B8-926B-EF558326B81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6F6892A9-24BF-49B6-A7AD-5209EFF41C2B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D40D7EA-7941-4256-B107-6FC609A8B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BEA74ED8-8E5F-4675-95B1-C54249B3F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7406F275-0DD9-4C4F-8E54-B99B58BEFB5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3E74A45D-8517-4C2F-B77D-BD004CD49344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893E8EDB-79A3-4A96-866D-02366EC8706D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23073A55-9063-4331-978D-47AAE7429036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545730C0-0FCC-4469-B18C-CD645C16EDFF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D7230B72-2290-4CCB-AD4A-0B3F1FE1555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2">
            <a:extLst>
              <a:ext uri="{FF2B5EF4-FFF2-40B4-BE49-F238E27FC236}">
                <a16:creationId xmlns="" xmlns:a16="http://schemas.microsoft.com/office/drawing/2014/main" id="{3ED0FDF2-8C56-4129-AE4F-78F2CAF3B7F6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="" xmlns:a16="http://schemas.microsoft.com/office/drawing/2014/main" id="{9B47D5C0-2D66-433C-A324-CED43208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="" xmlns:a16="http://schemas.microsoft.com/office/drawing/2014/main" id="{521C727A-96BD-467F-BBF8-AAAF13DF4B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2" name="내용 개체 틀 2">
            <a:extLst>
              <a:ext uri="{FF2B5EF4-FFF2-40B4-BE49-F238E27FC236}">
                <a16:creationId xmlns="" xmlns:a16="http://schemas.microsoft.com/office/drawing/2014/main" id="{172B394F-032A-4F5A-A7A0-AC210A5F715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FCFF5B78-5649-4EC6-8AC2-64B06BABDEBB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14C38B4-B6EC-4A20-B508-8A1E6828F015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FABC7BF1-A579-4D20-9645-A82844915C4E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F40CD19-8B71-4F60-B104-D65BD9EEBC77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곱셈과 나눗셈이 섞여 있는 식을 계산해 볼까요</a:t>
            </a: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6.png"/><Relationship Id="rId5" Type="http://schemas.openxmlformats.org/officeDocument/2006/relationships/slide" Target="slide1.xml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17.png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9.png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9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9.pn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11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14.png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4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2.xml"/><Relationship Id="rId5" Type="http://schemas.openxmlformats.org/officeDocument/2006/relationships/image" Target="../media/image16.png"/><Relationship Id="rId10" Type="http://schemas.openxmlformats.org/officeDocument/2006/relationships/slide" Target="slide10.xml"/><Relationship Id="rId4" Type="http://schemas.openxmlformats.org/officeDocument/2006/relationships/image" Target="../media/image14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자연수의 혼합 계산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12~13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8~9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64868" y="2888940"/>
            <a:ext cx="535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곱셈과 나눗셈이 섞여 있는 식을 계산해 볼까요</a:t>
            </a: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모서리가 둥근 직사각형 72">
            <a:extLst>
              <a:ext uri="{FF2B5EF4-FFF2-40B4-BE49-F238E27FC236}">
                <a16:creationId xmlns="" xmlns:a16="http://schemas.microsoft.com/office/drawing/2014/main" id="{8E1DB524-EE29-4344-8160-B9BDD8D40C9A}"/>
              </a:ext>
            </a:extLst>
          </p:cNvPr>
          <p:cNvSpPr/>
          <p:nvPr/>
        </p:nvSpPr>
        <p:spPr bwMode="auto">
          <a:xfrm>
            <a:off x="920552" y="4844428"/>
            <a:ext cx="808554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41928" y="1862352"/>
            <a:ext cx="8080152" cy="486064"/>
            <a:chOff x="910749" y="3445693"/>
            <a:chExt cx="8080152" cy="486064"/>
          </a:xfrm>
        </p:grpSpPr>
        <p:sp>
          <p:nvSpPr>
            <p:cNvPr id="48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445693"/>
              <a:ext cx="7893995" cy="48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두 식이 어떻게 </a:t>
              </a:r>
              <a:r>
                <a:rPr lang="ko-KR" altLang="en-US" dirty="0" err="1"/>
                <a:t>다른지</a:t>
              </a:r>
              <a:r>
                <a:rPr lang="ko-KR" altLang="en-US" dirty="0"/>
                <a:t> 말해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49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5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8407" y="4905164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 왼쪽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없고</a:t>
            </a:r>
            <a:r>
              <a:rPr lang="en-US" altLang="ko-KR" dirty="0"/>
              <a:t>, </a:t>
            </a:r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‌비교하여 ‌식의 ‌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계산‌ 순서를‌ 이야기하기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885" y="49125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902750" y="1412776"/>
            <a:ext cx="8154706" cy="432048"/>
            <a:chOff x="902750" y="1412776"/>
            <a:chExt cx="8154706" cy="432048"/>
          </a:xfrm>
        </p:grpSpPr>
        <p:sp>
          <p:nvSpPr>
            <p:cNvPr id="29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식을 비교하고 계산해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7" name="직사각형 36">
            <a:hlinkClick r:id="rId5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78135" y="2317825"/>
            <a:ext cx="5779152" cy="2539290"/>
            <a:chOff x="2141709" y="2317825"/>
            <a:chExt cx="5779152" cy="2539290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5031285" y="2317825"/>
              <a:ext cx="2889576" cy="2539290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2141709" y="2317825"/>
              <a:ext cx="2889576" cy="2539290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="" xmlns:a16="http://schemas.microsoft.com/office/drawing/2014/main" id="{124DB4EF-B135-43EA-A5CF-403CB54F1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8" t="56733" r="56151" b="40243"/>
            <a:stretch/>
          </p:blipFill>
          <p:spPr>
            <a:xfrm>
              <a:off x="3116796" y="2672916"/>
              <a:ext cx="1159012" cy="427513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="" xmlns:a16="http://schemas.microsoft.com/office/drawing/2014/main" id="{124DB4EF-B135-43EA-A5CF-403CB54F1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6" t="56733" r="30615" b="40243"/>
            <a:stretch/>
          </p:blipFill>
          <p:spPr>
            <a:xfrm>
              <a:off x="5853100" y="2672916"/>
              <a:ext cx="1357112" cy="427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1978135" y="1736812"/>
            <a:ext cx="5779152" cy="2539290"/>
            <a:chOff x="2141709" y="2317825"/>
            <a:chExt cx="5779152" cy="2539290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5031285" y="2317825"/>
              <a:ext cx="2889576" cy="2539290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" t="43283" r="62764" b="36619"/>
            <a:stretch/>
          </p:blipFill>
          <p:spPr>
            <a:xfrm>
              <a:off x="2141709" y="2317825"/>
              <a:ext cx="2889576" cy="2539290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="" xmlns:a16="http://schemas.microsoft.com/office/drawing/2014/main" id="{124DB4EF-B135-43EA-A5CF-403CB54F1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8" t="56733" r="56151" b="40243"/>
            <a:stretch/>
          </p:blipFill>
          <p:spPr>
            <a:xfrm>
              <a:off x="3116796" y="2672916"/>
              <a:ext cx="1159012" cy="427513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="" xmlns:a16="http://schemas.microsoft.com/office/drawing/2014/main" id="{124DB4EF-B135-43EA-A5CF-403CB54F1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6" t="56733" r="30615" b="40243"/>
            <a:stretch/>
          </p:blipFill>
          <p:spPr>
            <a:xfrm>
              <a:off x="5853100" y="2672916"/>
              <a:ext cx="1357112" cy="427513"/>
            </a:xfrm>
            <a:prstGeom prst="rect">
              <a:avLst/>
            </a:prstGeom>
          </p:spPr>
        </p:pic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두‌ 식을 ‌비교하여 ‌식의 ‌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계산‌ 순서를‌ 이야기하기</a:t>
            </a:r>
          </a:p>
        </p:txBody>
      </p:sp>
      <p:grpSp>
        <p:nvGrpSpPr>
          <p:cNvPr id="68" name="그룹 67">
            <a:extLst>
              <a:ext uri="{FF2B5EF4-FFF2-40B4-BE49-F238E27FC236}">
                <a16:creationId xmlns=""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41928" y="1412776"/>
            <a:ext cx="8080152" cy="486064"/>
            <a:chOff x="910749" y="997421"/>
            <a:chExt cx="8080152" cy="486064"/>
          </a:xfrm>
        </p:grpSpPr>
        <p:sp>
          <p:nvSpPr>
            <p:cNvPr id="69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997421"/>
              <a:ext cx="7893995" cy="48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식의 계산 순서를 각각 나타내고</a:t>
              </a:r>
              <a:r>
                <a:rPr lang="en-US" altLang="ko-KR" dirty="0"/>
                <a:t>, </a:t>
              </a:r>
              <a:r>
                <a:rPr lang="ko-KR" altLang="en-US" dirty="0" smtClean="0"/>
                <a:t>계산 </a:t>
              </a:r>
              <a:r>
                <a:rPr lang="ko-KR" altLang="en-US" dirty="0"/>
                <a:t>결과를 비교해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70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111736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모서리가 둥근 직사각형 72">
            <a:extLst>
              <a:ext uri="{FF2B5EF4-FFF2-40B4-BE49-F238E27FC236}">
                <a16:creationId xmlns="" xmlns:a16="http://schemas.microsoft.com/office/drawing/2014/main" id="{A1A23401-5235-44EA-8353-6EBADDDD27E5}"/>
              </a:ext>
            </a:extLst>
          </p:cNvPr>
          <p:cNvSpPr/>
          <p:nvPr/>
        </p:nvSpPr>
        <p:spPr bwMode="auto">
          <a:xfrm>
            <a:off x="920552" y="4296470"/>
            <a:ext cx="8085541" cy="109653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내용 개체 틀 2">
            <a:extLst>
              <a:ext uri="{FF2B5EF4-FFF2-40B4-BE49-F238E27FC236}">
                <a16:creationId xmlns="" xmlns:a16="http://schemas.microsoft.com/office/drawing/2014/main" id="{0683C50B-C52B-4935-8F22-67E22EE414C5}"/>
              </a:ext>
            </a:extLst>
          </p:cNvPr>
          <p:cNvSpPr txBox="1">
            <a:spLocks/>
          </p:cNvSpPr>
          <p:nvPr/>
        </p:nvSpPr>
        <p:spPr>
          <a:xfrm>
            <a:off x="998407" y="4376903"/>
            <a:ext cx="8142516" cy="101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왼쪽 </a:t>
            </a:r>
            <a:r>
              <a:rPr lang="ko-KR" altLang="en-US" dirty="0" smtClean="0"/>
              <a:t>식의 </a:t>
            </a:r>
            <a:r>
              <a:rPr lang="ko-KR" altLang="en-US" dirty="0"/>
              <a:t>계산 </a:t>
            </a:r>
            <a:r>
              <a:rPr lang="ko-KR" altLang="en-US" dirty="0" smtClean="0"/>
              <a:t>결과는 </a:t>
            </a:r>
            <a:r>
              <a:rPr lang="en-US" altLang="ko-KR" dirty="0"/>
              <a:t>27, </a:t>
            </a:r>
            <a:r>
              <a:rPr lang="ko-KR" altLang="en-US" dirty="0"/>
              <a:t>오른쪽 </a:t>
            </a:r>
            <a:r>
              <a:rPr lang="ko-KR" altLang="en-US" dirty="0" smtClean="0"/>
              <a:t>식의 </a:t>
            </a:r>
            <a:r>
              <a:rPr lang="ko-KR" altLang="en-US" dirty="0"/>
              <a:t>계산 </a:t>
            </a:r>
            <a:r>
              <a:rPr lang="ko-KR" altLang="en-US" dirty="0" smtClean="0"/>
              <a:t>결과는 </a:t>
            </a:r>
            <a:r>
              <a:rPr lang="en-US" altLang="ko-KR" dirty="0"/>
              <a:t>3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있어서 괄호 안을 먼저 계산했기 때문에 두 식의 계산 결과가 다릅니다</a:t>
            </a:r>
            <a:r>
              <a:rPr lang="en-US" altLang="ko-KR" dirty="0"/>
              <a:t>.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7711" y="46484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5FEE3381-6A2F-476A-BADE-957F3568F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7" t="63933" r="52287" b="27027"/>
          <a:stretch/>
        </p:blipFill>
        <p:spPr>
          <a:xfrm>
            <a:off x="2900772" y="2136310"/>
            <a:ext cx="1645490" cy="127804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="" xmlns:a16="http://schemas.microsoft.com/office/drawing/2014/main" id="{08A65D32-A019-4B9E-B6D8-303409F22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6" t="63284" r="27058" b="27676"/>
          <a:stretch/>
        </p:blipFill>
        <p:spPr>
          <a:xfrm>
            <a:off x="5827790" y="2136310"/>
            <a:ext cx="1645490" cy="1278044"/>
          </a:xfrm>
          <a:prstGeom prst="rect">
            <a:avLst/>
          </a:prstGeom>
        </p:spPr>
      </p:pic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9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0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1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9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두 식의 </a:t>
              </a:r>
              <a:r>
                <a:rPr lang="ko-KR" altLang="en-US" dirty="0" smtClean="0"/>
                <a:t>다른 점을 </a:t>
              </a:r>
              <a:r>
                <a:rPr lang="ko-KR" altLang="en-US" dirty="0"/>
                <a:t>이야기하고</a:t>
              </a:r>
              <a:r>
                <a:rPr lang="en-US" altLang="ko-KR" dirty="0"/>
                <a:t>, </a:t>
              </a:r>
              <a:r>
                <a:rPr lang="ko-KR" altLang="en-US" dirty="0"/>
                <a:t>계산 순서를 비교해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676431" y="2423265"/>
            <a:ext cx="4004761" cy="369332"/>
            <a:chOff x="1879339" y="2423265"/>
            <a:chExt cx="4004761" cy="369332"/>
          </a:xfrm>
        </p:grpSpPr>
        <p:sp>
          <p:nvSpPr>
            <p:cNvPr id="27" name="내용 개체 틀 3">
              <a:extLst>
                <a:ext uri="{FF2B5EF4-FFF2-40B4-BE49-F238E27FC236}">
                  <a16:creationId xmlns="" xmlns:a16="http://schemas.microsoft.com/office/drawing/2014/main" id="{D48FC89D-F023-400E-A390-4A771AF2DF85}"/>
                </a:ext>
              </a:extLst>
            </p:cNvPr>
            <p:cNvSpPr txBox="1">
              <a:spLocks/>
            </p:cNvSpPr>
            <p:nvPr/>
          </p:nvSpPr>
          <p:spPr>
            <a:xfrm>
              <a:off x="1879339" y="2423265"/>
              <a:ext cx="141747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24÷4×3</a:t>
              </a:r>
            </a:p>
          </p:txBody>
        </p:sp>
        <p:sp>
          <p:nvSpPr>
            <p:cNvPr id="28" name="내용 개체 틀 3">
              <a:extLst>
                <a:ext uri="{FF2B5EF4-FFF2-40B4-BE49-F238E27FC236}">
                  <a16:creationId xmlns="" xmlns:a16="http://schemas.microsoft.com/office/drawing/2014/main" id="{EA3194BC-E6BF-45E8-8191-3FD15D0B7729}"/>
                </a:ext>
              </a:extLst>
            </p:cNvPr>
            <p:cNvSpPr txBox="1">
              <a:spLocks/>
            </p:cNvSpPr>
            <p:nvPr/>
          </p:nvSpPr>
          <p:spPr>
            <a:xfrm>
              <a:off x="4466623" y="2423265"/>
              <a:ext cx="141747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24÷(4×3)</a:t>
              </a:r>
            </a:p>
          </p:txBody>
        </p:sp>
      </p:grpSp>
      <p:sp>
        <p:nvSpPr>
          <p:cNvPr id="29" name="모서리가 둥근 직사각형 61">
            <a:extLst>
              <a:ext uri="{FF2B5EF4-FFF2-40B4-BE49-F238E27FC236}">
                <a16:creationId xmlns="" xmlns:a16="http://schemas.microsoft.com/office/drawing/2014/main" id="{879241DC-0EBD-420E-8EFD-2DDD4046F18E}"/>
              </a:ext>
            </a:extLst>
          </p:cNvPr>
          <p:cNvSpPr/>
          <p:nvPr/>
        </p:nvSpPr>
        <p:spPr bwMode="auto">
          <a:xfrm>
            <a:off x="920552" y="3428009"/>
            <a:ext cx="8085541" cy="14009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7E342810-6D74-4807-8B25-FBE9772C7081}"/>
              </a:ext>
            </a:extLst>
          </p:cNvPr>
          <p:cNvSpPr txBox="1">
            <a:spLocks/>
          </p:cNvSpPr>
          <p:nvPr/>
        </p:nvSpPr>
        <p:spPr>
          <a:xfrm>
            <a:off x="956556" y="3530187"/>
            <a:ext cx="7956884" cy="1374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 fontAlgn="base" latinLnBrk="0"/>
            <a:r>
              <a:rPr lang="ko-KR" altLang="en-US" dirty="0"/>
              <a:t>왼쪽 </a:t>
            </a:r>
            <a:r>
              <a:rPr lang="ko-KR" altLang="en-US" dirty="0" smtClean="0"/>
              <a:t>식에는 괄호가 </a:t>
            </a:r>
            <a:r>
              <a:rPr lang="ko-KR" altLang="en-US" dirty="0"/>
              <a:t>없고</a:t>
            </a:r>
            <a:r>
              <a:rPr lang="en-US" altLang="ko-KR" dirty="0"/>
              <a:t>, </a:t>
            </a:r>
            <a:r>
              <a:rPr lang="ko-KR" altLang="en-US" dirty="0"/>
              <a:t>오른쪽 </a:t>
            </a:r>
            <a:r>
              <a:rPr lang="ko-KR" altLang="en-US" dirty="0" smtClean="0"/>
              <a:t>식에는 </a:t>
            </a:r>
            <a:r>
              <a:rPr lang="ko-KR" altLang="en-US" dirty="0"/>
              <a:t>괄호가 있습니다</a:t>
            </a:r>
            <a:r>
              <a:rPr lang="en-US" altLang="ko-KR" dirty="0"/>
              <a:t>. </a:t>
            </a:r>
            <a:r>
              <a:rPr lang="ko-KR" altLang="en-US" dirty="0"/>
              <a:t>괄호가 없으면 앞에서부터 </a:t>
            </a:r>
            <a:r>
              <a:rPr lang="ko-KR" altLang="en-US" dirty="0" smtClean="0"/>
              <a:t>차례대로 </a:t>
            </a:r>
            <a:r>
              <a:rPr lang="ko-KR" altLang="en-US" dirty="0"/>
              <a:t>계산하지만</a:t>
            </a:r>
            <a:r>
              <a:rPr lang="en-US" altLang="ko-KR" dirty="0"/>
              <a:t>, </a:t>
            </a:r>
            <a:r>
              <a:rPr lang="ko-KR" altLang="en-US" dirty="0"/>
              <a:t>괄호가 있으면 괄호 안을 먼저 계산해야 합니다</a:t>
            </a:r>
            <a:r>
              <a:rPr lang="en-US" altLang="ko-KR" dirty="0"/>
              <a:t>. </a:t>
            </a:r>
            <a:r>
              <a:rPr lang="ko-KR" altLang="en-US" dirty="0"/>
              <a:t>따라서 왼쪽 식은 </a:t>
            </a:r>
            <a:r>
              <a:rPr lang="en-US" altLang="ko-KR" dirty="0"/>
              <a:t>24÷4</a:t>
            </a:r>
            <a:r>
              <a:rPr lang="ko-KR" altLang="en-US" dirty="0"/>
              <a:t>를 먼저 계산하지만</a:t>
            </a:r>
            <a:r>
              <a:rPr lang="en-US" altLang="ko-KR" dirty="0"/>
              <a:t>, </a:t>
            </a:r>
            <a:r>
              <a:rPr lang="ko-KR" altLang="en-US" dirty="0"/>
              <a:t>오른쪽 식은 괄호 안에 있는 </a:t>
            </a:r>
            <a:r>
              <a:rPr lang="en-US" altLang="ko-KR" dirty="0"/>
              <a:t>4×3</a:t>
            </a:r>
            <a:r>
              <a:rPr lang="ko-KR" altLang="en-US" dirty="0"/>
              <a:t>을 먼저 계산해야 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33696187-736C-4DDE-9A29-03A2961E87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477" y="40020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79340" y="2423265"/>
            <a:ext cx="4549824" cy="369332"/>
            <a:chOff x="1879340" y="2423265"/>
            <a:chExt cx="4549824" cy="369332"/>
          </a:xfrm>
        </p:grpSpPr>
        <p:sp>
          <p:nvSpPr>
            <p:cNvPr id="32" name="내용 개체 틀 3">
              <a:extLst>
                <a:ext uri="{FF2B5EF4-FFF2-40B4-BE49-F238E27FC236}">
                  <a16:creationId xmlns="" xmlns:a16="http://schemas.microsoft.com/office/drawing/2014/main" id="{0EC650CF-E369-4765-BBED-E5D118162E9D}"/>
                </a:ext>
              </a:extLst>
            </p:cNvPr>
            <p:cNvSpPr txBox="1">
              <a:spLocks/>
            </p:cNvSpPr>
            <p:nvPr/>
          </p:nvSpPr>
          <p:spPr>
            <a:xfrm>
              <a:off x="1879340" y="2423265"/>
              <a:ext cx="117642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14×5÷7</a:t>
              </a:r>
            </a:p>
          </p:txBody>
        </p:sp>
        <p:sp>
          <p:nvSpPr>
            <p:cNvPr id="35" name="내용 개체 틀 3">
              <a:extLst>
                <a:ext uri="{FF2B5EF4-FFF2-40B4-BE49-F238E27FC236}">
                  <a16:creationId xmlns="" xmlns:a16="http://schemas.microsoft.com/office/drawing/2014/main" id="{FDA922EE-4CA6-43A4-9E1D-280398937EBF}"/>
                </a:ext>
              </a:extLst>
            </p:cNvPr>
            <p:cNvSpPr txBox="1">
              <a:spLocks/>
            </p:cNvSpPr>
            <p:nvPr/>
          </p:nvSpPr>
          <p:spPr>
            <a:xfrm>
              <a:off x="5090355" y="2423265"/>
              <a:ext cx="133880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ctr" latinLnBrk="0"/>
              <a:r>
                <a:rPr lang="en-US" altLang="ko-KR" dirty="0"/>
                <a:t>18÷(2×9)</a:t>
              </a:r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4" name="내용 개체 틀 2">
            <a:extLst>
              <a:ext uri="{FF2B5EF4-FFF2-40B4-BE49-F238E27FC236}">
                <a16:creationId xmlns="" xmlns:a16="http://schemas.microsoft.com/office/drawing/2014/main" id="{4CCFEC45-EC35-4E80-B482-F45D0113AF32}"/>
              </a:ext>
            </a:extLst>
          </p:cNvPr>
          <p:cNvSpPr txBox="1">
            <a:spLocks/>
          </p:cNvSpPr>
          <p:nvPr/>
        </p:nvSpPr>
        <p:spPr>
          <a:xfrm>
            <a:off x="2752372" y="2428526"/>
            <a:ext cx="760468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ctr" latinLnBrk="0">
              <a:buNone/>
            </a:pPr>
            <a:r>
              <a:rPr lang="ko-KR" altLang="en-US" dirty="0"/>
              <a:t>＝</a:t>
            </a:r>
            <a:r>
              <a:rPr lang="en-US" altLang="ko-KR" dirty="0"/>
              <a:t>10</a:t>
            </a:r>
            <a:endParaRPr lang="ko-KR" altLang="en-US" dirty="0"/>
          </a:p>
        </p:txBody>
      </p:sp>
      <p:sp>
        <p:nvSpPr>
          <p:cNvPr id="37" name="내용 개체 틀 2">
            <a:extLst>
              <a:ext uri="{FF2B5EF4-FFF2-40B4-BE49-F238E27FC236}">
                <a16:creationId xmlns="" xmlns:a16="http://schemas.microsoft.com/office/drawing/2014/main" id="{A85FA0EE-A12B-42CC-9604-8E448C90F245}"/>
              </a:ext>
            </a:extLst>
          </p:cNvPr>
          <p:cNvSpPr txBox="1">
            <a:spLocks/>
          </p:cNvSpPr>
          <p:nvPr/>
        </p:nvSpPr>
        <p:spPr>
          <a:xfrm>
            <a:off x="6141132" y="2428526"/>
            <a:ext cx="760468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ctr" latinLnBrk="0">
              <a:buNone/>
            </a:pPr>
            <a:r>
              <a:rPr lang="ko-KR" altLang="en-US" dirty="0"/>
              <a:t>＝</a:t>
            </a:r>
            <a:r>
              <a:rPr lang="en-US" altLang="ko-KR" dirty="0"/>
              <a:t>1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DFA01A07-5FD8-4E57-875B-44814F390F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776" y="24285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DFA01A07-5FD8-4E57-875B-44814F390F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550" y="24258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2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/>
          <p:cNvSpPr>
            <a:spLocks noGrp="1"/>
          </p:cNvSpPr>
          <p:nvPr>
            <p:ph idx="4294967295"/>
          </p:nvPr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ko-KR" altLang="en-US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12540" y="1412776"/>
            <a:ext cx="8258272" cy="1742953"/>
            <a:chOff x="812540" y="1412776"/>
            <a:chExt cx="8258272" cy="1742953"/>
          </a:xfrm>
        </p:grpSpPr>
        <p:grpSp>
          <p:nvGrpSpPr>
            <p:cNvPr id="23" name="그룹 22"/>
            <p:cNvGrpSpPr/>
            <p:nvPr/>
          </p:nvGrpSpPr>
          <p:grpSpPr>
            <a:xfrm>
              <a:off x="812540" y="1412776"/>
              <a:ext cx="8258272" cy="646331"/>
              <a:chOff x="882649" y="1449388"/>
              <a:chExt cx="8258272" cy="646331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3.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97048" y="1449388"/>
                <a:ext cx="7343873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학생 </a:t>
                </a:r>
                <a:r>
                  <a:rPr lang="en-US" altLang="ko-KR" dirty="0"/>
                  <a:t>24</a:t>
                </a:r>
                <a:r>
                  <a:rPr lang="ko-KR" altLang="en-US" dirty="0"/>
                  <a:t>명이 한 보트에 </a:t>
                </a:r>
                <a:r>
                  <a:rPr lang="en-US" altLang="ko-KR" dirty="0"/>
                  <a:t>4</a:t>
                </a:r>
                <a:r>
                  <a:rPr lang="ko-KR" altLang="en-US" dirty="0"/>
                  <a:t>명씩 나누어 탔고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각 보트에 노를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개씩 주려고 합니다</a:t>
                </a:r>
                <a:r>
                  <a:rPr lang="en-US" altLang="ko-KR" dirty="0"/>
                  <a:t>. 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준비해야 </a:t>
                </a:r>
                <a:r>
                  <a:rPr lang="ko-KR" altLang="en-US" dirty="0"/>
                  <a:t>할 노는 몇 개인지 하나의 식으로 나타내어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sp>
          <p:nvSpPr>
            <p:cNvPr id="38" name="모서리가 둥근 직사각형 61">
              <a:extLst>
                <a:ext uri="{FF2B5EF4-FFF2-40B4-BE49-F238E27FC236}">
                  <a16:creationId xmlns="" xmlns:a16="http://schemas.microsoft.com/office/drawing/2014/main" id="{1EF78007-090C-46A4-A211-F7811F3B123D}"/>
                </a:ext>
              </a:extLst>
            </p:cNvPr>
            <p:cNvSpPr/>
            <p:nvPr/>
          </p:nvSpPr>
          <p:spPr bwMode="auto">
            <a:xfrm>
              <a:off x="920552" y="2687729"/>
              <a:ext cx="804425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내용 개체 틀 2">
            <a:extLst>
              <a:ext uri="{FF2B5EF4-FFF2-40B4-BE49-F238E27FC236}">
                <a16:creationId xmlns="" xmlns:a16="http://schemas.microsoft.com/office/drawing/2014/main" id="{5AC805BD-D545-4CBB-8555-29373BCBC2E7}"/>
              </a:ext>
            </a:extLst>
          </p:cNvPr>
          <p:cNvSpPr txBox="1">
            <a:spLocks/>
          </p:cNvSpPr>
          <p:nvPr/>
        </p:nvSpPr>
        <p:spPr>
          <a:xfrm>
            <a:off x="941198" y="2723454"/>
            <a:ext cx="3967128" cy="41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 latinLnBrk="0"/>
            <a:r>
              <a:rPr lang="en-US" altLang="ko-KR" dirty="0"/>
              <a:t>24÷4×3=18, 18</a:t>
            </a:r>
            <a:r>
              <a:rPr lang="ko-KR" altLang="en-US" dirty="0"/>
              <a:t>개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DFA01A07-5FD8-4E57-875B-44814F390F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971" y="27382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6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80284" y="2804735"/>
            <a:ext cx="5465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덧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셈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300" dirty="0">
                <a:latin typeface="나눔고딕 ExtraBold" pitchFamily="50" charset="-127"/>
                <a:ea typeface="나눔고딕 ExtraBold" pitchFamily="50" charset="-127"/>
              </a:rPr>
              <a:t>뺄셈</a:t>
            </a:r>
            <a:r>
              <a:rPr lang="en-US" altLang="ko-KR" sz="3600" b="1" spc="-300" dirty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600" b="1" spc="-300" dirty="0">
                <a:latin typeface="나눔고딕 ExtraBold" pitchFamily="50" charset="-127"/>
                <a:ea typeface="나눔고딕 ExtraBold" pitchFamily="50" charset="-127"/>
              </a:rPr>
              <a:t>곱셈이 섞여 있는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식을 계산해 볼까요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6596" y="492931"/>
            <a:ext cx="349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곱셈과 </a:t>
            </a:r>
            <a:r>
              <a:rPr lang="ko-KR" altLang="en-US" sz="1400" b="1" spc="-150" dirty="0">
                <a:latin typeface="나눔고딕 ExtraBold" pitchFamily="50" charset="-127"/>
                <a:ea typeface="나눔고딕 ExtraBold" pitchFamily="50" charset="-127"/>
              </a:rPr>
              <a:t>나눗셈이 섞여 있는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식을 계산해 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92931"/>
            <a:ext cx="349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곱셈과 </a:t>
            </a:r>
            <a:r>
              <a:rPr lang="ko-KR" altLang="en-US" sz="1400" b="1" spc="-150" dirty="0">
                <a:latin typeface="나눔고딕 ExtraBold" pitchFamily="50" charset="-127"/>
                <a:ea typeface="나눔고딕 ExtraBold" pitchFamily="50" charset="-127"/>
              </a:rPr>
              <a:t>나눗셈이 섞여 있는 </a:t>
            </a:r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식을 계산해 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8844" y="2236800"/>
            <a:ext cx="5532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괄호가 없을 때와 있을 때의 곱셈과 나눗셈이 섞여 있는 식의 계산 순서</a:t>
            </a:r>
            <a:r>
              <a:rPr lang="ko-KR" altLang="en-US" sz="3600" b="1" spc="-150" dirty="0">
                <a:latin typeface="나눔고딕 ExtraBold" pitchFamily="50" charset="-127"/>
                <a:ea typeface="나눔고딕 ExtraBold" pitchFamily="50" charset="-127"/>
              </a:rPr>
              <a:t>를 설명해 </a:t>
            </a:r>
            <a:endParaRPr lang="en-US" altLang="ko-KR" sz="36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just"/>
            <a:r>
              <a:rPr lang="ko-KR" altLang="en-US" sz="3600" b="1" spc="-150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spc="-150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필요한‌ 찰흙 ‌덩이의 수 ‌알아보기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17262" r="10085" b="58026"/>
          <a:stretch/>
        </p:blipFill>
        <p:spPr>
          <a:xfrm>
            <a:off x="1034380" y="2240868"/>
            <a:ext cx="7807052" cy="3227496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17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도자기 빚기 </a:t>
              </a:r>
              <a:r>
                <a:rPr lang="ko-KR" altLang="en-US" dirty="0" err="1"/>
                <a:t>체험장에</a:t>
              </a:r>
              <a:r>
                <a:rPr lang="ko-KR" altLang="en-US" dirty="0"/>
                <a:t> </a:t>
              </a:r>
              <a:r>
                <a:rPr lang="en-US" altLang="ko-KR" dirty="0"/>
                <a:t>24</a:t>
              </a:r>
              <a:r>
                <a:rPr lang="ko-KR" altLang="en-US" dirty="0"/>
                <a:t>명이 있습니다</a:t>
              </a:r>
              <a:r>
                <a:rPr lang="en-US" altLang="ko-KR" dirty="0"/>
                <a:t>. 4</a:t>
              </a:r>
              <a:r>
                <a:rPr lang="ko-KR" altLang="en-US" dirty="0" smtClean="0"/>
                <a:t>명씩 </a:t>
              </a:r>
              <a:r>
                <a:rPr lang="ko-KR" altLang="en-US" spc="-150" dirty="0"/>
                <a:t>한 </a:t>
              </a:r>
              <a:r>
                <a:rPr lang="ko-KR" altLang="en-US" spc="-150" dirty="0" err="1"/>
                <a:t>모둠이</a:t>
              </a:r>
              <a:r>
                <a:rPr lang="ko-KR" altLang="en-US" spc="-150" dirty="0"/>
                <a:t> 되어 체험하려고 합니다</a:t>
              </a:r>
              <a:r>
                <a:rPr lang="en-US" altLang="ko-KR" spc="-150" dirty="0"/>
                <a:t>. </a:t>
              </a:r>
              <a:r>
                <a:rPr lang="ko-KR" altLang="en-US" dirty="0"/>
                <a:t>한 </a:t>
              </a:r>
              <a:r>
                <a:rPr lang="ko-KR" altLang="en-US" dirty="0" err="1"/>
                <a:t>모둠에</a:t>
              </a:r>
              <a:r>
                <a:rPr lang="ko-KR" altLang="en-US" dirty="0"/>
                <a:t> 찰흙을 </a:t>
              </a:r>
              <a:r>
                <a:rPr lang="en-US" altLang="ko-KR" dirty="0"/>
                <a:t>3</a:t>
              </a:r>
              <a:r>
                <a:rPr lang="ko-KR" altLang="en-US" dirty="0"/>
                <a:t>덩이씩 나누어 주려면 필요한 찰흙이 몇 덩이인지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1" name="모서리가 둥근 직사각형 2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모서리가 둥근 직사각형 1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0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72">
            <a:extLst>
              <a:ext uri="{FF2B5EF4-FFF2-40B4-BE49-F238E27FC236}">
                <a16:creationId xmlns="" xmlns:a16="http://schemas.microsoft.com/office/drawing/2014/main" id="{F2E72E27-E030-45A2-B7F6-69016E3E9637}"/>
              </a:ext>
            </a:extLst>
          </p:cNvPr>
          <p:cNvSpPr/>
          <p:nvPr/>
        </p:nvSpPr>
        <p:spPr bwMode="auto">
          <a:xfrm>
            <a:off x="920552" y="4111411"/>
            <a:ext cx="8085541" cy="111612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내용 개체 틀 2">
            <a:extLst>
              <a:ext uri="{FF2B5EF4-FFF2-40B4-BE49-F238E27FC236}">
                <a16:creationId xmlns="" xmlns:a16="http://schemas.microsoft.com/office/drawing/2014/main" id="{38E05338-D335-44B0-9249-38C6BFAA30C2}"/>
              </a:ext>
            </a:extLst>
          </p:cNvPr>
          <p:cNvSpPr txBox="1">
            <a:spLocks/>
          </p:cNvSpPr>
          <p:nvPr/>
        </p:nvSpPr>
        <p:spPr>
          <a:xfrm>
            <a:off x="998407" y="4127057"/>
            <a:ext cx="7773577" cy="80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먼저 사람들이 모두 몇 모둠이 되는지 알아야 합니다</a:t>
            </a:r>
            <a:r>
              <a:rPr lang="en-US" altLang="ko-KR" dirty="0"/>
              <a:t>.  </a:t>
            </a:r>
          </a:p>
          <a:p>
            <a:r>
              <a:rPr lang="ko-KR" altLang="en-US" dirty="0"/>
              <a:t>전체 사람들을 </a:t>
            </a:r>
            <a:r>
              <a:rPr lang="en-US" altLang="ko-KR" dirty="0"/>
              <a:t>4</a:t>
            </a:r>
            <a:r>
              <a:rPr lang="ko-KR" altLang="en-US" dirty="0"/>
              <a:t>명씩 나눈 후 나누어 준 찰흙의 수를 곱합니다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곱셈</a:t>
            </a:r>
            <a:r>
              <a:rPr lang="en-US" altLang="ko-KR" dirty="0"/>
              <a:t>, </a:t>
            </a:r>
            <a:r>
              <a:rPr lang="ko-KR" altLang="en-US" dirty="0"/>
              <a:t>나눗셈이 필요합니다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필요한‌ 찰흙 ‌덩이의 수 ‌알아보기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20" name="직사각형 19">
            <a:hlinkClick r:id="rId4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5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6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8C2D03B6-1556-4851-8F43-512B4B6EDC8F}"/>
              </a:ext>
            </a:extLst>
          </p:cNvPr>
          <p:cNvGrpSpPr/>
          <p:nvPr/>
        </p:nvGrpSpPr>
        <p:grpSpPr>
          <a:xfrm>
            <a:off x="941928" y="1376772"/>
            <a:ext cx="8095344" cy="450820"/>
            <a:chOff x="910749" y="3197662"/>
            <a:chExt cx="8095344" cy="450820"/>
          </a:xfrm>
        </p:grpSpPr>
        <p:sp>
          <p:nvSpPr>
            <p:cNvPr id="32" name="내용 개체 틀 3">
              <a:extLst>
                <a:ext uri="{FF2B5EF4-FFF2-40B4-BE49-F238E27FC236}">
                  <a16:creationId xmlns="" xmlns:a16="http://schemas.microsoft.com/office/drawing/2014/main" id="{BACC1DEF-25AF-49BF-904C-DB1D0DC3C072}"/>
                </a:ext>
              </a:extLst>
            </p:cNvPr>
            <p:cNvSpPr txBox="1">
              <a:spLocks/>
            </p:cNvSpPr>
            <p:nvPr/>
          </p:nvSpPr>
          <p:spPr>
            <a:xfrm>
              <a:off x="1096906" y="3197662"/>
              <a:ext cx="7909187" cy="4508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필요한 찰흙이 몇 덩이인지 구하는 방법을 말해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33" name="모서리가 둥근 직사각형 75">
              <a:extLst>
                <a:ext uri="{FF2B5EF4-FFF2-40B4-BE49-F238E27FC236}">
                  <a16:creationId xmlns="" xmlns:a16="http://schemas.microsoft.com/office/drawing/2014/main" id="{39F1D32E-8301-45DA-A9A4-03BE6D41BD44}"/>
                </a:ext>
              </a:extLst>
            </p:cNvPr>
            <p:cNvSpPr/>
            <p:nvPr/>
          </p:nvSpPr>
          <p:spPr>
            <a:xfrm>
              <a:off x="910749" y="331760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80ACF5FB-87E3-4B38-B1AE-804C5972C79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6869" y="45143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4" t="48490" r="32729" b="38980"/>
          <a:stretch/>
        </p:blipFill>
        <p:spPr>
          <a:xfrm>
            <a:off x="3341779" y="2134851"/>
            <a:ext cx="3004457" cy="163648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43111" r="61923" b="50862"/>
          <a:stretch/>
        </p:blipFill>
        <p:spPr>
          <a:xfrm>
            <a:off x="1683549" y="1966418"/>
            <a:ext cx="1792560" cy="787174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3" t="42599" r="12413" b="49351"/>
          <a:stretch/>
        </p:blipFill>
        <p:spPr>
          <a:xfrm>
            <a:off x="6150984" y="2314871"/>
            <a:ext cx="189738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그룹 52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1412776"/>
            <a:ext cx="8085541" cy="1872208"/>
            <a:chOff x="889373" y="3451395"/>
            <a:chExt cx="8085541" cy="1872208"/>
          </a:xfrm>
        </p:grpSpPr>
        <p:sp>
          <p:nvSpPr>
            <p:cNvPr id="54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63685"/>
              <a:ext cx="8085541" cy="1459918"/>
            </a:xfrm>
            <a:prstGeom prst="roundRect">
              <a:avLst>
                <a:gd name="adj" fmla="val 1056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51395"/>
              <a:ext cx="6820254" cy="417992"/>
              <a:chOff x="910749" y="3451395"/>
              <a:chExt cx="6820254" cy="417992"/>
            </a:xfrm>
          </p:grpSpPr>
          <p:sp>
            <p:nvSpPr>
              <p:cNvPr id="5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51395"/>
                <a:ext cx="6634097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필요한 찰흙이 몇 덩이인지 구하는 식을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7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7133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9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56556" y="1897586"/>
            <a:ext cx="8085540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24</a:t>
            </a:r>
            <a:r>
              <a:rPr lang="ko-KR" altLang="en-US" dirty="0" smtClean="0"/>
              <a:t>명이 </a:t>
            </a:r>
            <a:r>
              <a:rPr lang="en-US" altLang="ko-KR" dirty="0"/>
              <a:t>4</a:t>
            </a:r>
            <a:r>
              <a:rPr lang="ko-KR" altLang="en-US" dirty="0"/>
              <a:t>명씩 한 </a:t>
            </a:r>
            <a:r>
              <a:rPr lang="ko-KR" altLang="en-US" dirty="0" err="1"/>
              <a:t>모둠을</a:t>
            </a:r>
            <a:r>
              <a:rPr lang="ko-KR" altLang="en-US" dirty="0"/>
              <a:t> 이루면 모두 </a:t>
            </a:r>
            <a:r>
              <a:rPr lang="en-US" altLang="ko-KR" dirty="0"/>
              <a:t>6</a:t>
            </a:r>
            <a:r>
              <a:rPr lang="ko-KR" altLang="en-US" dirty="0" err="1"/>
              <a:t>모둠이</a:t>
            </a:r>
            <a:r>
              <a:rPr lang="ko-KR" altLang="en-US" dirty="0"/>
              <a:t> 됩니다</a:t>
            </a:r>
            <a:r>
              <a:rPr lang="en-US" altLang="ko-KR" dirty="0"/>
              <a:t>. 24÷4=6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총 </a:t>
            </a:r>
            <a:r>
              <a:rPr lang="en-US" altLang="ko-KR" dirty="0"/>
              <a:t>6</a:t>
            </a:r>
            <a:r>
              <a:rPr lang="ko-KR" altLang="en-US" dirty="0" err="1"/>
              <a:t>모둠에게</a:t>
            </a:r>
            <a:r>
              <a:rPr lang="ko-KR" altLang="en-US" dirty="0"/>
              <a:t> 각각 찰흙을 </a:t>
            </a:r>
            <a:r>
              <a:rPr lang="en-US" altLang="ko-KR" dirty="0"/>
              <a:t>3</a:t>
            </a:r>
            <a:r>
              <a:rPr lang="ko-KR" altLang="en-US" dirty="0"/>
              <a:t>덩이씩 나누어 주려면 </a:t>
            </a:r>
            <a:r>
              <a:rPr lang="ko-KR" altLang="en-US" dirty="0" smtClean="0"/>
              <a:t>찰흙은 모두 </a:t>
            </a:r>
            <a:r>
              <a:rPr lang="en-US" altLang="ko-KR" dirty="0" smtClean="0"/>
              <a:t>18</a:t>
            </a:r>
            <a:r>
              <a:rPr lang="ko-KR" altLang="en-US" dirty="0" smtClean="0"/>
              <a:t>덩이가 </a:t>
            </a:r>
            <a:r>
              <a:rPr lang="ko-KR" altLang="en-US" dirty="0"/>
              <a:t>필요합니다</a:t>
            </a:r>
            <a:r>
              <a:rPr lang="en-US" altLang="ko-KR" dirty="0"/>
              <a:t>. 6×3=18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식을 하나의 식으로 나타내면 </a:t>
            </a:r>
            <a:r>
              <a:rPr lang="en-US" altLang="ko-KR" dirty="0"/>
              <a:t>24÷4×3=18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3839152"/>
            <a:ext cx="8085541" cy="885992"/>
            <a:chOff x="889373" y="3445693"/>
            <a:chExt cx="8085541" cy="885992"/>
          </a:xfrm>
        </p:grpSpPr>
        <p:sp>
          <p:nvSpPr>
            <p:cNvPr id="61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889373" y="3863685"/>
              <a:ext cx="8085541" cy="468000"/>
            </a:xfrm>
            <a:prstGeom prst="roundRect">
              <a:avLst>
                <a:gd name="adj" fmla="val 2737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3"/>
              <a:ext cx="6820254" cy="417992"/>
              <a:chOff x="910749" y="3445693"/>
              <a:chExt cx="6820254" cy="417992"/>
            </a:xfrm>
          </p:grpSpPr>
          <p:sp>
            <p:nvSpPr>
              <p:cNvPr id="6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3"/>
                <a:ext cx="6634097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위의 식을 계산하는 순서를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6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95847" y="4272712"/>
            <a:ext cx="7773577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곱셈과 나눗셈이 섞여 있는 </a:t>
            </a:r>
            <a:r>
              <a:rPr lang="ko-KR" altLang="en-US" dirty="0" smtClean="0"/>
              <a:t>식에서는 </a:t>
            </a:r>
            <a:r>
              <a:rPr lang="ko-KR" altLang="en-US" dirty="0"/>
              <a:t>앞에서부터 </a:t>
            </a:r>
            <a:r>
              <a:rPr lang="ko-KR" altLang="en-US" dirty="0" smtClean="0"/>
              <a:t>차례대로 </a:t>
            </a:r>
            <a:r>
              <a:rPr lang="ko-KR" altLang="en-US" dirty="0"/>
              <a:t>계산합니다</a:t>
            </a:r>
            <a:r>
              <a:rPr lang="en-US" altLang="ko-KR" dirty="0"/>
              <a:t>. </a:t>
            </a: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필요한‌ 찰흙 ‌덩이의 수 ‌알아보기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869" y="24865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363" y="42806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7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8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2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184297"/>
            <a:ext cx="8637319" cy="2864883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필요한‌ 찰흙 ‌덩이의 수 ‌알아보기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EBEDFDCA-BAEA-44D5-BB56-E4860C3809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3" t="41165" r="51990" b="54008"/>
          <a:stretch/>
        </p:blipFill>
        <p:spPr>
          <a:xfrm>
            <a:off x="3620852" y="3440422"/>
            <a:ext cx="1116125" cy="68691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9316E401-5BB3-4087-A5AA-984F27C3CB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6" t="46886" r="50685" b="47123"/>
          <a:stretch/>
        </p:blipFill>
        <p:spPr>
          <a:xfrm>
            <a:off x="4088904" y="3537012"/>
            <a:ext cx="790731" cy="85267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4FE64843-F259-4B8B-B1E6-C9134799BB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387" r="46192" b="33336"/>
          <a:stretch/>
        </p:blipFill>
        <p:spPr>
          <a:xfrm>
            <a:off x="5199231" y="3320988"/>
            <a:ext cx="432047" cy="32403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A135163D-42CD-4461-B308-5A6CAE8952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1" t="69987" r="45935" b="27736"/>
          <a:stretch/>
        </p:blipFill>
        <p:spPr>
          <a:xfrm>
            <a:off x="5565068" y="3308566"/>
            <a:ext cx="481613" cy="3240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8750" y="34404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848139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4806149" y="3338736"/>
            <a:ext cx="475265" cy="324036"/>
            <a:chOff x="4806149" y="3338736"/>
            <a:chExt cx="475265" cy="324036"/>
          </a:xfrm>
        </p:grpSpPr>
        <p:pic>
          <p:nvPicPr>
            <p:cNvPr id="16" name="그림 15">
              <a:extLst>
                <a:ext uri="{FF2B5EF4-FFF2-40B4-BE49-F238E27FC236}">
                  <a16:creationId xmlns="" xmlns:a16="http://schemas.microsoft.com/office/drawing/2014/main" id="{1E8B3246-F5FA-4EF5-AF5E-AA230D0F4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1" t="58942" r="47643" b="38781"/>
            <a:stretch/>
          </p:blipFill>
          <p:spPr>
            <a:xfrm>
              <a:off x="4957379" y="3338736"/>
              <a:ext cx="324035" cy="324036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4806149" y="3429657"/>
              <a:ext cx="185407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3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6" t="32654" r="15095" b="44773"/>
          <a:stretch/>
        </p:blipFill>
        <p:spPr>
          <a:xfrm>
            <a:off x="3288161" y="2055517"/>
            <a:ext cx="3351375" cy="2943226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컵을 ‌한‌ 번에‌ 구우려고 할 때‌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필요한 ‌가마의 ‌수 ‌알아보기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884548" y="4981603"/>
            <a:ext cx="8136903" cy="846728"/>
            <a:chOff x="3664408" y="1718175"/>
            <a:chExt cx="8136903" cy="846728"/>
          </a:xfrm>
        </p:grpSpPr>
        <p:sp>
          <p:nvSpPr>
            <p:cNvPr id="42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3664408" y="2096903"/>
              <a:ext cx="813690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6" name="그룹 55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3714510" y="1718175"/>
              <a:ext cx="7942785" cy="757455"/>
              <a:chOff x="910749" y="3703305"/>
              <a:chExt cx="7942785" cy="757455"/>
            </a:xfrm>
          </p:grpSpPr>
          <p:sp>
            <p:nvSpPr>
              <p:cNvPr id="57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703305"/>
                <a:ext cx="7756628" cy="7574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가마 하나에 구울 수 있는 컵이 몇 개인지 구하는 식을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8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82324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20551" y="5432288"/>
            <a:ext cx="8030322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0"/>
              </a:spcBef>
            </a:pPr>
            <a:r>
              <a:rPr lang="ko-KR" altLang="en-US" dirty="0"/>
              <a:t>컵을 </a:t>
            </a:r>
            <a:r>
              <a:rPr lang="en-US" altLang="ko-KR" dirty="0"/>
              <a:t>4</a:t>
            </a:r>
            <a:r>
              <a:rPr lang="ko-KR" altLang="en-US" spc="-150" dirty="0"/>
              <a:t>개씩 </a:t>
            </a:r>
            <a:r>
              <a:rPr lang="en-US" altLang="ko-KR" spc="-150" dirty="0"/>
              <a:t>3</a:t>
            </a:r>
            <a:r>
              <a:rPr lang="ko-KR" altLang="en-US" spc="-150" dirty="0"/>
              <a:t>줄 </a:t>
            </a:r>
            <a:r>
              <a:rPr lang="ko-KR" altLang="en-US" spc="-150" dirty="0" smtClean="0"/>
              <a:t>넣으면 한 </a:t>
            </a:r>
            <a:r>
              <a:rPr lang="ko-KR" altLang="en-US" dirty="0"/>
              <a:t>번에 </a:t>
            </a:r>
            <a:r>
              <a:rPr lang="en-US" altLang="ko-KR" dirty="0"/>
              <a:t>12</a:t>
            </a:r>
            <a:r>
              <a:rPr lang="ko-KR" altLang="en-US" dirty="0"/>
              <a:t>개를 구울 수 있습니다</a:t>
            </a:r>
            <a:r>
              <a:rPr lang="en-US" altLang="ko-KR" dirty="0"/>
              <a:t>. 4×3=12</a:t>
            </a:r>
            <a:r>
              <a:rPr lang="ko-KR" altLang="en-US" spc="-150" dirty="0"/>
              <a:t>입니다</a:t>
            </a:r>
            <a:r>
              <a:rPr lang="en-US" altLang="ko-KR" spc="-150" dirty="0"/>
              <a:t>. </a:t>
            </a:r>
            <a:r>
              <a:rPr lang="ko-KR" altLang="en-US" spc="-150" dirty="0"/>
              <a:t> 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908" y="54201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그룹 21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가마 </a:t>
              </a:r>
              <a:r>
                <a:rPr lang="ko-KR" altLang="en-US" dirty="0" smtClean="0"/>
                <a:t>하나에 </a:t>
              </a:r>
              <a:r>
                <a:rPr lang="ko-KR" altLang="en-US" dirty="0"/>
                <a:t>컵을 </a:t>
              </a:r>
              <a:r>
                <a:rPr lang="en-US" altLang="ko-KR" dirty="0"/>
                <a:t>4</a:t>
              </a:r>
              <a:r>
                <a:rPr lang="ko-KR" altLang="en-US" dirty="0"/>
                <a:t>개씩 </a:t>
              </a:r>
              <a:r>
                <a:rPr lang="en-US" altLang="ko-KR" dirty="0"/>
                <a:t>3</a:t>
              </a:r>
              <a:r>
                <a:rPr lang="ko-KR" altLang="en-US" dirty="0"/>
                <a:t>줄로 넣을 수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컵 </a:t>
              </a:r>
              <a:r>
                <a:rPr lang="en-US" altLang="ko-KR" dirty="0"/>
                <a:t>24</a:t>
              </a:r>
              <a:r>
                <a:rPr lang="ko-KR" altLang="en-US" dirty="0"/>
                <a:t>개를 한 번에 구울 때 필요한 가마는 몇 개인지 알아봅시다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7" name="그룹 2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0" name="모서리가 둥근 직사각형 2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8" name="모서리가 둥근 직사각형 27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9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39319" r="70866" b="50440"/>
          <a:stretch/>
        </p:blipFill>
        <p:spPr>
          <a:xfrm>
            <a:off x="3169300" y="2073096"/>
            <a:ext cx="1675688" cy="13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1A6EFE11-28DD-4ABE-9EFC-F1C6B5CF699E}"/>
              </a:ext>
            </a:extLst>
          </p:cNvPr>
          <p:cNvGrpSpPr/>
          <p:nvPr/>
        </p:nvGrpSpPr>
        <p:grpSpPr>
          <a:xfrm>
            <a:off x="920552" y="4005064"/>
            <a:ext cx="8123437" cy="1260140"/>
            <a:chOff x="907085" y="3445693"/>
            <a:chExt cx="8123437" cy="1260140"/>
          </a:xfrm>
        </p:grpSpPr>
        <p:sp>
          <p:nvSpPr>
            <p:cNvPr id="75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907085" y="3863685"/>
              <a:ext cx="8123437" cy="842148"/>
            </a:xfrm>
            <a:prstGeom prst="roundRect">
              <a:avLst>
                <a:gd name="adj" fmla="val 967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0749" y="3445693"/>
              <a:ext cx="5396936" cy="486064"/>
              <a:chOff x="910749" y="3445693"/>
              <a:chExt cx="5396936" cy="486064"/>
            </a:xfrm>
          </p:grpSpPr>
          <p:sp>
            <p:nvSpPr>
              <p:cNvPr id="77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7" y="3445693"/>
                <a:ext cx="5210778" cy="48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위의 식을 계산하는 순서를 말해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78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0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80695" y="4473116"/>
            <a:ext cx="7788729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곱셈과 나눗셈이 섞여 있는 </a:t>
            </a:r>
            <a:r>
              <a:rPr lang="ko-KR" altLang="en-US" dirty="0" smtClean="0"/>
              <a:t>식에서는 </a:t>
            </a:r>
            <a:r>
              <a:rPr lang="ko-KR" altLang="en-US" dirty="0"/>
              <a:t>앞에서부터 </a:t>
            </a:r>
            <a:r>
              <a:rPr lang="ko-KR" altLang="en-US" dirty="0" smtClean="0"/>
              <a:t>차례대로 </a:t>
            </a:r>
            <a:r>
              <a:rPr lang="ko-KR" altLang="en-US" dirty="0"/>
              <a:t>계산합니다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(     )</a:t>
            </a:r>
            <a:r>
              <a:rPr lang="ko-KR" altLang="en-US" dirty="0"/>
              <a:t>가 있는 식에서는 </a:t>
            </a:r>
            <a:r>
              <a:rPr lang="en-US" altLang="ko-KR" dirty="0"/>
              <a:t>(     ) </a:t>
            </a:r>
            <a:r>
              <a:rPr lang="ko-KR" altLang="en-US" dirty="0"/>
              <a:t>안을 먼저 계산합니다</a:t>
            </a:r>
            <a:r>
              <a:rPr lang="en-US" altLang="ko-KR" dirty="0"/>
              <a:t>. 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컵을 ‌한‌ 번에‌ 구우려고 할 때‌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필요한 ‌가마의 ‌수 ‌알아보기</a:t>
            </a:r>
          </a:p>
        </p:txBody>
      </p:sp>
      <p:pic>
        <p:nvPicPr>
          <p:cNvPr id="79" name="그림 78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077" y="46353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903638" y="1435707"/>
            <a:ext cx="8153818" cy="2021824"/>
            <a:chOff x="3714510" y="3059911"/>
            <a:chExt cx="8153818" cy="2021824"/>
          </a:xfrm>
        </p:grpSpPr>
        <p:sp>
          <p:nvSpPr>
            <p:cNvPr id="18" name="모서리가 둥근 직사각형 72">
              <a:extLst>
                <a:ext uri="{FF2B5EF4-FFF2-40B4-BE49-F238E27FC236}">
                  <a16:creationId xmlns="" xmlns:a16="http://schemas.microsoft.com/office/drawing/2014/main" id="{8E1DB524-EE29-4344-8160-B9BDD8D40C9A}"/>
                </a:ext>
              </a:extLst>
            </p:cNvPr>
            <p:cNvSpPr/>
            <p:nvPr/>
          </p:nvSpPr>
          <p:spPr bwMode="auto">
            <a:xfrm>
              <a:off x="3724314" y="3717033"/>
              <a:ext cx="8130548" cy="1364702"/>
            </a:xfrm>
            <a:prstGeom prst="roundRect">
              <a:avLst>
                <a:gd name="adj" fmla="val 1113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=""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3714510" y="3059911"/>
              <a:ext cx="8153818" cy="757455"/>
              <a:chOff x="910749" y="3445692"/>
              <a:chExt cx="8153818" cy="757455"/>
            </a:xfrm>
          </p:grpSpPr>
          <p:sp>
            <p:nvSpPr>
              <p:cNvPr id="2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06" y="3445692"/>
                <a:ext cx="7967661" cy="7574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먼저 계산해야 하는 부분을 </a:t>
                </a:r>
                <a:r>
                  <a:rPr lang="en-US" altLang="ko-KR" dirty="0"/>
                  <a:t>(     )</a:t>
                </a:r>
                <a:r>
                  <a:rPr lang="ko-KR" altLang="en-US" dirty="0"/>
                  <a:t>로 묶어 필요한 가마는 몇 개인지 하나의 식으로 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내용 개체 틀 2">
            <a:extLst>
              <a:ext uri="{FF2B5EF4-FFF2-40B4-BE49-F238E27FC236}">
                <a16:creationId xmlns="" xmlns:a16="http://schemas.microsoft.com/office/drawing/2014/main" id="{2B4797EB-7038-4B8D-A017-215AEF69F023}"/>
              </a:ext>
            </a:extLst>
          </p:cNvPr>
          <p:cNvSpPr txBox="1">
            <a:spLocks/>
          </p:cNvSpPr>
          <p:nvPr/>
        </p:nvSpPr>
        <p:spPr>
          <a:xfrm>
            <a:off x="900947" y="2132285"/>
            <a:ext cx="8143041" cy="132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가마 하나에 넣을 수 있는 컵의 수를 먼저 계산해야 하므로 </a:t>
            </a:r>
            <a:r>
              <a:rPr lang="en-US" altLang="ko-KR" dirty="0"/>
              <a:t>4×3</a:t>
            </a:r>
            <a:r>
              <a:rPr lang="ko-KR" altLang="en-US" dirty="0"/>
              <a:t>을 </a:t>
            </a:r>
            <a:r>
              <a:rPr lang="en-US" altLang="ko-KR" dirty="0"/>
              <a:t>(      )</a:t>
            </a:r>
            <a:r>
              <a:rPr lang="ko-KR" altLang="en-US" dirty="0"/>
              <a:t>로 묶어야 합니다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/>
              <a:t>한 번에 컵을 </a:t>
            </a:r>
            <a:r>
              <a:rPr lang="en-US" altLang="ko-KR" dirty="0"/>
              <a:t>(4×3)</a:t>
            </a:r>
            <a:r>
              <a:rPr lang="ko-KR" altLang="en-US" dirty="0"/>
              <a:t>개씩 구울 수 있기 때문에 컵 </a:t>
            </a:r>
            <a:r>
              <a:rPr lang="en-US" altLang="ko-KR" dirty="0"/>
              <a:t>24</a:t>
            </a:r>
            <a:r>
              <a:rPr lang="ko-KR" altLang="en-US" dirty="0"/>
              <a:t>개를 한 번에 구우려면 가마 </a:t>
            </a:r>
            <a:r>
              <a:rPr lang="en-US" altLang="ko-KR" dirty="0"/>
              <a:t>2</a:t>
            </a:r>
            <a:r>
              <a:rPr lang="ko-KR" altLang="en-US" dirty="0"/>
              <a:t>개가 필요합니다</a:t>
            </a:r>
            <a:r>
              <a:rPr lang="en-US" altLang="ko-KR" dirty="0"/>
              <a:t>. 24</a:t>
            </a:r>
            <a:r>
              <a:rPr lang="en-US" altLang="ko-KR" dirty="0" smtClean="0"/>
              <a:t>÷(</a:t>
            </a:r>
            <a:r>
              <a:rPr lang="en-US" altLang="ko-KR" dirty="0"/>
              <a:t>4×3)=2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077" y="25018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1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2381628"/>
            <a:ext cx="8363021" cy="2523536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컵을 ‌한‌ 번에‌ 구우려고 할 때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‌ 필요한 ‌가마의 ‌수 ‌알아보기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FECCFC1-2167-463F-9691-B63A4FA152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2" t="29790" r="50158" b="66613"/>
          <a:stretch/>
        </p:blipFill>
        <p:spPr>
          <a:xfrm>
            <a:off x="4318903" y="3501008"/>
            <a:ext cx="648320" cy="50856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91EA4900-2A82-4232-86A8-BD52FD5D93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6" t="33646" r="52420" b="60529"/>
          <a:stretch/>
        </p:blipFill>
        <p:spPr>
          <a:xfrm>
            <a:off x="3929722" y="3501008"/>
            <a:ext cx="778361" cy="82355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7973D0E0-1232-44EE-BA60-1345E746D5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7" t="48727" r="46211" b="49236"/>
          <a:stretch/>
        </p:blipFill>
        <p:spPr>
          <a:xfrm>
            <a:off x="5802907" y="3277840"/>
            <a:ext cx="400480" cy="2880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4D9ED525-36C5-4B5E-82E3-3653278FE96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19" y="32489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7333133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772530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085348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8841432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1" action="ppaction://hlinksldjump"/>
          </p:cNvPr>
          <p:cNvSpPr/>
          <p:nvPr/>
        </p:nvSpPr>
        <p:spPr>
          <a:xfrm>
            <a:off x="9237476" y="440668"/>
            <a:ext cx="324036" cy="360040"/>
          </a:xfrm>
          <a:prstGeom prst="rect">
            <a:avLst/>
          </a:prstGeom>
          <a:solidFill>
            <a:srgbClr val="1F49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4937753" y="3248980"/>
            <a:ext cx="929134" cy="360040"/>
            <a:chOff x="4937753" y="3248980"/>
            <a:chExt cx="929134" cy="360040"/>
          </a:xfrm>
        </p:grpSpPr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608E4797-51BA-4E14-A1D1-187D833736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0" t="40587" r="44732" b="56866"/>
            <a:stretch/>
          </p:blipFill>
          <p:spPr>
            <a:xfrm>
              <a:off x="5106082" y="3248980"/>
              <a:ext cx="760805" cy="360040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8" t="39776" r="48307" b="55041"/>
            <a:stretch/>
          </p:blipFill>
          <p:spPr>
            <a:xfrm>
              <a:off x="4937753" y="3367658"/>
              <a:ext cx="185407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97D">
            <a:alpha val="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3028</TotalTime>
  <Words>645</Words>
  <Application>Microsoft Office PowerPoint</Application>
  <PresentationFormat>A4 용지(210x297mm)</PresentationFormat>
  <Paragraphs>76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17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이수진</cp:lastModifiedBy>
  <cp:revision>207</cp:revision>
  <cp:lastPrinted>2017-09-25T02:44:09Z</cp:lastPrinted>
  <dcterms:created xsi:type="dcterms:W3CDTF">2017-09-24T23:31:15Z</dcterms:created>
  <dcterms:modified xsi:type="dcterms:W3CDTF">2019-01-03T06:17:30Z</dcterms:modified>
</cp:coreProperties>
</file>