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1" r:id="rId4"/>
    <p:sldId id="316" r:id="rId5"/>
    <p:sldId id="312" r:id="rId6"/>
    <p:sldId id="314" r:id="rId7"/>
    <p:sldId id="313" r:id="rId8"/>
    <p:sldId id="315" r:id="rId9"/>
    <p:sldId id="304" r:id="rId10"/>
    <p:sldId id="305" r:id="rId11"/>
    <p:sldId id="306" r:id="rId12"/>
    <p:sldId id="311" r:id="rId13"/>
    <p:sldId id="308" r:id="rId14"/>
    <p:sldId id="310" r:id="rId15"/>
    <p:sldId id="309" r:id="rId16"/>
    <p:sldId id="263" r:id="rId17"/>
  </p:sldIdLst>
  <p:sldSz cx="9906000" cy="6858000" type="A4"/>
  <p:notesSz cx="6858000" cy="9144000"/>
  <p:custShowLst>
    <p:custShow name="재구성한 쇼 1" id="0">
      <p:sldLst>
        <p:sld r:id="rId4"/>
        <p:sld r:id="rId5"/>
        <p:sld r:id="rId6"/>
        <p:sld r:id="rId7"/>
        <p:sld r:id="rId8"/>
        <p:sld r:id="rId9"/>
      </p:sldLst>
    </p:custShow>
    <p:custShow name="재구성한 쇼 2" id="1">
      <p:sldLst>
        <p:sld r:id="rId1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19" userDrawn="1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6023">
          <p15:clr>
            <a:srgbClr val="A4A3A4"/>
          </p15:clr>
        </p15:guide>
        <p15:guide id="5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228A38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428" y="-474"/>
      </p:cViewPr>
      <p:guideLst>
        <p:guide orient="horz" pos="2364"/>
        <p:guide orient="horz" pos="3861"/>
        <p:guide orient="horz" pos="1049"/>
        <p:guide pos="6000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02132CAB-469B-468F-A906-B1FC6EAB1DF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B305C799-4031-4891-A672-8F40376F4D11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CCA31AE-1AD0-413B-A9D7-92526A0F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29A8B2A4-18C2-40EC-A347-3E129F01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00C496AF-BDB7-4A3E-B279-DC0E21AC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8D634E2A-3C31-4659-BC3D-CCC69D2FF5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1956A1E8-AF17-41EC-9EF6-77BABB8FADA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F43838E9-6058-4D37-A055-12ACA53653F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FB240498-A75B-4898-8DFB-F2ECFADE343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6F39DD5B-B6A4-415D-8456-9DBD4ED09FD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CBEE8D04-2538-4146-B062-842F58C229D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46313091-2147-4067-9752-6F780DF5B48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A8C91339-6CA1-4FB9-98B6-32BF49B7AA1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42CE5D0-1717-490E-948F-56E896BE266F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C4950802-8661-470F-AD2D-0249CA100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54AE7E94-9072-4D7C-9026-57461B00EF4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994397B2-6D93-4975-BD23-272F9CE7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949145BD-9589-45C6-BCCE-A9D585BF5B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F2124A-EE94-4A29-A6C1-CBD9C95B7859}"/>
              </a:ext>
            </a:extLst>
          </p:cNvPr>
          <p:cNvSpPr txBox="1"/>
          <p:nvPr userDrawn="1"/>
        </p:nvSpPr>
        <p:spPr>
          <a:xfrm>
            <a:off x="92460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CAF21C73-DB7F-4631-A3AC-FF49070A2899}"/>
              </a:ext>
            </a:extLst>
          </p:cNvPr>
          <p:cNvSpPr/>
          <p:nvPr userDrawn="1"/>
        </p:nvSpPr>
        <p:spPr>
          <a:xfrm>
            <a:off x="0" y="413354"/>
            <a:ext cx="405736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61D3130C-F51F-43C8-BF7E-9ADC889156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4468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0" y="413354"/>
            <a:ext cx="236476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30625ADF-DD90-4EE7-B7F8-C4BE5795366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14">
            <a:extLst>
              <a:ext uri="{FF2B5EF4-FFF2-40B4-BE49-F238E27FC236}">
                <a16:creationId xmlns="" xmlns:a16="http://schemas.microsoft.com/office/drawing/2014/main" id="{3DA55552-57B9-441E-8193-E90096C5C4B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77BEAFE6-1B0C-4CFC-822E-F0D039AF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DBB5C314-0E13-4200-B347-04701E727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3FD08D73-07C4-4969-86AB-DC20F2C7B10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4F4A7336-1AC8-45EE-83D5-DDD4BDB8682B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83AE0992-FC4E-415D-BE25-DBF1185E6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A6B4FE85-4187-4C64-87C4-734B89BFB6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B30C475B-3A65-47E5-81D6-6F1B9A6EB6A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94B7B305-23B7-4819-AE2E-F914C0C06857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964658-5B75-4C5F-9ED8-B5B54218E51D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8F4275-8182-46AA-8C0C-1A147C307BB9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EDBBD9AC-7336-415B-A7CB-B0C951C32732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18.png"/><Relationship Id="rId9" Type="http://schemas.openxmlformats.org/officeDocument/2006/relationships/slide" Target="slide13.xm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image" Target="../media/image21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jpe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436322" y="608755"/>
            <a:ext cx="34005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416" y="656692"/>
            <a:ext cx="328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수학으로 세상 보기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144~145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3944888" y="2637862"/>
            <a:ext cx="5089275" cy="15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수학으로 </a:t>
            </a:r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세상 보기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6676" y="2780928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-37209"/>
            <a:ext cx="4160520" cy="945929"/>
          </a:xfrm>
          <a:prstGeom prst="rect">
            <a:avLst/>
          </a:prstGeom>
        </p:spPr>
      </p:pic>
      <p:sp>
        <p:nvSpPr>
          <p:cNvPr id="9" name="직사각형 8">
            <a:hlinkClick r:id="rId5" action="ppaction://hlinksldjump"/>
          </p:cNvPr>
          <p:cNvSpPr/>
          <p:nvPr/>
        </p:nvSpPr>
        <p:spPr>
          <a:xfrm>
            <a:off x="880542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6" action="ppaction://hlinksldjump"/>
          </p:cNvPr>
          <p:cNvSpPr/>
          <p:nvPr/>
        </p:nvSpPr>
        <p:spPr>
          <a:xfrm>
            <a:off x="920096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41928" y="2676223"/>
            <a:ext cx="8330267" cy="3202347"/>
            <a:chOff x="941928" y="2676223"/>
            <a:chExt cx="8330267" cy="3202347"/>
          </a:xfrm>
        </p:grpSpPr>
        <p:sp>
          <p:nvSpPr>
            <p:cNvPr id="37" name="모서리가 둥근 직사각형 14">
              <a:extLst>
                <a:ext uri="{FF2B5EF4-FFF2-40B4-BE49-F238E27FC236}">
                  <a16:creationId xmlns="" xmlns:a16="http://schemas.microsoft.com/office/drawing/2014/main" id="{B968AF05-5B64-49CD-B812-50D20B98FD00}"/>
                </a:ext>
              </a:extLst>
            </p:cNvPr>
            <p:cNvSpPr/>
            <p:nvPr/>
          </p:nvSpPr>
          <p:spPr bwMode="auto">
            <a:xfrm>
              <a:off x="943200" y="3142266"/>
              <a:ext cx="8116719" cy="2736304"/>
            </a:xfrm>
            <a:prstGeom prst="roundRect">
              <a:avLst>
                <a:gd name="adj" fmla="val 768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="" xmlns:a16="http://schemas.microsoft.com/office/drawing/2014/main" id="{DCA23114-5558-44CD-8C20-9A6686E29C0F}"/>
                </a:ext>
              </a:extLst>
            </p:cNvPr>
            <p:cNvGrpSpPr/>
            <p:nvPr/>
          </p:nvGrpSpPr>
          <p:grpSpPr>
            <a:xfrm>
              <a:off x="941928" y="2676223"/>
              <a:ext cx="8330267" cy="716773"/>
              <a:chOff x="941928" y="1512125"/>
              <a:chExt cx="8330267" cy="716773"/>
            </a:xfrm>
          </p:grpSpPr>
          <p:sp>
            <p:nvSpPr>
              <p:cNvPr id="47" name="내용 개체 틀 3">
                <a:extLst>
                  <a:ext uri="{FF2B5EF4-FFF2-40B4-BE49-F238E27FC236}">
                    <a16:creationId xmlns="" xmlns:a16="http://schemas.microsoft.com/office/drawing/2014/main" id="{4F09D69B-B815-40FD-AD63-FB629A8EF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6800" y="1512125"/>
                <a:ext cx="8145395" cy="716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pc="-40" dirty="0"/>
                  <a:t>수학책의 친구들은 </a:t>
                </a:r>
                <a:r>
                  <a:rPr lang="ko-KR" altLang="en-US" spc="-40" dirty="0" smtClean="0"/>
                  <a:t>제주도를 소개할  때 </a:t>
                </a:r>
                <a:r>
                  <a:rPr lang="ko-KR" altLang="en-US" spc="-40" dirty="0"/>
                  <a:t>이번 학기에 배운 내용을 어떻게 활용했나요</a:t>
                </a:r>
                <a:r>
                  <a:rPr lang="en-US" altLang="ko-KR" spc="-40" dirty="0"/>
                  <a:t>?</a:t>
                </a:r>
                <a:endParaRPr lang="ko-KR" altLang="en-US" spc="-40" dirty="0"/>
              </a:p>
            </p:txBody>
          </p:sp>
          <p:sp>
            <p:nvSpPr>
              <p:cNvPr id="48" name="모서리가 둥근 직사각형 75">
                <a:extLst>
                  <a:ext uri="{FF2B5EF4-FFF2-40B4-BE49-F238E27FC236}">
                    <a16:creationId xmlns="" xmlns:a16="http://schemas.microsoft.com/office/drawing/2014/main" id="{324D04FB-7EB3-49A5-8DAD-2D00417BA10E}"/>
                  </a:ext>
                </a:extLst>
              </p:cNvPr>
              <p:cNvSpPr/>
              <p:nvPr/>
            </p:nvSpPr>
            <p:spPr>
              <a:xfrm>
                <a:off x="941928" y="164303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내용 개체 틀 2">
                <a:extLst>
                  <a:ext uri="{FF2B5EF4-FFF2-40B4-BE49-F238E27FC236}">
                    <a16:creationId xmlns="" xmlns:a16="http://schemas.microsoft.com/office/drawing/2014/main" id="{B7F28829-2209-428D-B1D8-FD41099B5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21" y="3236333"/>
                <a:ext cx="8075635" cy="307298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ko-KR" altLang="en-US" dirty="0" smtClean="0"/>
                  <a:t>다각형의 넓이를 활용하여 제주도의 넓이를 소개하였습니다</a:t>
                </a:r>
                <a:r>
                  <a:rPr lang="en-US" altLang="ko-KR" dirty="0"/>
                  <a:t>.</a:t>
                </a:r>
              </a:p>
              <a:p>
                <a:pPr marL="179388" indent="-179388" algn="just"/>
                <a:r>
                  <a:rPr lang="ko-KR" altLang="en-US" dirty="0"/>
                  <a:t>약수와 배수를 활용하여 </a:t>
                </a:r>
                <a:r>
                  <a:rPr lang="ko-KR" altLang="en-US" dirty="0" err="1"/>
                  <a:t>오메기떡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16</a:t>
                </a:r>
                <a:r>
                  <a:rPr lang="ko-KR" altLang="en-US" dirty="0"/>
                  <a:t>개를 몇 명에게 똑같이 나누어 줄 수 있는지 생각해 보게 하였습니다</a:t>
                </a:r>
                <a:r>
                  <a:rPr lang="en-US" altLang="ko-KR" dirty="0"/>
                  <a:t>.</a:t>
                </a:r>
              </a:p>
              <a:p>
                <a:pPr algn="just"/>
                <a:r>
                  <a:rPr lang="ko-KR" altLang="en-US" dirty="0" smtClean="0"/>
                  <a:t>두발자전거의 </a:t>
                </a:r>
                <a:r>
                  <a:rPr lang="ko-KR" altLang="en-US" dirty="0"/>
                  <a:t>수와 바퀴의 </a:t>
                </a:r>
                <a:r>
                  <a:rPr lang="ko-KR" altLang="en-US" dirty="0" smtClean="0"/>
                  <a:t>수에 </a:t>
                </a:r>
                <a:r>
                  <a:rPr lang="ko-KR" altLang="en-US" dirty="0"/>
                  <a:t>대응 </a:t>
                </a:r>
                <a:r>
                  <a:rPr lang="ko-KR" altLang="en-US" dirty="0" smtClean="0"/>
                  <a:t>관계가 있는 것을 알려 주었습니다</a:t>
                </a:r>
                <a:r>
                  <a:rPr lang="en-US" altLang="ko-KR" dirty="0" smtClean="0"/>
                  <a:t>. </a:t>
                </a:r>
              </a:p>
              <a:p>
                <a:pPr marL="179388" indent="-179388" algn="just">
                  <a:lnSpc>
                    <a:spcPct val="150000"/>
                  </a:lnSpc>
                </a:pPr>
                <a:r>
                  <a:rPr lang="ko-KR" altLang="en-US" dirty="0" smtClean="0"/>
                  <a:t>제주도에서 </a:t>
                </a:r>
                <a:r>
                  <a:rPr lang="ko-KR" altLang="en-US" dirty="0"/>
                  <a:t>유명한 국수 </a:t>
                </a:r>
                <a:r>
                  <a:rPr lang="ko-KR" altLang="en-US" dirty="0" smtClean="0"/>
                  <a:t>요리의 면은 날마다 </a:t>
                </a:r>
                <a:r>
                  <a:rPr lang="ko-KR" altLang="en-US" dirty="0"/>
                  <a:t>밀가루</a:t>
                </a:r>
                <a:r>
                  <a:rPr lang="ko-KR" alt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/>
                      </a:rPr>
                      <m:t> </m:t>
                    </m:r>
                    <m:r>
                      <a:rPr lang="en-US" altLang="ko-KR" b="1" i="0" smtClean="0">
                        <a:latin typeface="Cambria Math"/>
                      </a:rPr>
                      <m:t>𝐤𝐠</m:t>
                    </m:r>
                  </m:oMath>
                </a14:m>
                <a:r>
                  <a:rPr lang="ko-KR" altLang="en-US" dirty="0" smtClean="0"/>
                  <a:t>과 메밀가루     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𝐤𝐠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/>
                  <a:t>을 반죽해서 </a:t>
                </a:r>
                <a:r>
                  <a:rPr lang="ko-KR" altLang="en-US" dirty="0" smtClean="0"/>
                  <a:t>만듭니다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분수의 덧셈과 뺄셈을 활용하여 밀가루는 메밀가루보다 얼마나 더 많이 사용하는지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두 가루의 양을 합하면 얼마인지 알 수 있습니다</a:t>
                </a:r>
                <a:r>
                  <a:rPr lang="en-US" altLang="ko-KR" dirty="0"/>
                  <a:t>.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9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F28829-2209-428D-B1D8-FD41099B5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21" y="3236333"/>
                <a:ext cx="8075635" cy="3072987"/>
              </a:xfrm>
              <a:blipFill rotWithShape="1">
                <a:blip r:embed="rId4"/>
                <a:stretch>
                  <a:fillRect l="-453" t="-992" r="-6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11606"/>
              </p:ext>
            </p:extLst>
          </p:nvPr>
        </p:nvGraphicFramePr>
        <p:xfrm>
          <a:off x="6321152" y="447311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내용 개체 틀 2"/>
          <p:cNvSpPr txBox="1">
            <a:spLocks/>
          </p:cNvSpPr>
          <p:nvPr/>
        </p:nvSpPr>
        <p:spPr>
          <a:xfrm>
            <a:off x="6069124" y="448613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 smtClean="0"/>
              <a:t>2</a:t>
            </a:r>
            <a:endParaRPr lang="en-US" altLang="ko-KR" dirty="0"/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34548"/>
              </p:ext>
            </p:extLst>
          </p:nvPr>
        </p:nvGraphicFramePr>
        <p:xfrm>
          <a:off x="8121352" y="447311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559" y="42773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>
                <a:solidFill>
                  <a:srgbClr val="695A35"/>
                </a:solidFill>
              </a:rPr>
              <a:t>내용을 </a:t>
            </a:r>
            <a:r>
              <a:rPr lang="ko-KR" altLang="en-US" sz="220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72" y="1665288"/>
            <a:ext cx="276515" cy="273955"/>
          </a:xfrm>
          <a:prstGeom prst="rect">
            <a:avLst/>
          </a:prstGeom>
        </p:spPr>
      </p:pic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920096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1335600" y="1548000"/>
            <a:ext cx="6972214" cy="972312"/>
            <a:chOff x="1333813" y="2880000"/>
            <a:chExt cx="6972214" cy="972312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13" y="2880000"/>
              <a:ext cx="890016" cy="972312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076" y="2880000"/>
              <a:ext cx="1500792" cy="972000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"/>
            <a:stretch/>
          </p:blipFill>
          <p:spPr>
            <a:xfrm>
              <a:off x="3705438" y="2880000"/>
              <a:ext cx="1103546" cy="972312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88" y="2880000"/>
              <a:ext cx="1155192" cy="972312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/>
            <a:stretch/>
          </p:blipFill>
          <p:spPr>
            <a:xfrm>
              <a:off x="5997116" y="2880000"/>
              <a:ext cx="1385857" cy="972312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72" y="2880000"/>
              <a:ext cx="904755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8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DCA23114-5558-44CD-8C20-9A6686E29C0F}"/>
              </a:ext>
            </a:extLst>
          </p:cNvPr>
          <p:cNvGrpSpPr/>
          <p:nvPr/>
        </p:nvGrpSpPr>
        <p:grpSpPr>
          <a:xfrm>
            <a:off x="941927" y="1448780"/>
            <a:ext cx="8198995" cy="684076"/>
            <a:chOff x="941928" y="1484784"/>
            <a:chExt cx="8095344" cy="684076"/>
          </a:xfrm>
        </p:grpSpPr>
        <p:sp>
          <p:nvSpPr>
            <p:cNvPr id="43" name="내용 개체 틀 3">
              <a:extLst>
                <a:ext uri="{FF2B5EF4-FFF2-40B4-BE49-F238E27FC236}">
                  <a16:creationId xmlns="" xmlns:a16="http://schemas.microsoft.com/office/drawing/2014/main" id="{4F09D69B-B815-40FD-AD63-FB629A8EF311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6840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이번 학기에 배운 내용을 활용하여 </a:t>
              </a:r>
              <a:r>
                <a:rPr lang="ko-KR" altLang="en-US" dirty="0" smtClean="0"/>
                <a:t>가 보고 </a:t>
              </a:r>
              <a:r>
                <a:rPr lang="ko-KR" altLang="en-US" dirty="0"/>
                <a:t>싶은 여행지를 소개하는 지도를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4" name="모서리가 둥근 직사각형 75">
              <a:extLst>
                <a:ext uri="{FF2B5EF4-FFF2-40B4-BE49-F238E27FC236}">
                  <a16:creationId xmlns="" xmlns:a16="http://schemas.microsoft.com/office/drawing/2014/main" id="{324D04FB-7EB3-49A5-8DAD-2D00417BA10E}"/>
                </a:ext>
              </a:extLst>
            </p:cNvPr>
            <p:cNvSpPr/>
            <p:nvPr/>
          </p:nvSpPr>
          <p:spPr>
            <a:xfrm>
              <a:off x="941928" y="161899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DCA23114-5558-44CD-8C20-9A6686E29C0F}"/>
              </a:ext>
            </a:extLst>
          </p:cNvPr>
          <p:cNvGrpSpPr/>
          <p:nvPr/>
        </p:nvGrpSpPr>
        <p:grpSpPr>
          <a:xfrm>
            <a:off x="941928" y="2365400"/>
            <a:ext cx="8095344" cy="432048"/>
            <a:chOff x="941928" y="1484784"/>
            <a:chExt cx="8095344" cy="432048"/>
          </a:xfrm>
        </p:grpSpPr>
        <p:sp>
          <p:nvSpPr>
            <p:cNvPr id="49" name="내용 개체 틀 3">
              <a:extLst>
                <a:ext uri="{FF2B5EF4-FFF2-40B4-BE49-F238E27FC236}">
                  <a16:creationId xmlns="" xmlns:a16="http://schemas.microsoft.com/office/drawing/2014/main" id="{4F09D69B-B815-40FD-AD63-FB629A8EF311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/>
                <a:t>모둠별로</a:t>
              </a:r>
              <a:r>
                <a:rPr lang="ko-KR" altLang="en-US" dirty="0" smtClean="0"/>
                <a:t> 완성한 </a:t>
              </a:r>
              <a:r>
                <a:rPr lang="ko-KR" altLang="en-US" dirty="0"/>
                <a:t>지도를 칠판에 붙인 후 발표해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50" name="모서리가 둥근 직사각형 75">
              <a:extLst>
                <a:ext uri="{FF2B5EF4-FFF2-40B4-BE49-F238E27FC236}">
                  <a16:creationId xmlns="" xmlns:a16="http://schemas.microsoft.com/office/drawing/2014/main" id="{324D04FB-7EB3-49A5-8DAD-2D00417BA10E}"/>
                </a:ext>
              </a:extLst>
            </p:cNvPr>
            <p:cNvSpPr/>
            <p:nvPr/>
          </p:nvSpPr>
          <p:spPr>
            <a:xfrm>
              <a:off x="941928" y="160247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>
                <a:solidFill>
                  <a:srgbClr val="695A35"/>
                </a:solidFill>
              </a:rPr>
              <a:t>내용을 </a:t>
            </a:r>
            <a:r>
              <a:rPr lang="ko-KR" altLang="en-US" sz="220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20096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내용 중에서 더 알고 싶은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내용 생각해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32099" r="9560" b="41862"/>
          <a:stretch/>
        </p:blipFill>
        <p:spPr>
          <a:xfrm>
            <a:off x="1244588" y="2194888"/>
            <a:ext cx="7294268" cy="325033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21978" r="52431" b="69139"/>
          <a:stretch/>
        </p:blipFill>
        <p:spPr>
          <a:xfrm>
            <a:off x="1983529" y="1981238"/>
            <a:ext cx="1938257" cy="11089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8" t="15921" r="16656" b="72241"/>
          <a:stretch/>
        </p:blipFill>
        <p:spPr>
          <a:xfrm>
            <a:off x="5529064" y="1665288"/>
            <a:ext cx="2268772" cy="15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13187" y="3527589"/>
            <a:ext cx="8124086" cy="2241671"/>
            <a:chOff x="913187" y="3527589"/>
            <a:chExt cx="8124086" cy="2241671"/>
          </a:xfrm>
        </p:grpSpPr>
        <p:grpSp>
          <p:nvGrpSpPr>
            <p:cNvPr id="35" name="그룹 34">
              <a:extLst>
                <a:ext uri="{FF2B5EF4-FFF2-40B4-BE49-F238E27FC236}">
                  <a16:creationId xmlns="" xmlns:a16="http://schemas.microsoft.com/office/drawing/2014/main" id="{DCA23114-5558-44CD-8C20-9A6686E29C0F}"/>
                </a:ext>
              </a:extLst>
            </p:cNvPr>
            <p:cNvGrpSpPr/>
            <p:nvPr/>
          </p:nvGrpSpPr>
          <p:grpSpPr>
            <a:xfrm>
              <a:off x="941928" y="3527589"/>
              <a:ext cx="8095344" cy="432048"/>
              <a:chOff x="941928" y="1484784"/>
              <a:chExt cx="8095344" cy="432048"/>
            </a:xfrm>
          </p:grpSpPr>
          <p:sp>
            <p:nvSpPr>
              <p:cNvPr id="36" name="내용 개체 틀 3">
                <a:extLst>
                  <a:ext uri="{FF2B5EF4-FFF2-40B4-BE49-F238E27FC236}">
                    <a16:creationId xmlns="" xmlns:a16="http://schemas.microsoft.com/office/drawing/2014/main" id="{4F09D69B-B815-40FD-AD63-FB629A8EF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이번 학기에 배운 내용 중에서 더 알고 싶은 내용이 있다면 </a:t>
                </a:r>
                <a:r>
                  <a:rPr lang="ko-KR" altLang="en-US" dirty="0" smtClean="0"/>
                  <a:t>이야기해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43" name="모서리가 둥근 직사각형 75">
                <a:extLst>
                  <a:ext uri="{FF2B5EF4-FFF2-40B4-BE49-F238E27FC236}">
                    <a16:creationId xmlns="" xmlns:a16="http://schemas.microsoft.com/office/drawing/2014/main" id="{324D04FB-7EB3-49A5-8DAD-2D00417BA10E}"/>
                  </a:ext>
                </a:extLst>
              </p:cNvPr>
              <p:cNvSpPr/>
              <p:nvPr/>
            </p:nvSpPr>
            <p:spPr>
              <a:xfrm>
                <a:off x="941928" y="161119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모서리가 둥근 직사각형 24"/>
            <p:cNvSpPr/>
            <p:nvPr/>
          </p:nvSpPr>
          <p:spPr bwMode="auto">
            <a:xfrm>
              <a:off x="913187" y="3938780"/>
              <a:ext cx="8124086" cy="1830480"/>
            </a:xfrm>
            <a:prstGeom prst="roundRect">
              <a:avLst>
                <a:gd name="adj" fmla="val 1282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내용 개체 틀 2"/>
          <p:cNvSpPr>
            <a:spLocks noGrp="1"/>
          </p:cNvSpPr>
          <p:nvPr>
            <p:ph idx="1"/>
          </p:nvPr>
        </p:nvSpPr>
        <p:spPr>
          <a:xfrm>
            <a:off x="944332" y="4051475"/>
            <a:ext cx="7969108" cy="1645777"/>
          </a:xfrm>
        </p:spPr>
        <p:txBody>
          <a:bodyPr>
            <a:normAutofit/>
          </a:bodyPr>
          <a:lstStyle/>
          <a:p>
            <a:r>
              <a:rPr lang="ko-KR" altLang="en-US" dirty="0"/>
              <a:t>혼합 계산을 할 때 언제부터 괄호를 사용하게 되었는지 궁금합니다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약수와 </a:t>
            </a:r>
            <a:r>
              <a:rPr lang="ko-KR" altLang="en-US" dirty="0" smtClean="0"/>
              <a:t>배수처럼 재미있는 어떤 수가 </a:t>
            </a:r>
            <a:r>
              <a:rPr lang="ko-KR" altLang="en-US" dirty="0"/>
              <a:t>있는지 알고 싶습니다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일상생활이나 자연 현상에서 발견할 수 있는 여러 가지 수학적인 규칙에 대하여 찾아보고 싶습니다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분수를 언제부터</a:t>
            </a:r>
            <a:r>
              <a:rPr lang="en-US" altLang="ko-KR" dirty="0"/>
              <a:t>, </a:t>
            </a:r>
            <a:r>
              <a:rPr lang="ko-KR" altLang="en-US" dirty="0"/>
              <a:t>왜 사용하게 되었는지 궁금합니다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980" y="45596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pic>
        <p:nvPicPr>
          <p:cNvPr id="18" name="그림 17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28" y="1898915"/>
            <a:ext cx="276515" cy="273955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내용 중에서 더 알고 싶은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내용 생각해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22501" y="1395258"/>
            <a:ext cx="8114772" cy="540060"/>
            <a:chOff x="922501" y="1395258"/>
            <a:chExt cx="8114772" cy="540060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52397" y="1395258"/>
              <a:ext cx="7884876" cy="5400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이번 학기에 배운 내용 중에서 더 알고 싶은 내용을 조사해 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22501" y="1462162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3355716" y="1817392"/>
            <a:ext cx="3072012" cy="1591936"/>
            <a:chOff x="1244588" y="1665288"/>
            <a:chExt cx="7294268" cy="3779936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6" t="32099" r="9560" b="41862"/>
            <a:stretch/>
          </p:blipFill>
          <p:spPr>
            <a:xfrm>
              <a:off x="1244588" y="2194888"/>
              <a:ext cx="7294268" cy="3250336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21978" r="52431" b="69139"/>
            <a:stretch/>
          </p:blipFill>
          <p:spPr>
            <a:xfrm>
              <a:off x="1983529" y="1981238"/>
              <a:ext cx="1938257" cy="1108906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88" t="15921" r="16656" b="72241"/>
            <a:stretch/>
          </p:blipFill>
          <p:spPr>
            <a:xfrm>
              <a:off x="5529064" y="1665288"/>
              <a:ext cx="2268772" cy="1543472"/>
            </a:xfrm>
            <a:prstGeom prst="rect">
              <a:avLst/>
            </a:prstGeom>
          </p:spPr>
        </p:pic>
      </p:grp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880542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1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F6B7E392-108C-4771-AD0B-63E342F6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36" y="1736812"/>
            <a:ext cx="4168288" cy="4100950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DCA23114-5558-44CD-8C20-9A6686E29C0F}"/>
              </a:ext>
            </a:extLst>
          </p:cNvPr>
          <p:cNvGrpSpPr/>
          <p:nvPr/>
        </p:nvGrpSpPr>
        <p:grpSpPr>
          <a:xfrm>
            <a:off x="941928" y="1412776"/>
            <a:ext cx="8095344" cy="432048"/>
            <a:chOff x="941928" y="1484784"/>
            <a:chExt cx="8095344" cy="432048"/>
          </a:xfrm>
        </p:grpSpPr>
        <p:sp>
          <p:nvSpPr>
            <p:cNvPr id="36" name="내용 개체 틀 3">
              <a:extLst>
                <a:ext uri="{FF2B5EF4-FFF2-40B4-BE49-F238E27FC236}">
                  <a16:creationId xmlns="" xmlns:a16="http://schemas.microsoft.com/office/drawing/2014/main" id="{4F09D69B-B815-40FD-AD63-FB629A8EF311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더 알고 싶은 내용에 대한 조사 계획을 세워</a:t>
              </a:r>
              <a:r>
                <a:rPr lang="en-US" altLang="ko-KR" dirty="0"/>
                <a:t>, </a:t>
              </a:r>
              <a:r>
                <a:rPr lang="ko-KR" altLang="en-US" dirty="0"/>
                <a:t>여름 방학 동안 스스로 조사해 봅시다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43" name="모서리가 둥근 직사각형 75">
              <a:extLst>
                <a:ext uri="{FF2B5EF4-FFF2-40B4-BE49-F238E27FC236}">
                  <a16:creationId xmlns="" xmlns:a16="http://schemas.microsoft.com/office/drawing/2014/main" id="{324D04FB-7EB3-49A5-8DAD-2D00417BA10E}"/>
                </a:ext>
              </a:extLst>
            </p:cNvPr>
            <p:cNvSpPr/>
            <p:nvPr/>
          </p:nvSpPr>
          <p:spPr>
            <a:xfrm>
              <a:off x="941928" y="16020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내용 중에서 더 알고 싶은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내용 생각해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80542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3908884" y="2214156"/>
            <a:ext cx="5220580" cy="240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한 학기 동안 수학 공부를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열심히 했어요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6676" y="2780928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6322" y="608755"/>
            <a:ext cx="181637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772" y="650595"/>
            <a:ext cx="16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174" r="57575" b="58547"/>
          <a:stretch/>
        </p:blipFill>
        <p:spPr>
          <a:xfrm>
            <a:off x="2892738" y="1916832"/>
            <a:ext cx="3659648" cy="39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18174" r="11397" b="58547"/>
          <a:stretch/>
        </p:blipFill>
        <p:spPr>
          <a:xfrm>
            <a:off x="2145239" y="1952836"/>
            <a:ext cx="6149573" cy="39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41773" r="45966" b="34948"/>
          <a:stretch/>
        </p:blipFill>
        <p:spPr>
          <a:xfrm>
            <a:off x="2504728" y="1880828"/>
            <a:ext cx="4865953" cy="3993795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</p:spTree>
    <p:extLst>
      <p:ext uri="{BB962C8B-B14F-4D97-AF65-F5344CB8AC3E}">
        <p14:creationId xmlns:p14="http://schemas.microsoft.com/office/powerpoint/2010/main" val="6855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4" t="41773" r="10565" b="34948"/>
          <a:stretch/>
        </p:blipFill>
        <p:spPr>
          <a:xfrm>
            <a:off x="2714313" y="1755952"/>
            <a:ext cx="4743105" cy="3993795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</p:spTree>
    <p:extLst>
      <p:ext uri="{BB962C8B-B14F-4D97-AF65-F5344CB8AC3E}">
        <p14:creationId xmlns:p14="http://schemas.microsoft.com/office/powerpoint/2010/main" val="5523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83" y="1809808"/>
            <a:ext cx="5903620" cy="3923448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</p:spTree>
    <p:extLst>
      <p:ext uri="{BB962C8B-B14F-4D97-AF65-F5344CB8AC3E}">
        <p14:creationId xmlns:p14="http://schemas.microsoft.com/office/powerpoint/2010/main" val="2943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6" t="66040" r="9039" b="10681"/>
          <a:stretch/>
        </p:blipFill>
        <p:spPr>
          <a:xfrm>
            <a:off x="3368824" y="1755952"/>
            <a:ext cx="3704780" cy="3993795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</p:spTree>
    <p:extLst>
      <p:ext uri="{BB962C8B-B14F-4D97-AF65-F5344CB8AC3E}">
        <p14:creationId xmlns:p14="http://schemas.microsoft.com/office/powerpoint/2010/main" val="9781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41928" y="3356954"/>
            <a:ext cx="8095345" cy="2520318"/>
            <a:chOff x="941928" y="3356954"/>
            <a:chExt cx="8095345" cy="2520318"/>
          </a:xfrm>
        </p:grpSpPr>
        <p:sp>
          <p:nvSpPr>
            <p:cNvPr id="17" name="모서리가 둥근 직사각형 16"/>
            <p:cNvSpPr/>
            <p:nvPr/>
          </p:nvSpPr>
          <p:spPr bwMode="auto">
            <a:xfrm>
              <a:off x="941929" y="3719696"/>
              <a:ext cx="8095344" cy="2157576"/>
            </a:xfrm>
            <a:prstGeom prst="roundRect">
              <a:avLst>
                <a:gd name="adj" fmla="val 88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="" xmlns:a16="http://schemas.microsoft.com/office/drawing/2014/main" id="{DCA23114-5558-44CD-8C20-9A6686E29C0F}"/>
                </a:ext>
              </a:extLst>
            </p:cNvPr>
            <p:cNvGrpSpPr/>
            <p:nvPr/>
          </p:nvGrpSpPr>
          <p:grpSpPr>
            <a:xfrm>
              <a:off x="941928" y="3356954"/>
              <a:ext cx="8095344" cy="360040"/>
              <a:chOff x="941928" y="1484784"/>
              <a:chExt cx="8095344" cy="360040"/>
            </a:xfrm>
          </p:grpSpPr>
          <p:sp>
            <p:nvSpPr>
              <p:cNvPr id="39" name="내용 개체 틀 3">
                <a:extLst>
                  <a:ext uri="{FF2B5EF4-FFF2-40B4-BE49-F238E27FC236}">
                    <a16:creationId xmlns="" xmlns:a16="http://schemas.microsoft.com/office/drawing/2014/main" id="{4F09D69B-B815-40FD-AD63-FB629A8EF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이번 학기에 배운 내용을 </a:t>
                </a:r>
                <a:r>
                  <a:rPr lang="ko-KR" altLang="en-US" dirty="0" smtClean="0"/>
                  <a:t>떠올려 보세요</a:t>
                </a:r>
                <a:r>
                  <a:rPr lang="en-US" altLang="ko-KR" dirty="0" smtClean="0"/>
                  <a:t>. </a:t>
                </a:r>
                <a:r>
                  <a:rPr lang="ko-KR" altLang="en-US" dirty="0"/>
                  <a:t>무엇을 배웠나요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0" name="모서리가 둥근 직사각형 75">
                <a:extLst>
                  <a:ext uri="{FF2B5EF4-FFF2-40B4-BE49-F238E27FC236}">
                    <a16:creationId xmlns="" xmlns:a16="http://schemas.microsoft.com/office/drawing/2014/main" id="{324D04FB-7EB3-49A5-8DAD-2D00417BA10E}"/>
                  </a:ext>
                </a:extLst>
              </p:cNvPr>
              <p:cNvSpPr/>
              <p:nvPr/>
            </p:nvSpPr>
            <p:spPr>
              <a:xfrm>
                <a:off x="941928" y="158743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991952" y="3804201"/>
            <a:ext cx="6949380" cy="2109075"/>
          </a:xfrm>
        </p:spPr>
        <p:txBody>
          <a:bodyPr>
            <a:normAutofit/>
          </a:bodyPr>
          <a:lstStyle/>
          <a:p>
            <a:r>
              <a:rPr lang="ko-KR" altLang="en-US" dirty="0"/>
              <a:t>자연수의 </a:t>
            </a:r>
            <a:r>
              <a:rPr lang="ko-KR" altLang="en-US" dirty="0" smtClean="0"/>
              <a:t>혼합 계산을 </a:t>
            </a:r>
            <a:r>
              <a:rPr lang="ko-KR" altLang="en-US" dirty="0"/>
              <a:t>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약수와 배수를 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규칙과 대응을 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분수의 약분과 통분을 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분모가 다른 분수의 덧셈과 뺄셈에 대하여 배웠습니다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다각형의 둘레와 넓이를 구하는 </a:t>
            </a:r>
            <a:r>
              <a:rPr lang="ko-KR" altLang="en-US" dirty="0" smtClean="0"/>
              <a:t>방법에 대하여 </a:t>
            </a:r>
            <a:r>
              <a:rPr lang="ko-KR" altLang="en-US" dirty="0"/>
              <a:t>배웠습니다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 dirty="0">
                <a:solidFill>
                  <a:srgbClr val="695A35"/>
                </a:solidFill>
              </a:rPr>
              <a:t>내용을 </a:t>
            </a:r>
            <a:r>
              <a:rPr lang="ko-KR" altLang="en-US" sz="2200" dirty="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596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72" y="2096852"/>
            <a:ext cx="276515" cy="273955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2501" y="1395258"/>
            <a:ext cx="8114772" cy="540060"/>
            <a:chOff x="922501" y="1395258"/>
            <a:chExt cx="8114772" cy="540060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52397" y="1395258"/>
              <a:ext cx="7884876" cy="5400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이번 학기에 배운 내용을 생각하며 가 보고 싶은 여행지를 소개해 봅시다</a:t>
              </a:r>
              <a:r>
                <a:rPr lang="en-US" altLang="ko-KR" dirty="0" smtClean="0"/>
                <a:t>. </a:t>
              </a:r>
              <a:endParaRPr lang="en-US" altLang="ko-KR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22501" y="1462162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920096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335600" y="1980000"/>
            <a:ext cx="6972214" cy="972312"/>
            <a:chOff x="1333813" y="2880000"/>
            <a:chExt cx="6972214" cy="97231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13" y="2880000"/>
              <a:ext cx="890016" cy="97231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076" y="2880000"/>
              <a:ext cx="1500792" cy="9720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"/>
            <a:stretch/>
          </p:blipFill>
          <p:spPr>
            <a:xfrm>
              <a:off x="3705438" y="2880000"/>
              <a:ext cx="1103546" cy="97231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88" y="2880000"/>
              <a:ext cx="1155192" cy="972312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/>
            <a:stretch/>
          </p:blipFill>
          <p:spPr>
            <a:xfrm>
              <a:off x="5997116" y="2880000"/>
              <a:ext cx="1385857" cy="97231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72" y="2880000"/>
              <a:ext cx="904755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5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모서리가 둥근 직사각형 14">
            <a:extLst>
              <a:ext uri="{FF2B5EF4-FFF2-40B4-BE49-F238E27FC236}">
                <a16:creationId xmlns="" xmlns:a16="http://schemas.microsoft.com/office/drawing/2014/main" id="{B968AF05-5B64-49CD-B812-50D20B98FD00}"/>
              </a:ext>
            </a:extLst>
          </p:cNvPr>
          <p:cNvSpPr/>
          <p:nvPr/>
        </p:nvSpPr>
        <p:spPr bwMode="auto">
          <a:xfrm>
            <a:off x="943200" y="4038455"/>
            <a:ext cx="8116719" cy="1514781"/>
          </a:xfrm>
          <a:prstGeom prst="roundRect">
            <a:avLst>
              <a:gd name="adj" fmla="val 109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43200" y="2312876"/>
            <a:ext cx="8177600" cy="396044"/>
            <a:chOff x="943200" y="2312876"/>
            <a:chExt cx="8177600" cy="396044"/>
          </a:xfrm>
        </p:grpSpPr>
        <p:sp>
          <p:nvSpPr>
            <p:cNvPr id="53" name="내용 개체 틀 3">
              <a:extLst>
                <a:ext uri="{FF2B5EF4-FFF2-40B4-BE49-F238E27FC236}">
                  <a16:creationId xmlns="" xmlns:a16="http://schemas.microsoft.com/office/drawing/2014/main" id="{4F09D69B-B815-40FD-AD63-FB629A8EF311}"/>
                </a:ext>
              </a:extLst>
            </p:cNvPr>
            <p:cNvSpPr txBox="1">
              <a:spLocks/>
            </p:cNvSpPr>
            <p:nvPr/>
          </p:nvSpPr>
          <p:spPr>
            <a:xfrm>
              <a:off x="1126800" y="2312876"/>
              <a:ext cx="7994000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144</a:t>
              </a:r>
              <a:r>
                <a:rPr lang="ko-KR" altLang="en-US" dirty="0"/>
                <a:t>쪽을 살펴보세요</a:t>
              </a:r>
              <a:r>
                <a:rPr lang="en-US" altLang="ko-KR" dirty="0"/>
                <a:t>. </a:t>
              </a:r>
              <a:r>
                <a:rPr lang="ko-KR" altLang="en-US" dirty="0"/>
                <a:t>어떤 내용들을 알 수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20" name="모서리가 둥근 직사각형 75">
              <a:extLst>
                <a:ext uri="{FF2B5EF4-FFF2-40B4-BE49-F238E27FC236}">
                  <a16:creationId xmlns="" xmlns:a16="http://schemas.microsoft.com/office/drawing/2014/main" id="{324D04FB-7EB3-49A5-8DAD-2D00417BA10E}"/>
                </a:ext>
              </a:extLst>
            </p:cNvPr>
            <p:cNvSpPr/>
            <p:nvPr/>
          </p:nvSpPr>
          <p:spPr>
            <a:xfrm>
              <a:off x="943200" y="244708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내용 개체 틀 2">
                <a:extLst>
                  <a:ext uri="{FF2B5EF4-FFF2-40B4-BE49-F238E27FC236}">
                    <a16:creationId xmlns="" xmlns:a16="http://schemas.microsoft.com/office/drawing/2014/main" id="{B7F28829-2209-428D-B1D8-FD41099B5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8749" y="4113076"/>
                <a:ext cx="8116719" cy="1598887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친구들이 제주도를 소개하고 </a:t>
                </a:r>
                <a:r>
                  <a:rPr lang="ko-KR" altLang="en-US" dirty="0"/>
                  <a:t>있습니다</a:t>
                </a:r>
                <a:r>
                  <a:rPr lang="en-US" altLang="ko-KR" dirty="0"/>
                  <a:t>.</a:t>
                </a:r>
              </a:p>
              <a:p>
                <a:pPr marL="179388" indent="-179388"/>
                <a:r>
                  <a:rPr lang="ko-KR" altLang="en-US" dirty="0" smtClean="0"/>
                  <a:t>제주도의 넓이가 약 </a:t>
                </a:r>
                <a:r>
                  <a:rPr lang="en-US" altLang="ko-KR" dirty="0" smtClean="0"/>
                  <a:t>1850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/>
                        <a:ea typeface="나눔고딕 ExtraBold" panose="020D0904000000000000" pitchFamily="50" charset="-127"/>
                      </a:rPr>
                      <m:t> </m:t>
                    </m:r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𝐤</m:t>
                        </m:r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dirty="0" smtClean="0"/>
                  <a:t>라는 것을 알 수 있습니다</a:t>
                </a:r>
                <a:r>
                  <a:rPr lang="en-US" altLang="ko-KR" dirty="0" smtClean="0"/>
                  <a:t>.</a:t>
                </a:r>
              </a:p>
              <a:p>
                <a:pPr marL="179388" indent="-179388"/>
                <a:r>
                  <a:rPr lang="ko-KR" altLang="en-US" dirty="0" smtClean="0"/>
                  <a:t>제주도에 </a:t>
                </a:r>
                <a:r>
                  <a:rPr lang="ko-KR" altLang="en-US" dirty="0" err="1"/>
                  <a:t>오메기떡과</a:t>
                </a:r>
                <a:r>
                  <a:rPr lang="ko-KR" altLang="en-US" dirty="0"/>
                  <a:t> 국수 요리가 유명하다는 것을 알 수 있습니다</a:t>
                </a:r>
                <a:r>
                  <a:rPr lang="en-US" altLang="ko-KR" dirty="0"/>
                  <a:t>.</a:t>
                </a:r>
              </a:p>
              <a:p>
                <a:pPr marL="179388" indent="-179388"/>
                <a:r>
                  <a:rPr lang="ko-KR" altLang="en-US" dirty="0" smtClean="0"/>
                  <a:t>자전거를 </a:t>
                </a:r>
                <a:r>
                  <a:rPr lang="ko-KR" altLang="en-US" dirty="0"/>
                  <a:t>탈 수 </a:t>
                </a:r>
                <a:r>
                  <a:rPr lang="ko-KR" altLang="en-US" dirty="0" smtClean="0"/>
                  <a:t>있는 </a:t>
                </a:r>
                <a:r>
                  <a:rPr lang="ko-KR" altLang="en-US" dirty="0" err="1" smtClean="0"/>
                  <a:t>올레길이</a:t>
                </a:r>
                <a:r>
                  <a:rPr lang="ko-KR" altLang="en-US" dirty="0" smtClean="0"/>
                  <a:t> 있습니다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6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F28829-2209-428D-B1D8-FD41099B5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8749" y="4113076"/>
                <a:ext cx="8116719" cy="1598887"/>
              </a:xfrm>
              <a:blipFill rotWithShape="1">
                <a:blip r:embed="rId3"/>
                <a:stretch>
                  <a:fillRect l="-450" t="-19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972" y="46171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DCA23114-5558-44CD-8C20-9A6686E29C0F}"/>
              </a:ext>
            </a:extLst>
          </p:cNvPr>
          <p:cNvGrpSpPr/>
          <p:nvPr/>
        </p:nvGrpSpPr>
        <p:grpSpPr>
          <a:xfrm>
            <a:off x="941928" y="1396800"/>
            <a:ext cx="8198995" cy="720080"/>
            <a:chOff x="941928" y="584684"/>
            <a:chExt cx="8198995" cy="720080"/>
          </a:xfrm>
        </p:grpSpPr>
        <p:sp>
          <p:nvSpPr>
            <p:cNvPr id="50" name="내용 개체 틀 3">
              <a:extLst>
                <a:ext uri="{FF2B5EF4-FFF2-40B4-BE49-F238E27FC236}">
                  <a16:creationId xmlns="" xmlns:a16="http://schemas.microsoft.com/office/drawing/2014/main" id="{4F09D69B-B815-40FD-AD63-FB629A8EF311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584684"/>
              <a:ext cx="8012838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이번 </a:t>
              </a:r>
              <a:r>
                <a:rPr lang="ko-KR" altLang="en-US" dirty="0"/>
                <a:t>학기에 배운 내용을 활용하여 </a:t>
              </a:r>
              <a:r>
                <a:rPr lang="ko-KR" altLang="en-US" dirty="0" smtClean="0"/>
                <a:t>가 보고 </a:t>
              </a:r>
              <a:r>
                <a:rPr lang="ko-KR" altLang="en-US" dirty="0"/>
                <a:t>싶은 여행지를 소개하는 지도를 만들고</a:t>
              </a:r>
              <a:r>
                <a:rPr lang="en-US" altLang="ko-KR" dirty="0"/>
                <a:t>, </a:t>
              </a:r>
              <a:r>
                <a:rPr lang="ko-KR" altLang="en-US" dirty="0"/>
                <a:t>친구들과 공유하는 시간을 </a:t>
              </a:r>
              <a:r>
                <a:rPr lang="ko-KR" altLang="en-US" dirty="0" err="1" smtClean="0"/>
                <a:t>갖을</a:t>
              </a:r>
              <a:r>
                <a:rPr lang="ko-KR" altLang="en-US" dirty="0" smtClean="0"/>
                <a:t> 거예요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51" name="모서리가 둥근 직사각형 75">
              <a:extLst>
                <a:ext uri="{FF2B5EF4-FFF2-40B4-BE49-F238E27FC236}">
                  <a16:creationId xmlns="" xmlns:a16="http://schemas.microsoft.com/office/drawing/2014/main" id="{324D04FB-7EB3-49A5-8DAD-2D00417BA10E}"/>
                </a:ext>
              </a:extLst>
            </p:cNvPr>
            <p:cNvSpPr/>
            <p:nvPr/>
          </p:nvSpPr>
          <p:spPr>
            <a:xfrm>
              <a:off x="941928" y="70348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6" name="그림 35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00" y="-36000"/>
            <a:ext cx="4160520" cy="945929"/>
          </a:xfrm>
          <a:prstGeom prst="rect">
            <a:avLst/>
          </a:prstGeom>
        </p:spPr>
      </p:pic>
      <p:sp>
        <p:nvSpPr>
          <p:cNvPr id="18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배운 </a:t>
            </a:r>
            <a:r>
              <a:rPr lang="ko-KR" altLang="en-US" sz="2200">
                <a:solidFill>
                  <a:srgbClr val="695A35"/>
                </a:solidFill>
              </a:rPr>
              <a:t>내용을 </a:t>
            </a:r>
            <a:r>
              <a:rPr lang="ko-KR" altLang="en-US" sz="2200" smtClean="0">
                <a:solidFill>
                  <a:srgbClr val="695A35"/>
                </a:solidFill>
              </a:rPr>
              <a:t>활용하여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가 </a:t>
            </a:r>
            <a:r>
              <a:rPr lang="ko-KR" altLang="en-US" sz="2200" dirty="0">
                <a:solidFill>
                  <a:srgbClr val="695A35"/>
                </a:solidFill>
              </a:rPr>
              <a:t>보고 싶은 여행지 소개하기</a:t>
            </a:r>
          </a:p>
        </p:txBody>
      </p:sp>
      <p:pic>
        <p:nvPicPr>
          <p:cNvPr id="25" name="그림 24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72" y="2935732"/>
            <a:ext cx="276515" cy="273955"/>
          </a:xfrm>
          <a:prstGeom prst="rect">
            <a:avLst/>
          </a:prstGeom>
        </p:spPr>
      </p:pic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40938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920096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1335600" y="2816932"/>
            <a:ext cx="6972214" cy="972312"/>
            <a:chOff x="1333813" y="2880000"/>
            <a:chExt cx="6972214" cy="972312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13" y="2880000"/>
              <a:ext cx="890016" cy="972312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076" y="2880000"/>
              <a:ext cx="1500792" cy="972000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"/>
            <a:stretch/>
          </p:blipFill>
          <p:spPr>
            <a:xfrm>
              <a:off x="3705438" y="2880000"/>
              <a:ext cx="1103546" cy="972312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88" y="2880000"/>
              <a:ext cx="1155192" cy="972312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/>
            <a:stretch/>
          </p:blipFill>
          <p:spPr>
            <a:xfrm>
              <a:off x="5997116" y="2880000"/>
              <a:ext cx="1385857" cy="972312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72" y="2880000"/>
              <a:ext cx="904755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5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462</Words>
  <Application>Microsoft Office PowerPoint</Application>
  <PresentationFormat>A4 용지(210x297mm)</PresentationFormat>
  <Paragraphs>76</Paragraphs>
  <Slides>15</Slides>
  <Notes>10</Notes>
  <HiddenSlides>7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2</vt:i4>
      </vt:variant>
    </vt:vector>
  </HeadingPairs>
  <TitlesOfParts>
    <vt:vector size="19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chunjae</cp:lastModifiedBy>
  <cp:revision>207</cp:revision>
  <cp:lastPrinted>2018-11-19T07:55:17Z</cp:lastPrinted>
  <dcterms:created xsi:type="dcterms:W3CDTF">2017-09-24T23:31:15Z</dcterms:created>
  <dcterms:modified xsi:type="dcterms:W3CDTF">2019-01-03T01:44:13Z</dcterms:modified>
</cp:coreProperties>
</file>