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72" r:id="rId5"/>
    <p:sldId id="302" r:id="rId6"/>
    <p:sldId id="301" r:id="rId7"/>
    <p:sldId id="303" r:id="rId8"/>
    <p:sldId id="297" r:id="rId9"/>
    <p:sldId id="305" r:id="rId10"/>
    <p:sldId id="306" r:id="rId11"/>
    <p:sldId id="307" r:id="rId12"/>
    <p:sldId id="265" r:id="rId13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6"/>
      <p:bold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나눔고딕 ExtraBold" panose="020D0904000000000000" pitchFamily="50" charset="-127"/>
      <p:bold r:id="rId20"/>
    </p:embeddedFont>
    <p:embeddedFont>
      <p:font typeface="한컴바탕" panose="02030600000101010101" pitchFamily="18" charset="2"/>
      <p:regular r:id="rId21"/>
    </p:embeddedFont>
    <p:embeddedFont>
      <p:font typeface="나눔바른고딕" panose="020B0600000101010101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1296" y="-96"/>
      </p:cViewPr>
      <p:guideLst>
        <p:guide orient="horz" pos="482"/>
        <p:guide orient="horz" pos="3884"/>
        <p:guide orient="horz" pos="618"/>
        <p:guide orient="horz" pos="935"/>
        <p:guide orient="horz" pos="3709"/>
        <p:guide orient="horz" pos="4319"/>
        <p:guide pos="5978"/>
        <p:guide pos="573"/>
        <p:guide pos="5673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2018-01-17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2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81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6"/>
          <p:cNvSpPr>
            <a:spLocks/>
          </p:cNvSpPr>
          <p:nvPr userDrawn="1"/>
        </p:nvSpPr>
        <p:spPr bwMode="auto">
          <a:xfrm>
            <a:off x="104596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Freeform 7"/>
          <p:cNvSpPr>
            <a:spLocks/>
          </p:cNvSpPr>
          <p:nvPr userDrawn="1"/>
        </p:nvSpPr>
        <p:spPr bwMode="auto">
          <a:xfrm>
            <a:off x="92055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>
            <a:off x="534936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-97872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980078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64063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144494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 userDrawn="1"/>
        </p:nvSpPr>
        <p:spPr>
          <a:xfrm>
            <a:off x="-97872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4063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-25863" y="1078217"/>
            <a:ext cx="72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1054832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32" name="Freeform 7"/>
          <p:cNvSpPr>
            <a:spLocks/>
          </p:cNvSpPr>
          <p:nvPr userDrawn="1"/>
        </p:nvSpPr>
        <p:spPr bwMode="auto">
          <a:xfrm>
            <a:off x="929420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Freeform 8"/>
          <p:cNvSpPr>
            <a:spLocks/>
          </p:cNvSpPr>
          <p:nvPr userDrawn="1"/>
        </p:nvSpPr>
        <p:spPr bwMode="auto">
          <a:xfrm>
            <a:off x="3026138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046858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81266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직사각형 38"/>
          <p:cNvSpPr/>
          <p:nvPr userDrawn="1"/>
        </p:nvSpPr>
        <p:spPr>
          <a:xfrm>
            <a:off x="1434224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852029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emf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image" Target="../media/image11.png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96616" y="3143248"/>
            <a:ext cx="17520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338494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규칙 찾기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148~149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이등변 삼각형 2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667116" y="2636912"/>
            <a:ext cx="5357850" cy="2649965"/>
            <a:chOff x="3667116" y="2636912"/>
            <a:chExt cx="5357850" cy="2649965"/>
          </a:xfrm>
        </p:grpSpPr>
        <p:sp>
          <p:nvSpPr>
            <p:cNvPr id="12" name="제목 1"/>
            <p:cNvSpPr txBox="1">
              <a:spLocks/>
            </p:cNvSpPr>
            <p:nvPr/>
          </p:nvSpPr>
          <p:spPr>
            <a:xfrm>
              <a:off x="3667116" y="2636912"/>
              <a:ext cx="5357850" cy="264996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나눔고딕 ExtraBold" pitchFamily="50" charset="-127"/>
                  <a:ea typeface="나눔고딕 ExtraBold" pitchFamily="50" charset="-127"/>
                  <a:cs typeface="+mj-cs"/>
                </a:rPr>
                <a:t>탐구 수학</a:t>
              </a:r>
              <a:endPara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endParaRPr>
            </a:p>
            <a:p>
              <a:pPr marR="0" lvl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3600" dirty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 </a:t>
              </a:r>
              <a:r>
                <a:rPr lang="en-US" altLang="ko-KR" sz="3600" dirty="0" smtClean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  </a:t>
              </a:r>
              <a:r>
                <a:rPr lang="ko-KR" altLang="en-US" sz="3600" dirty="0" smtClean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재미있는 </a:t>
              </a:r>
              <a:r>
                <a:rPr lang="ko-KR" altLang="en-US" sz="3600" dirty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수의 </a:t>
              </a:r>
              <a:r>
                <a:rPr lang="ko-KR" altLang="en-US" sz="3600" dirty="0" smtClean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규칙을</a:t>
              </a:r>
              <a:r>
                <a:rPr lang="en-US" altLang="ko-KR" sz="3600" dirty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 </a:t>
              </a:r>
              <a:r>
                <a:rPr lang="ko-KR" altLang="en-US" sz="3600" dirty="0" smtClean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 </a:t>
              </a:r>
              <a:endPara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endParaRPr>
            </a:p>
            <a:p>
              <a:pPr marR="0" lvl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ko-KR" altLang="en-US" sz="3600" dirty="0" smtClean="0">
                  <a:latin typeface="나눔고딕 ExtraBold" pitchFamily="50" charset="-127"/>
                  <a:ea typeface="나눔고딕 ExtraBold" pitchFamily="50" charset="-127"/>
                  <a:cs typeface="+mj-cs"/>
                </a:rPr>
                <a:t>   알아볼까요 </a:t>
              </a:r>
              <a:endPara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3800872" y="3470301"/>
              <a:ext cx="2057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1220" y="1433513"/>
            <a:ext cx="8042086" cy="433509"/>
            <a:chOff x="799642" y="3506387"/>
            <a:chExt cx="8042086" cy="433509"/>
          </a:xfrm>
        </p:grpSpPr>
        <p:sp>
          <p:nvSpPr>
            <p:cNvPr id="8" name="직사각형 7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3.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3920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10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단계가 넘는 긴 </a:t>
              </a:r>
              <a:r>
                <a:rPr lang="ko-KR" altLang="en-US" sz="2200" b="1" dirty="0" err="1">
                  <a:latin typeface="나눔고딕" panose="020B0600000101010101" charset="-127"/>
                  <a:ea typeface="나눔고딕" panose="020B0600000101010101" charset="-127"/>
                </a:rPr>
                <a:t>우박수를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 만들어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57035"/>
              </p:ext>
            </p:extLst>
          </p:nvPr>
        </p:nvGraphicFramePr>
        <p:xfrm>
          <a:off x="931940" y="2417098"/>
          <a:ext cx="8042092" cy="439172"/>
        </p:xfrm>
        <a:graphic>
          <a:graphicData uri="http://schemas.openxmlformats.org/drawingml/2006/table">
            <a:tbl>
              <a:tblPr/>
              <a:tblGrid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</a:tblGrid>
              <a:tr h="43917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3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43752"/>
              </p:ext>
            </p:extLst>
          </p:nvPr>
        </p:nvGraphicFramePr>
        <p:xfrm>
          <a:off x="1349303" y="2964547"/>
          <a:ext cx="5932443" cy="426981"/>
        </p:xfrm>
        <a:graphic>
          <a:graphicData uri="http://schemas.openxmlformats.org/drawingml/2006/table">
            <a:tbl>
              <a:tblPr/>
              <a:tblGrid>
                <a:gridCol w="423691"/>
                <a:gridCol w="423691"/>
                <a:gridCol w="423691"/>
                <a:gridCol w="423691"/>
                <a:gridCol w="423691"/>
                <a:gridCol w="423691"/>
                <a:gridCol w="423691"/>
                <a:gridCol w="423691"/>
                <a:gridCol w="423691"/>
                <a:gridCol w="423691"/>
                <a:gridCol w="423691"/>
                <a:gridCol w="423691"/>
                <a:gridCol w="423691"/>
                <a:gridCol w="424460"/>
              </a:tblGrid>
              <a:tr h="4269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→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altLang="ko-KR" sz="1200" kern="0" spc="-40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851023" y="2466870"/>
            <a:ext cx="8193241" cy="323165"/>
            <a:chOff x="882985" y="2583091"/>
            <a:chExt cx="8193241" cy="323165"/>
          </a:xfrm>
        </p:grpSpPr>
        <p:sp>
          <p:nvSpPr>
            <p:cNvPr id="15" name="직사각형 14"/>
            <p:cNvSpPr/>
            <p:nvPr/>
          </p:nvSpPr>
          <p:spPr>
            <a:xfrm>
              <a:off x="1708814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22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541152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396936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34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25272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17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121847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52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930739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26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79513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13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627469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8495832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882985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676852" y="3017855"/>
            <a:ext cx="5666711" cy="323165"/>
            <a:chOff x="1708814" y="2583091"/>
            <a:chExt cx="5666711" cy="323165"/>
          </a:xfrm>
        </p:grpSpPr>
        <p:sp>
          <p:nvSpPr>
            <p:cNvPr id="31" name="직사각형 30"/>
            <p:cNvSpPr/>
            <p:nvPr/>
          </p:nvSpPr>
          <p:spPr>
            <a:xfrm>
              <a:off x="1708814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541152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396936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25272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121847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930739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79513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467" y="29706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/>
          <p:cNvSpPr/>
          <p:nvPr/>
        </p:nvSpPr>
        <p:spPr>
          <a:xfrm>
            <a:off x="926360" y="2013392"/>
            <a:ext cx="473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dirty="0"/>
          </a:p>
        </p:txBody>
      </p:sp>
      <p:grpSp>
        <p:nvGrpSpPr>
          <p:cNvPr id="39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0" name="타원 3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이등변 삼각형 4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5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026000" y="2178000"/>
            <a:ext cx="2572441" cy="2584603"/>
            <a:chOff x="1026000" y="2178000"/>
            <a:chExt cx="2572441" cy="2584603"/>
          </a:xfrm>
        </p:grpSpPr>
        <p:pic>
          <p:nvPicPr>
            <p:cNvPr id="2" name="그림 1" descr="원  외부 점선 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000" y="2178000"/>
              <a:ext cx="2572441" cy="2584603"/>
            </a:xfrm>
            <a:prstGeom prst="rect">
              <a:avLst/>
            </a:prstGeom>
          </p:spPr>
        </p:pic>
        <p:grpSp>
          <p:nvGrpSpPr>
            <p:cNvPr id="3" name="Group 851"/>
            <p:cNvGrpSpPr>
              <a:grpSpLocks noChangeAspect="1"/>
            </p:cNvGrpSpPr>
            <p:nvPr/>
          </p:nvGrpSpPr>
          <p:grpSpPr bwMode="auto">
            <a:xfrm>
              <a:off x="1285852" y="2428868"/>
              <a:ext cx="2071688" cy="2076450"/>
              <a:chOff x="810" y="1572"/>
              <a:chExt cx="1305" cy="1308"/>
            </a:xfrm>
          </p:grpSpPr>
          <p:sp>
            <p:nvSpPr>
              <p:cNvPr id="4" name="AutoShape 850"/>
              <p:cNvSpPr>
                <a:spLocks noChangeAspect="1" noChangeArrowheads="1" noTextEdit="1"/>
              </p:cNvSpPr>
              <p:nvPr/>
            </p:nvSpPr>
            <p:spPr bwMode="auto">
              <a:xfrm>
                <a:off x="810" y="1572"/>
                <a:ext cx="1305" cy="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" name="Freeform 853"/>
              <p:cNvSpPr>
                <a:spLocks/>
              </p:cNvSpPr>
              <p:nvPr/>
            </p:nvSpPr>
            <p:spPr bwMode="auto">
              <a:xfrm>
                <a:off x="990" y="1576"/>
                <a:ext cx="1121" cy="1124"/>
              </a:xfrm>
              <a:custGeom>
                <a:avLst/>
                <a:gdLst/>
                <a:ahLst/>
                <a:cxnLst>
                  <a:cxn ang="0">
                    <a:pos x="470" y="0"/>
                  </a:cxn>
                  <a:cxn ang="0">
                    <a:pos x="510" y="2"/>
                  </a:cxn>
                  <a:cxn ang="0">
                    <a:pos x="549" y="5"/>
                  </a:cxn>
                  <a:cxn ang="0">
                    <a:pos x="587" y="11"/>
                  </a:cxn>
                  <a:cxn ang="0">
                    <a:pos x="625" y="19"/>
                  </a:cxn>
                  <a:cxn ang="0">
                    <a:pos x="661" y="29"/>
                  </a:cxn>
                  <a:cxn ang="0">
                    <a:pos x="697" y="41"/>
                  </a:cxn>
                  <a:cxn ang="0">
                    <a:pos x="732" y="55"/>
                  </a:cxn>
                  <a:cxn ang="0">
                    <a:pos x="766" y="72"/>
                  </a:cxn>
                  <a:cxn ang="0">
                    <a:pos x="799" y="90"/>
                  </a:cxn>
                  <a:cxn ang="0">
                    <a:pos x="830" y="109"/>
                  </a:cxn>
                  <a:cxn ang="0">
                    <a:pos x="860" y="131"/>
                  </a:cxn>
                  <a:cxn ang="0">
                    <a:pos x="889" y="154"/>
                  </a:cxn>
                  <a:cxn ang="0">
                    <a:pos x="917" y="178"/>
                  </a:cxn>
                  <a:cxn ang="0">
                    <a:pos x="943" y="205"/>
                  </a:cxn>
                  <a:cxn ang="0">
                    <a:pos x="968" y="232"/>
                  </a:cxn>
                  <a:cxn ang="0">
                    <a:pos x="991" y="261"/>
                  </a:cxn>
                  <a:cxn ang="0">
                    <a:pos x="1012" y="292"/>
                  </a:cxn>
                  <a:cxn ang="0">
                    <a:pos x="1032" y="324"/>
                  </a:cxn>
                  <a:cxn ang="0">
                    <a:pos x="1050" y="356"/>
                  </a:cxn>
                  <a:cxn ang="0">
                    <a:pos x="1066" y="390"/>
                  </a:cxn>
                  <a:cxn ang="0">
                    <a:pos x="1080" y="425"/>
                  </a:cxn>
                  <a:cxn ang="0">
                    <a:pos x="1092" y="461"/>
                  </a:cxn>
                  <a:cxn ang="0">
                    <a:pos x="1102" y="498"/>
                  </a:cxn>
                  <a:cxn ang="0">
                    <a:pos x="1110" y="535"/>
                  </a:cxn>
                  <a:cxn ang="0">
                    <a:pos x="1116" y="574"/>
                  </a:cxn>
                  <a:cxn ang="0">
                    <a:pos x="1120" y="613"/>
                  </a:cxn>
                  <a:cxn ang="0">
                    <a:pos x="1121" y="652"/>
                  </a:cxn>
                  <a:cxn ang="0">
                    <a:pos x="1120" y="692"/>
                  </a:cxn>
                  <a:cxn ang="0">
                    <a:pos x="1116" y="731"/>
                  </a:cxn>
                  <a:cxn ang="0">
                    <a:pos x="1110" y="769"/>
                  </a:cxn>
                  <a:cxn ang="0">
                    <a:pos x="1103" y="806"/>
                  </a:cxn>
                  <a:cxn ang="0">
                    <a:pos x="1093" y="843"/>
                  </a:cxn>
                  <a:cxn ang="0">
                    <a:pos x="1081" y="878"/>
                  </a:cxn>
                  <a:cxn ang="0">
                    <a:pos x="1067" y="913"/>
                  </a:cxn>
                  <a:cxn ang="0">
                    <a:pos x="1051" y="947"/>
                  </a:cxn>
                  <a:cxn ang="0">
                    <a:pos x="1033" y="979"/>
                  </a:cxn>
                  <a:cxn ang="0">
                    <a:pos x="1014" y="1011"/>
                  </a:cxn>
                  <a:cxn ang="0">
                    <a:pos x="993" y="1041"/>
                  </a:cxn>
                  <a:cxn ang="0">
                    <a:pos x="970" y="1070"/>
                  </a:cxn>
                  <a:cxn ang="0">
                    <a:pos x="945" y="1098"/>
                  </a:cxn>
                  <a:cxn ang="0">
                    <a:pos x="919" y="1124"/>
                  </a:cxn>
                  <a:cxn ang="0">
                    <a:pos x="0" y="202"/>
                  </a:cxn>
                  <a:cxn ang="0">
                    <a:pos x="26" y="176"/>
                  </a:cxn>
                  <a:cxn ang="0">
                    <a:pos x="54" y="152"/>
                  </a:cxn>
                  <a:cxn ang="0">
                    <a:pos x="83" y="129"/>
                  </a:cxn>
                  <a:cxn ang="0">
                    <a:pos x="113" y="108"/>
                  </a:cxn>
                  <a:cxn ang="0">
                    <a:pos x="144" y="88"/>
                  </a:cxn>
                  <a:cxn ang="0">
                    <a:pos x="177" y="71"/>
                  </a:cxn>
                  <a:cxn ang="0">
                    <a:pos x="210" y="55"/>
                  </a:cxn>
                  <a:cxn ang="0">
                    <a:pos x="245" y="41"/>
                  </a:cxn>
                  <a:cxn ang="0">
                    <a:pos x="280" y="29"/>
                  </a:cxn>
                  <a:cxn ang="0">
                    <a:pos x="317" y="19"/>
                  </a:cxn>
                  <a:cxn ang="0">
                    <a:pos x="354" y="11"/>
                  </a:cxn>
                  <a:cxn ang="0">
                    <a:pos x="392" y="5"/>
                  </a:cxn>
                  <a:cxn ang="0">
                    <a:pos x="431" y="2"/>
                  </a:cxn>
                  <a:cxn ang="0">
                    <a:pos x="470" y="0"/>
                  </a:cxn>
                </a:cxnLst>
                <a:rect l="0" t="0" r="r" b="b"/>
                <a:pathLst>
                  <a:path w="1121" h="1124">
                    <a:moveTo>
                      <a:pt x="470" y="0"/>
                    </a:moveTo>
                    <a:lnTo>
                      <a:pt x="510" y="2"/>
                    </a:lnTo>
                    <a:lnTo>
                      <a:pt x="549" y="5"/>
                    </a:lnTo>
                    <a:lnTo>
                      <a:pt x="587" y="11"/>
                    </a:lnTo>
                    <a:lnTo>
                      <a:pt x="625" y="19"/>
                    </a:lnTo>
                    <a:lnTo>
                      <a:pt x="661" y="29"/>
                    </a:lnTo>
                    <a:lnTo>
                      <a:pt x="697" y="41"/>
                    </a:lnTo>
                    <a:lnTo>
                      <a:pt x="732" y="55"/>
                    </a:lnTo>
                    <a:lnTo>
                      <a:pt x="766" y="72"/>
                    </a:lnTo>
                    <a:lnTo>
                      <a:pt x="799" y="90"/>
                    </a:lnTo>
                    <a:lnTo>
                      <a:pt x="830" y="109"/>
                    </a:lnTo>
                    <a:lnTo>
                      <a:pt x="860" y="131"/>
                    </a:lnTo>
                    <a:lnTo>
                      <a:pt x="889" y="154"/>
                    </a:lnTo>
                    <a:lnTo>
                      <a:pt x="917" y="178"/>
                    </a:lnTo>
                    <a:lnTo>
                      <a:pt x="943" y="205"/>
                    </a:lnTo>
                    <a:lnTo>
                      <a:pt x="968" y="232"/>
                    </a:lnTo>
                    <a:lnTo>
                      <a:pt x="991" y="261"/>
                    </a:lnTo>
                    <a:lnTo>
                      <a:pt x="1012" y="292"/>
                    </a:lnTo>
                    <a:lnTo>
                      <a:pt x="1032" y="324"/>
                    </a:lnTo>
                    <a:lnTo>
                      <a:pt x="1050" y="356"/>
                    </a:lnTo>
                    <a:lnTo>
                      <a:pt x="1066" y="390"/>
                    </a:lnTo>
                    <a:lnTo>
                      <a:pt x="1080" y="425"/>
                    </a:lnTo>
                    <a:lnTo>
                      <a:pt x="1092" y="461"/>
                    </a:lnTo>
                    <a:lnTo>
                      <a:pt x="1102" y="498"/>
                    </a:lnTo>
                    <a:lnTo>
                      <a:pt x="1110" y="535"/>
                    </a:lnTo>
                    <a:lnTo>
                      <a:pt x="1116" y="574"/>
                    </a:lnTo>
                    <a:lnTo>
                      <a:pt x="1120" y="613"/>
                    </a:lnTo>
                    <a:lnTo>
                      <a:pt x="1121" y="652"/>
                    </a:lnTo>
                    <a:lnTo>
                      <a:pt x="1120" y="692"/>
                    </a:lnTo>
                    <a:lnTo>
                      <a:pt x="1116" y="731"/>
                    </a:lnTo>
                    <a:lnTo>
                      <a:pt x="1110" y="769"/>
                    </a:lnTo>
                    <a:lnTo>
                      <a:pt x="1103" y="806"/>
                    </a:lnTo>
                    <a:lnTo>
                      <a:pt x="1093" y="843"/>
                    </a:lnTo>
                    <a:lnTo>
                      <a:pt x="1081" y="878"/>
                    </a:lnTo>
                    <a:lnTo>
                      <a:pt x="1067" y="913"/>
                    </a:lnTo>
                    <a:lnTo>
                      <a:pt x="1051" y="947"/>
                    </a:lnTo>
                    <a:lnTo>
                      <a:pt x="1033" y="979"/>
                    </a:lnTo>
                    <a:lnTo>
                      <a:pt x="1014" y="1011"/>
                    </a:lnTo>
                    <a:lnTo>
                      <a:pt x="993" y="1041"/>
                    </a:lnTo>
                    <a:lnTo>
                      <a:pt x="970" y="1070"/>
                    </a:lnTo>
                    <a:lnTo>
                      <a:pt x="945" y="1098"/>
                    </a:lnTo>
                    <a:lnTo>
                      <a:pt x="919" y="1124"/>
                    </a:lnTo>
                    <a:lnTo>
                      <a:pt x="0" y="202"/>
                    </a:lnTo>
                    <a:lnTo>
                      <a:pt x="26" y="176"/>
                    </a:lnTo>
                    <a:lnTo>
                      <a:pt x="54" y="152"/>
                    </a:lnTo>
                    <a:lnTo>
                      <a:pt x="83" y="129"/>
                    </a:lnTo>
                    <a:lnTo>
                      <a:pt x="113" y="108"/>
                    </a:lnTo>
                    <a:lnTo>
                      <a:pt x="144" y="88"/>
                    </a:lnTo>
                    <a:lnTo>
                      <a:pt x="177" y="71"/>
                    </a:lnTo>
                    <a:lnTo>
                      <a:pt x="210" y="55"/>
                    </a:lnTo>
                    <a:lnTo>
                      <a:pt x="245" y="41"/>
                    </a:lnTo>
                    <a:lnTo>
                      <a:pt x="280" y="29"/>
                    </a:lnTo>
                    <a:lnTo>
                      <a:pt x="317" y="19"/>
                    </a:lnTo>
                    <a:lnTo>
                      <a:pt x="354" y="11"/>
                    </a:lnTo>
                    <a:lnTo>
                      <a:pt x="392" y="5"/>
                    </a:lnTo>
                    <a:lnTo>
                      <a:pt x="431" y="2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EFEF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" name="Freeform 854"/>
              <p:cNvSpPr>
                <a:spLocks/>
              </p:cNvSpPr>
              <p:nvPr/>
            </p:nvSpPr>
            <p:spPr bwMode="auto">
              <a:xfrm>
                <a:off x="810" y="1778"/>
                <a:ext cx="1099" cy="1102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099" y="922"/>
                  </a:cxn>
                  <a:cxn ang="0">
                    <a:pos x="1072" y="947"/>
                  </a:cxn>
                  <a:cxn ang="0">
                    <a:pos x="1043" y="970"/>
                  </a:cxn>
                  <a:cxn ang="0">
                    <a:pos x="1012" y="992"/>
                  </a:cxn>
                  <a:cxn ang="0">
                    <a:pos x="981" y="1012"/>
                  </a:cxn>
                  <a:cxn ang="0">
                    <a:pos x="948" y="1030"/>
                  </a:cxn>
                  <a:cxn ang="0">
                    <a:pos x="914" y="1046"/>
                  </a:cxn>
                  <a:cxn ang="0">
                    <a:pos x="879" y="1061"/>
                  </a:cxn>
                  <a:cxn ang="0">
                    <a:pos x="843" y="1073"/>
                  </a:cxn>
                  <a:cxn ang="0">
                    <a:pos x="806" y="1083"/>
                  </a:cxn>
                  <a:cxn ang="0">
                    <a:pos x="768" y="1091"/>
                  </a:cxn>
                  <a:cxn ang="0">
                    <a:pos x="729" y="1097"/>
                  </a:cxn>
                  <a:cxn ang="0">
                    <a:pos x="690" y="1101"/>
                  </a:cxn>
                  <a:cxn ang="0">
                    <a:pos x="650" y="1102"/>
                  </a:cxn>
                  <a:cxn ang="0">
                    <a:pos x="611" y="1101"/>
                  </a:cxn>
                  <a:cxn ang="0">
                    <a:pos x="572" y="1097"/>
                  </a:cxn>
                  <a:cxn ang="0">
                    <a:pos x="533" y="1092"/>
                  </a:cxn>
                  <a:cxn ang="0">
                    <a:pos x="496" y="1083"/>
                  </a:cxn>
                  <a:cxn ang="0">
                    <a:pos x="459" y="1074"/>
                  </a:cxn>
                  <a:cxn ang="0">
                    <a:pos x="423" y="1061"/>
                  </a:cxn>
                  <a:cxn ang="0">
                    <a:pos x="388" y="1047"/>
                  </a:cxn>
                  <a:cxn ang="0">
                    <a:pos x="355" y="1031"/>
                  </a:cxn>
                  <a:cxn ang="0">
                    <a:pos x="322" y="1013"/>
                  </a:cxn>
                  <a:cxn ang="0">
                    <a:pos x="291" y="993"/>
                  </a:cxn>
                  <a:cxn ang="0">
                    <a:pos x="260" y="972"/>
                  </a:cxn>
                  <a:cxn ang="0">
                    <a:pos x="231" y="949"/>
                  </a:cxn>
                  <a:cxn ang="0">
                    <a:pos x="204" y="924"/>
                  </a:cxn>
                  <a:cxn ang="0">
                    <a:pos x="178" y="898"/>
                  </a:cxn>
                  <a:cxn ang="0">
                    <a:pos x="153" y="870"/>
                  </a:cxn>
                  <a:cxn ang="0">
                    <a:pos x="130" y="841"/>
                  </a:cxn>
                  <a:cxn ang="0">
                    <a:pos x="108" y="811"/>
                  </a:cxn>
                  <a:cxn ang="0">
                    <a:pos x="89" y="779"/>
                  </a:cxn>
                  <a:cxn ang="0">
                    <a:pos x="71" y="746"/>
                  </a:cxn>
                  <a:cxn ang="0">
                    <a:pos x="55" y="713"/>
                  </a:cxn>
                  <a:cxn ang="0">
                    <a:pos x="41" y="678"/>
                  </a:cxn>
                  <a:cxn ang="0">
                    <a:pos x="28" y="642"/>
                  </a:cxn>
                  <a:cxn ang="0">
                    <a:pos x="19" y="605"/>
                  </a:cxn>
                  <a:cxn ang="0">
                    <a:pos x="10" y="568"/>
                  </a:cxn>
                  <a:cxn ang="0">
                    <a:pos x="5" y="529"/>
                  </a:cxn>
                  <a:cxn ang="0">
                    <a:pos x="1" y="490"/>
                  </a:cxn>
                  <a:cxn ang="0">
                    <a:pos x="0" y="450"/>
                  </a:cxn>
                  <a:cxn ang="0">
                    <a:pos x="1" y="410"/>
                  </a:cxn>
                  <a:cxn ang="0">
                    <a:pos x="5" y="371"/>
                  </a:cxn>
                  <a:cxn ang="0">
                    <a:pos x="11" y="332"/>
                  </a:cxn>
                  <a:cxn ang="0">
                    <a:pos x="19" y="294"/>
                  </a:cxn>
                  <a:cxn ang="0">
                    <a:pos x="29" y="258"/>
                  </a:cxn>
                  <a:cxn ang="0">
                    <a:pos x="41" y="221"/>
                  </a:cxn>
                  <a:cxn ang="0">
                    <a:pos x="56" y="186"/>
                  </a:cxn>
                  <a:cxn ang="0">
                    <a:pos x="72" y="152"/>
                  </a:cxn>
                  <a:cxn ang="0">
                    <a:pos x="90" y="119"/>
                  </a:cxn>
                  <a:cxn ang="0">
                    <a:pos x="110" y="87"/>
                  </a:cxn>
                  <a:cxn ang="0">
                    <a:pos x="132" y="57"/>
                  </a:cxn>
                  <a:cxn ang="0">
                    <a:pos x="155" y="28"/>
                  </a:cxn>
                  <a:cxn ang="0">
                    <a:pos x="180" y="0"/>
                  </a:cxn>
                </a:cxnLst>
                <a:rect l="0" t="0" r="r" b="b"/>
                <a:pathLst>
                  <a:path w="1099" h="1102">
                    <a:moveTo>
                      <a:pt x="180" y="0"/>
                    </a:moveTo>
                    <a:lnTo>
                      <a:pt x="1099" y="922"/>
                    </a:lnTo>
                    <a:lnTo>
                      <a:pt x="1072" y="947"/>
                    </a:lnTo>
                    <a:lnTo>
                      <a:pt x="1043" y="970"/>
                    </a:lnTo>
                    <a:lnTo>
                      <a:pt x="1012" y="992"/>
                    </a:lnTo>
                    <a:lnTo>
                      <a:pt x="981" y="1012"/>
                    </a:lnTo>
                    <a:lnTo>
                      <a:pt x="948" y="1030"/>
                    </a:lnTo>
                    <a:lnTo>
                      <a:pt x="914" y="1046"/>
                    </a:lnTo>
                    <a:lnTo>
                      <a:pt x="879" y="1061"/>
                    </a:lnTo>
                    <a:lnTo>
                      <a:pt x="843" y="1073"/>
                    </a:lnTo>
                    <a:lnTo>
                      <a:pt x="806" y="1083"/>
                    </a:lnTo>
                    <a:lnTo>
                      <a:pt x="768" y="1091"/>
                    </a:lnTo>
                    <a:lnTo>
                      <a:pt x="729" y="1097"/>
                    </a:lnTo>
                    <a:lnTo>
                      <a:pt x="690" y="1101"/>
                    </a:lnTo>
                    <a:lnTo>
                      <a:pt x="650" y="1102"/>
                    </a:lnTo>
                    <a:lnTo>
                      <a:pt x="611" y="1101"/>
                    </a:lnTo>
                    <a:lnTo>
                      <a:pt x="572" y="1097"/>
                    </a:lnTo>
                    <a:lnTo>
                      <a:pt x="533" y="1092"/>
                    </a:lnTo>
                    <a:lnTo>
                      <a:pt x="496" y="1083"/>
                    </a:lnTo>
                    <a:lnTo>
                      <a:pt x="459" y="1074"/>
                    </a:lnTo>
                    <a:lnTo>
                      <a:pt x="423" y="1061"/>
                    </a:lnTo>
                    <a:lnTo>
                      <a:pt x="388" y="1047"/>
                    </a:lnTo>
                    <a:lnTo>
                      <a:pt x="355" y="1031"/>
                    </a:lnTo>
                    <a:lnTo>
                      <a:pt x="322" y="1013"/>
                    </a:lnTo>
                    <a:lnTo>
                      <a:pt x="291" y="993"/>
                    </a:lnTo>
                    <a:lnTo>
                      <a:pt x="260" y="972"/>
                    </a:lnTo>
                    <a:lnTo>
                      <a:pt x="231" y="949"/>
                    </a:lnTo>
                    <a:lnTo>
                      <a:pt x="204" y="924"/>
                    </a:lnTo>
                    <a:lnTo>
                      <a:pt x="178" y="898"/>
                    </a:lnTo>
                    <a:lnTo>
                      <a:pt x="153" y="870"/>
                    </a:lnTo>
                    <a:lnTo>
                      <a:pt x="130" y="841"/>
                    </a:lnTo>
                    <a:lnTo>
                      <a:pt x="108" y="811"/>
                    </a:lnTo>
                    <a:lnTo>
                      <a:pt x="89" y="779"/>
                    </a:lnTo>
                    <a:lnTo>
                      <a:pt x="71" y="746"/>
                    </a:lnTo>
                    <a:lnTo>
                      <a:pt x="55" y="713"/>
                    </a:lnTo>
                    <a:lnTo>
                      <a:pt x="41" y="678"/>
                    </a:lnTo>
                    <a:lnTo>
                      <a:pt x="28" y="642"/>
                    </a:lnTo>
                    <a:lnTo>
                      <a:pt x="19" y="605"/>
                    </a:lnTo>
                    <a:lnTo>
                      <a:pt x="10" y="568"/>
                    </a:lnTo>
                    <a:lnTo>
                      <a:pt x="5" y="529"/>
                    </a:lnTo>
                    <a:lnTo>
                      <a:pt x="1" y="490"/>
                    </a:lnTo>
                    <a:lnTo>
                      <a:pt x="0" y="450"/>
                    </a:lnTo>
                    <a:lnTo>
                      <a:pt x="1" y="410"/>
                    </a:lnTo>
                    <a:lnTo>
                      <a:pt x="5" y="371"/>
                    </a:lnTo>
                    <a:lnTo>
                      <a:pt x="11" y="332"/>
                    </a:lnTo>
                    <a:lnTo>
                      <a:pt x="19" y="294"/>
                    </a:lnTo>
                    <a:lnTo>
                      <a:pt x="29" y="258"/>
                    </a:lnTo>
                    <a:lnTo>
                      <a:pt x="41" y="221"/>
                    </a:lnTo>
                    <a:lnTo>
                      <a:pt x="56" y="186"/>
                    </a:lnTo>
                    <a:lnTo>
                      <a:pt x="72" y="152"/>
                    </a:lnTo>
                    <a:lnTo>
                      <a:pt x="90" y="119"/>
                    </a:lnTo>
                    <a:lnTo>
                      <a:pt x="110" y="87"/>
                    </a:lnTo>
                    <a:lnTo>
                      <a:pt x="132" y="57"/>
                    </a:lnTo>
                    <a:lnTo>
                      <a:pt x="155" y="2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C0DD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" name="Freeform 855"/>
              <p:cNvSpPr>
                <a:spLocks/>
              </p:cNvSpPr>
              <p:nvPr/>
            </p:nvSpPr>
            <p:spPr bwMode="auto">
              <a:xfrm>
                <a:off x="971" y="1764"/>
                <a:ext cx="118" cy="1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0" y="1"/>
                  </a:cxn>
                  <a:cxn ang="0">
                    <a:pos x="82" y="4"/>
                  </a:cxn>
                  <a:cxn ang="0">
                    <a:pos x="91" y="9"/>
                  </a:cxn>
                  <a:cxn ang="0">
                    <a:pos x="100" y="17"/>
                  </a:cxn>
                  <a:cxn ang="0">
                    <a:pos x="108" y="26"/>
                  </a:cxn>
                  <a:cxn ang="0">
                    <a:pos x="113" y="36"/>
                  </a:cxn>
                  <a:cxn ang="0">
                    <a:pos x="116" y="47"/>
                  </a:cxn>
                  <a:cxn ang="0">
                    <a:pos x="118" y="58"/>
                  </a:cxn>
                  <a:cxn ang="0">
                    <a:pos x="116" y="70"/>
                  </a:cxn>
                  <a:cxn ang="0">
                    <a:pos x="113" y="81"/>
                  </a:cxn>
                  <a:cxn ang="0">
                    <a:pos x="108" y="91"/>
                  </a:cxn>
                  <a:cxn ang="0">
                    <a:pos x="100" y="100"/>
                  </a:cxn>
                  <a:cxn ang="0">
                    <a:pos x="91" y="107"/>
                  </a:cxn>
                  <a:cxn ang="0">
                    <a:pos x="82" y="113"/>
                  </a:cxn>
                  <a:cxn ang="0">
                    <a:pos x="70" y="116"/>
                  </a:cxn>
                  <a:cxn ang="0">
                    <a:pos x="59" y="117"/>
                  </a:cxn>
                  <a:cxn ang="0">
                    <a:pos x="47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10" y="91"/>
                  </a:cxn>
                  <a:cxn ang="0">
                    <a:pos x="5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47" y="1"/>
                  </a:cxn>
                  <a:cxn ang="0">
                    <a:pos x="59" y="0"/>
                  </a:cxn>
                </a:cxnLst>
                <a:rect l="0" t="0" r="r" b="b"/>
                <a:pathLst>
                  <a:path w="118" h="117">
                    <a:moveTo>
                      <a:pt x="59" y="0"/>
                    </a:moveTo>
                    <a:lnTo>
                      <a:pt x="70" y="1"/>
                    </a:lnTo>
                    <a:lnTo>
                      <a:pt x="82" y="4"/>
                    </a:lnTo>
                    <a:lnTo>
                      <a:pt x="91" y="9"/>
                    </a:lnTo>
                    <a:lnTo>
                      <a:pt x="100" y="17"/>
                    </a:lnTo>
                    <a:lnTo>
                      <a:pt x="108" y="26"/>
                    </a:lnTo>
                    <a:lnTo>
                      <a:pt x="113" y="36"/>
                    </a:lnTo>
                    <a:lnTo>
                      <a:pt x="116" y="47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3" y="81"/>
                    </a:lnTo>
                    <a:lnTo>
                      <a:pt x="108" y="91"/>
                    </a:lnTo>
                    <a:lnTo>
                      <a:pt x="100" y="100"/>
                    </a:lnTo>
                    <a:lnTo>
                      <a:pt x="91" y="107"/>
                    </a:lnTo>
                    <a:lnTo>
                      <a:pt x="82" y="113"/>
                    </a:lnTo>
                    <a:lnTo>
                      <a:pt x="70" y="116"/>
                    </a:lnTo>
                    <a:lnTo>
                      <a:pt x="59" y="117"/>
                    </a:lnTo>
                    <a:lnTo>
                      <a:pt x="47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10" y="91"/>
                    </a:lnTo>
                    <a:lnTo>
                      <a:pt x="5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4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DD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" name="Freeform 856"/>
              <p:cNvSpPr>
                <a:spLocks/>
              </p:cNvSpPr>
              <p:nvPr/>
            </p:nvSpPr>
            <p:spPr bwMode="auto">
              <a:xfrm>
                <a:off x="1813" y="2596"/>
                <a:ext cx="118" cy="11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1"/>
                  </a:cxn>
                  <a:cxn ang="0">
                    <a:pos x="82" y="5"/>
                  </a:cxn>
                  <a:cxn ang="0">
                    <a:pos x="92" y="11"/>
                  </a:cxn>
                  <a:cxn ang="0">
                    <a:pos x="101" y="18"/>
                  </a:cxn>
                  <a:cxn ang="0">
                    <a:pos x="108" y="26"/>
                  </a:cxn>
                  <a:cxn ang="0">
                    <a:pos x="113" y="36"/>
                  </a:cxn>
                  <a:cxn ang="0">
                    <a:pos x="117" y="47"/>
                  </a:cxn>
                  <a:cxn ang="0">
                    <a:pos x="118" y="59"/>
                  </a:cxn>
                  <a:cxn ang="0">
                    <a:pos x="117" y="71"/>
                  </a:cxn>
                  <a:cxn ang="0">
                    <a:pos x="113" y="82"/>
                  </a:cxn>
                  <a:cxn ang="0">
                    <a:pos x="108" y="92"/>
                  </a:cxn>
                  <a:cxn ang="0">
                    <a:pos x="101" y="101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1" y="117"/>
                  </a:cxn>
                  <a:cxn ang="0">
                    <a:pos x="59" y="118"/>
                  </a:cxn>
                  <a:cxn ang="0">
                    <a:pos x="47" y="117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1"/>
                  </a:cxn>
                  <a:cxn ang="0">
                    <a:pos x="11" y="92"/>
                  </a:cxn>
                  <a:cxn ang="0">
                    <a:pos x="5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5" y="36"/>
                  </a:cxn>
                  <a:cxn ang="0">
                    <a:pos x="11" y="26"/>
                  </a:cxn>
                  <a:cxn ang="0">
                    <a:pos x="18" y="18"/>
                  </a:cxn>
                  <a:cxn ang="0">
                    <a:pos x="26" y="11"/>
                  </a:cxn>
                  <a:cxn ang="0">
                    <a:pos x="36" y="5"/>
                  </a:cxn>
                  <a:cxn ang="0">
                    <a:pos x="47" y="1"/>
                  </a:cxn>
                  <a:cxn ang="0">
                    <a:pos x="59" y="0"/>
                  </a:cxn>
                </a:cxnLst>
                <a:rect l="0" t="0" r="r" b="b"/>
                <a:pathLst>
                  <a:path w="118" h="118">
                    <a:moveTo>
                      <a:pt x="59" y="0"/>
                    </a:moveTo>
                    <a:lnTo>
                      <a:pt x="71" y="1"/>
                    </a:lnTo>
                    <a:lnTo>
                      <a:pt x="82" y="5"/>
                    </a:lnTo>
                    <a:lnTo>
                      <a:pt x="92" y="11"/>
                    </a:lnTo>
                    <a:lnTo>
                      <a:pt x="101" y="18"/>
                    </a:lnTo>
                    <a:lnTo>
                      <a:pt x="108" y="26"/>
                    </a:lnTo>
                    <a:lnTo>
                      <a:pt x="113" y="36"/>
                    </a:lnTo>
                    <a:lnTo>
                      <a:pt x="117" y="47"/>
                    </a:lnTo>
                    <a:lnTo>
                      <a:pt x="118" y="59"/>
                    </a:lnTo>
                    <a:lnTo>
                      <a:pt x="117" y="71"/>
                    </a:lnTo>
                    <a:lnTo>
                      <a:pt x="113" y="82"/>
                    </a:lnTo>
                    <a:lnTo>
                      <a:pt x="108" y="92"/>
                    </a:lnTo>
                    <a:lnTo>
                      <a:pt x="101" y="101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1" y="117"/>
                    </a:lnTo>
                    <a:lnTo>
                      <a:pt x="59" y="118"/>
                    </a:lnTo>
                    <a:lnTo>
                      <a:pt x="47" y="117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1"/>
                    </a:lnTo>
                    <a:lnTo>
                      <a:pt x="11" y="92"/>
                    </a:lnTo>
                    <a:lnTo>
                      <a:pt x="5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5" y="36"/>
                    </a:lnTo>
                    <a:lnTo>
                      <a:pt x="11" y="26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6" y="5"/>
                    </a:lnTo>
                    <a:lnTo>
                      <a:pt x="4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DD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" name="Freeform 857"/>
              <p:cNvSpPr>
                <a:spLocks/>
              </p:cNvSpPr>
              <p:nvPr/>
            </p:nvSpPr>
            <p:spPr bwMode="auto">
              <a:xfrm>
                <a:off x="920" y="1687"/>
                <a:ext cx="1080" cy="1082"/>
              </a:xfrm>
              <a:custGeom>
                <a:avLst/>
                <a:gdLst/>
                <a:ahLst/>
                <a:cxnLst>
                  <a:cxn ang="0">
                    <a:pos x="577" y="2"/>
                  </a:cxn>
                  <a:cxn ang="0">
                    <a:pos x="649" y="11"/>
                  </a:cxn>
                  <a:cxn ang="0">
                    <a:pos x="718" y="30"/>
                  </a:cxn>
                  <a:cxn ang="0">
                    <a:pos x="782" y="58"/>
                  </a:cxn>
                  <a:cxn ang="0">
                    <a:pos x="842" y="93"/>
                  </a:cxn>
                  <a:cxn ang="0">
                    <a:pos x="897" y="135"/>
                  </a:cxn>
                  <a:cxn ang="0">
                    <a:pos x="946" y="184"/>
                  </a:cxn>
                  <a:cxn ang="0">
                    <a:pos x="988" y="239"/>
                  </a:cxn>
                  <a:cxn ang="0">
                    <a:pos x="1023" y="299"/>
                  </a:cxn>
                  <a:cxn ang="0">
                    <a:pos x="1050" y="364"/>
                  </a:cxn>
                  <a:cxn ang="0">
                    <a:pos x="1069" y="432"/>
                  </a:cxn>
                  <a:cxn ang="0">
                    <a:pos x="1079" y="504"/>
                  </a:cxn>
                  <a:cxn ang="0">
                    <a:pos x="1079" y="579"/>
                  </a:cxn>
                  <a:cxn ang="0">
                    <a:pos x="1069" y="650"/>
                  </a:cxn>
                  <a:cxn ang="0">
                    <a:pos x="1050" y="719"/>
                  </a:cxn>
                  <a:cxn ang="0">
                    <a:pos x="1023" y="784"/>
                  </a:cxn>
                  <a:cxn ang="0">
                    <a:pos x="988" y="844"/>
                  </a:cxn>
                  <a:cxn ang="0">
                    <a:pos x="946" y="899"/>
                  </a:cxn>
                  <a:cxn ang="0">
                    <a:pos x="897" y="948"/>
                  </a:cxn>
                  <a:cxn ang="0">
                    <a:pos x="842" y="990"/>
                  </a:cxn>
                  <a:cxn ang="0">
                    <a:pos x="782" y="1025"/>
                  </a:cxn>
                  <a:cxn ang="0">
                    <a:pos x="718" y="1052"/>
                  </a:cxn>
                  <a:cxn ang="0">
                    <a:pos x="649" y="1071"/>
                  </a:cxn>
                  <a:cxn ang="0">
                    <a:pos x="577" y="1081"/>
                  </a:cxn>
                  <a:cxn ang="0">
                    <a:pos x="504" y="1081"/>
                  </a:cxn>
                  <a:cxn ang="0">
                    <a:pos x="432" y="1071"/>
                  </a:cxn>
                  <a:cxn ang="0">
                    <a:pos x="363" y="1052"/>
                  </a:cxn>
                  <a:cxn ang="0">
                    <a:pos x="299" y="1025"/>
                  </a:cxn>
                  <a:cxn ang="0">
                    <a:pos x="239" y="990"/>
                  </a:cxn>
                  <a:cxn ang="0">
                    <a:pos x="184" y="948"/>
                  </a:cxn>
                  <a:cxn ang="0">
                    <a:pos x="135" y="899"/>
                  </a:cxn>
                  <a:cxn ang="0">
                    <a:pos x="93" y="844"/>
                  </a:cxn>
                  <a:cxn ang="0">
                    <a:pos x="58" y="784"/>
                  </a:cxn>
                  <a:cxn ang="0">
                    <a:pos x="30" y="719"/>
                  </a:cxn>
                  <a:cxn ang="0">
                    <a:pos x="11" y="650"/>
                  </a:cxn>
                  <a:cxn ang="0">
                    <a:pos x="2" y="579"/>
                  </a:cxn>
                  <a:cxn ang="0">
                    <a:pos x="2" y="504"/>
                  </a:cxn>
                  <a:cxn ang="0">
                    <a:pos x="11" y="432"/>
                  </a:cxn>
                  <a:cxn ang="0">
                    <a:pos x="30" y="364"/>
                  </a:cxn>
                  <a:cxn ang="0">
                    <a:pos x="58" y="299"/>
                  </a:cxn>
                  <a:cxn ang="0">
                    <a:pos x="93" y="239"/>
                  </a:cxn>
                  <a:cxn ang="0">
                    <a:pos x="135" y="184"/>
                  </a:cxn>
                  <a:cxn ang="0">
                    <a:pos x="184" y="135"/>
                  </a:cxn>
                  <a:cxn ang="0">
                    <a:pos x="239" y="93"/>
                  </a:cxn>
                  <a:cxn ang="0">
                    <a:pos x="299" y="58"/>
                  </a:cxn>
                  <a:cxn ang="0">
                    <a:pos x="363" y="30"/>
                  </a:cxn>
                  <a:cxn ang="0">
                    <a:pos x="432" y="11"/>
                  </a:cxn>
                  <a:cxn ang="0">
                    <a:pos x="504" y="2"/>
                  </a:cxn>
                </a:cxnLst>
                <a:rect l="0" t="0" r="r" b="b"/>
                <a:pathLst>
                  <a:path w="1080" h="1082">
                    <a:moveTo>
                      <a:pt x="540" y="0"/>
                    </a:moveTo>
                    <a:lnTo>
                      <a:pt x="577" y="2"/>
                    </a:lnTo>
                    <a:lnTo>
                      <a:pt x="614" y="5"/>
                    </a:lnTo>
                    <a:lnTo>
                      <a:pt x="649" y="11"/>
                    </a:lnTo>
                    <a:lnTo>
                      <a:pt x="684" y="19"/>
                    </a:lnTo>
                    <a:lnTo>
                      <a:pt x="718" y="30"/>
                    </a:lnTo>
                    <a:lnTo>
                      <a:pt x="750" y="43"/>
                    </a:lnTo>
                    <a:lnTo>
                      <a:pt x="782" y="58"/>
                    </a:lnTo>
                    <a:lnTo>
                      <a:pt x="813" y="74"/>
                    </a:lnTo>
                    <a:lnTo>
                      <a:pt x="842" y="93"/>
                    </a:lnTo>
                    <a:lnTo>
                      <a:pt x="870" y="113"/>
                    </a:lnTo>
                    <a:lnTo>
                      <a:pt x="897" y="135"/>
                    </a:lnTo>
                    <a:lnTo>
                      <a:pt x="922" y="159"/>
                    </a:lnTo>
                    <a:lnTo>
                      <a:pt x="946" y="184"/>
                    </a:lnTo>
                    <a:lnTo>
                      <a:pt x="968" y="211"/>
                    </a:lnTo>
                    <a:lnTo>
                      <a:pt x="988" y="239"/>
                    </a:lnTo>
                    <a:lnTo>
                      <a:pt x="1006" y="268"/>
                    </a:lnTo>
                    <a:lnTo>
                      <a:pt x="1023" y="299"/>
                    </a:lnTo>
                    <a:lnTo>
                      <a:pt x="1038" y="331"/>
                    </a:lnTo>
                    <a:lnTo>
                      <a:pt x="1050" y="364"/>
                    </a:lnTo>
                    <a:lnTo>
                      <a:pt x="1061" y="397"/>
                    </a:lnTo>
                    <a:lnTo>
                      <a:pt x="1069" y="432"/>
                    </a:lnTo>
                    <a:lnTo>
                      <a:pt x="1075" y="468"/>
                    </a:lnTo>
                    <a:lnTo>
                      <a:pt x="1079" y="504"/>
                    </a:lnTo>
                    <a:lnTo>
                      <a:pt x="1080" y="541"/>
                    </a:lnTo>
                    <a:lnTo>
                      <a:pt x="1079" y="579"/>
                    </a:lnTo>
                    <a:lnTo>
                      <a:pt x="1075" y="615"/>
                    </a:lnTo>
                    <a:lnTo>
                      <a:pt x="1069" y="650"/>
                    </a:lnTo>
                    <a:lnTo>
                      <a:pt x="1061" y="685"/>
                    </a:lnTo>
                    <a:lnTo>
                      <a:pt x="1050" y="719"/>
                    </a:lnTo>
                    <a:lnTo>
                      <a:pt x="1038" y="752"/>
                    </a:lnTo>
                    <a:lnTo>
                      <a:pt x="1023" y="784"/>
                    </a:lnTo>
                    <a:lnTo>
                      <a:pt x="1006" y="814"/>
                    </a:lnTo>
                    <a:lnTo>
                      <a:pt x="988" y="844"/>
                    </a:lnTo>
                    <a:lnTo>
                      <a:pt x="968" y="872"/>
                    </a:lnTo>
                    <a:lnTo>
                      <a:pt x="946" y="899"/>
                    </a:lnTo>
                    <a:lnTo>
                      <a:pt x="922" y="924"/>
                    </a:lnTo>
                    <a:lnTo>
                      <a:pt x="897" y="948"/>
                    </a:lnTo>
                    <a:lnTo>
                      <a:pt x="870" y="969"/>
                    </a:lnTo>
                    <a:lnTo>
                      <a:pt x="842" y="990"/>
                    </a:lnTo>
                    <a:lnTo>
                      <a:pt x="813" y="1008"/>
                    </a:lnTo>
                    <a:lnTo>
                      <a:pt x="782" y="1025"/>
                    </a:lnTo>
                    <a:lnTo>
                      <a:pt x="750" y="1040"/>
                    </a:lnTo>
                    <a:lnTo>
                      <a:pt x="718" y="1052"/>
                    </a:lnTo>
                    <a:lnTo>
                      <a:pt x="684" y="1063"/>
                    </a:lnTo>
                    <a:lnTo>
                      <a:pt x="649" y="1071"/>
                    </a:lnTo>
                    <a:lnTo>
                      <a:pt x="614" y="1077"/>
                    </a:lnTo>
                    <a:lnTo>
                      <a:pt x="577" y="1081"/>
                    </a:lnTo>
                    <a:lnTo>
                      <a:pt x="540" y="1082"/>
                    </a:lnTo>
                    <a:lnTo>
                      <a:pt x="504" y="1081"/>
                    </a:lnTo>
                    <a:lnTo>
                      <a:pt x="467" y="1077"/>
                    </a:lnTo>
                    <a:lnTo>
                      <a:pt x="432" y="1071"/>
                    </a:lnTo>
                    <a:lnTo>
                      <a:pt x="397" y="1063"/>
                    </a:lnTo>
                    <a:lnTo>
                      <a:pt x="363" y="1052"/>
                    </a:lnTo>
                    <a:lnTo>
                      <a:pt x="330" y="1040"/>
                    </a:lnTo>
                    <a:lnTo>
                      <a:pt x="299" y="1025"/>
                    </a:lnTo>
                    <a:lnTo>
                      <a:pt x="268" y="1008"/>
                    </a:lnTo>
                    <a:lnTo>
                      <a:pt x="239" y="990"/>
                    </a:lnTo>
                    <a:lnTo>
                      <a:pt x="210" y="969"/>
                    </a:lnTo>
                    <a:lnTo>
                      <a:pt x="184" y="948"/>
                    </a:lnTo>
                    <a:lnTo>
                      <a:pt x="159" y="924"/>
                    </a:lnTo>
                    <a:lnTo>
                      <a:pt x="135" y="899"/>
                    </a:lnTo>
                    <a:lnTo>
                      <a:pt x="113" y="872"/>
                    </a:lnTo>
                    <a:lnTo>
                      <a:pt x="93" y="844"/>
                    </a:lnTo>
                    <a:lnTo>
                      <a:pt x="74" y="814"/>
                    </a:lnTo>
                    <a:lnTo>
                      <a:pt x="58" y="784"/>
                    </a:lnTo>
                    <a:lnTo>
                      <a:pt x="43" y="752"/>
                    </a:lnTo>
                    <a:lnTo>
                      <a:pt x="30" y="719"/>
                    </a:lnTo>
                    <a:lnTo>
                      <a:pt x="20" y="685"/>
                    </a:lnTo>
                    <a:lnTo>
                      <a:pt x="11" y="650"/>
                    </a:lnTo>
                    <a:lnTo>
                      <a:pt x="6" y="615"/>
                    </a:lnTo>
                    <a:lnTo>
                      <a:pt x="2" y="579"/>
                    </a:lnTo>
                    <a:lnTo>
                      <a:pt x="0" y="541"/>
                    </a:lnTo>
                    <a:lnTo>
                      <a:pt x="2" y="504"/>
                    </a:lnTo>
                    <a:lnTo>
                      <a:pt x="6" y="468"/>
                    </a:lnTo>
                    <a:lnTo>
                      <a:pt x="11" y="432"/>
                    </a:lnTo>
                    <a:lnTo>
                      <a:pt x="20" y="397"/>
                    </a:lnTo>
                    <a:lnTo>
                      <a:pt x="30" y="364"/>
                    </a:lnTo>
                    <a:lnTo>
                      <a:pt x="43" y="331"/>
                    </a:lnTo>
                    <a:lnTo>
                      <a:pt x="58" y="299"/>
                    </a:lnTo>
                    <a:lnTo>
                      <a:pt x="74" y="268"/>
                    </a:lnTo>
                    <a:lnTo>
                      <a:pt x="93" y="239"/>
                    </a:lnTo>
                    <a:lnTo>
                      <a:pt x="113" y="211"/>
                    </a:lnTo>
                    <a:lnTo>
                      <a:pt x="135" y="184"/>
                    </a:lnTo>
                    <a:lnTo>
                      <a:pt x="159" y="159"/>
                    </a:lnTo>
                    <a:lnTo>
                      <a:pt x="184" y="135"/>
                    </a:lnTo>
                    <a:lnTo>
                      <a:pt x="210" y="113"/>
                    </a:lnTo>
                    <a:lnTo>
                      <a:pt x="239" y="93"/>
                    </a:lnTo>
                    <a:lnTo>
                      <a:pt x="268" y="74"/>
                    </a:lnTo>
                    <a:lnTo>
                      <a:pt x="299" y="58"/>
                    </a:lnTo>
                    <a:lnTo>
                      <a:pt x="330" y="43"/>
                    </a:lnTo>
                    <a:lnTo>
                      <a:pt x="363" y="30"/>
                    </a:lnTo>
                    <a:lnTo>
                      <a:pt x="397" y="19"/>
                    </a:lnTo>
                    <a:lnTo>
                      <a:pt x="432" y="11"/>
                    </a:lnTo>
                    <a:lnTo>
                      <a:pt x="467" y="5"/>
                    </a:lnTo>
                    <a:lnTo>
                      <a:pt x="504" y="2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6FBA2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" name="타원 9"/>
            <p:cNvSpPr/>
            <p:nvPr/>
          </p:nvSpPr>
          <p:spPr>
            <a:xfrm>
              <a:off x="1494000" y="2646000"/>
              <a:ext cx="1663892" cy="1663892"/>
            </a:xfrm>
            <a:prstGeom prst="ellipse">
              <a:avLst/>
            </a:prstGeom>
            <a:solidFill>
              <a:srgbClr val="6FBA2C"/>
            </a:solidFill>
            <a:ln>
              <a:solidFill>
                <a:srgbClr val="6FBA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3667116" y="2564365"/>
            <a:ext cx="4238212" cy="1728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수학으로 세상 보기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1091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5" y="476672"/>
            <a:ext cx="106494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8544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16496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96616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탐구 수학 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4628" y="2851192"/>
            <a:ext cx="158417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 </a:t>
            </a:r>
            <a:r>
              <a:rPr lang="en-US" altLang="ko-KR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  <a:endParaRPr lang="ko-KR" altLang="en-US" sz="38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152800" y="1700808"/>
            <a:ext cx="4919671" cy="3515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1500" marR="0" lvl="0" algn="just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 재미있는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수의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규칙을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211500" marR="0" lvl="0" algn="just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 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95536" y="476672"/>
            <a:ext cx="21091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5535" y="476672"/>
            <a:ext cx="106494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8544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16496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96616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탐구 수학 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39" name="타원 3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이등변 삼각형 3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42" name="타원 4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이등변 삼각형 4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5" name="타원 44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7298" y="410956"/>
            <a:ext cx="43777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우박수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88483" y="1411220"/>
            <a:ext cx="3057974" cy="430887"/>
            <a:chOff x="609592" y="980333"/>
            <a:chExt cx="3057974" cy="430887"/>
          </a:xfrm>
        </p:grpSpPr>
        <p:sp>
          <p:nvSpPr>
            <p:cNvPr id="49" name="TextBox 19">
              <a:extLst>
                <a:ext uri="{FF2B5EF4-FFF2-40B4-BE49-F238E27FC236}">
                  <a16:creationId xmlns="" xmlns:a16="http://schemas.microsoft.com/office/drawing/2014/main" id="{14AFDBDE-6184-40F1-BCF1-49E9CDC80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387" y="980333"/>
              <a:ext cx="28071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우박수를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="" xmlns:a16="http://schemas.microsoft.com/office/drawing/2014/main" id="{A82293D1-AEA5-47B1-8CCA-C6DC5E71E1C6}"/>
                </a:ext>
              </a:extLst>
            </p:cNvPr>
            <p:cNvGrpSpPr/>
            <p:nvPr/>
          </p:nvGrpSpPr>
          <p:grpSpPr>
            <a:xfrm>
              <a:off x="609592" y="1093281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>
                <a:extLst>
                  <a:ext uri="{FF2B5EF4-FFF2-40B4-BE49-F238E27FC236}">
                    <a16:creationId xmlns="" xmlns:a16="http://schemas.microsoft.com/office/drawing/2014/main" id="{84213E04-2B8C-4729-8B54-CFCD39F42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="" xmlns:a16="http://schemas.microsoft.com/office/drawing/2014/main" id="{9573C28A-5CF2-4D67-8F27-745CA875A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23122" r="11706" b="33381"/>
          <a:stretch/>
        </p:blipFill>
        <p:spPr>
          <a:xfrm>
            <a:off x="2325659" y="1973958"/>
            <a:ext cx="4956884" cy="400302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11616" r="54081" b="76206"/>
          <a:stretch/>
        </p:blipFill>
        <p:spPr>
          <a:xfrm>
            <a:off x="2339912" y="1842107"/>
            <a:ext cx="1819242" cy="112071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7" t="12410" r="11746" b="78679"/>
          <a:stretch/>
        </p:blipFill>
        <p:spPr>
          <a:xfrm>
            <a:off x="5866883" y="1887471"/>
            <a:ext cx="1547502" cy="820122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48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57">
            <a:extLst>
              <a:ext uri="{FF2B5EF4-FFF2-40B4-BE49-F238E27FC236}">
                <a16:creationId xmlns="" xmlns:a16="http://schemas.microsoft.com/office/drawing/2014/main" id="{613C97C7-1E2C-456C-9C2F-97CE84651021}"/>
              </a:ext>
            </a:extLst>
          </p:cNvPr>
          <p:cNvSpPr/>
          <p:nvPr/>
        </p:nvSpPr>
        <p:spPr bwMode="auto">
          <a:xfrm>
            <a:off x="900401" y="1922711"/>
            <a:ext cx="8120912" cy="468000"/>
          </a:xfrm>
          <a:prstGeom prst="roundRect">
            <a:avLst>
              <a:gd name="adj" fmla="val 2576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311E1DB-064C-4D41-BC12-35F0CE419DA3}"/>
              </a:ext>
            </a:extLst>
          </p:cNvPr>
          <p:cNvSpPr txBox="1"/>
          <p:nvPr/>
        </p:nvSpPr>
        <p:spPr>
          <a:xfrm>
            <a:off x="964096" y="1930697"/>
            <a:ext cx="5097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독일의 수학자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콜라츠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박사입니다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7298" y="410956"/>
            <a:ext cx="43777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우박수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알아보기</a:t>
            </a:r>
          </a:p>
        </p:txBody>
      </p:sp>
      <p:sp>
        <p:nvSpPr>
          <p:cNvPr id="61" name="모서리가 둥근 직사각형 57">
            <a:extLst>
              <a:ext uri="{FF2B5EF4-FFF2-40B4-BE49-F238E27FC236}">
                <a16:creationId xmlns="" xmlns:a16="http://schemas.microsoft.com/office/drawing/2014/main" id="{C7D9E014-A9CA-431A-8D48-A6144995B4D1}"/>
              </a:ext>
            </a:extLst>
          </p:cNvPr>
          <p:cNvSpPr/>
          <p:nvPr/>
        </p:nvSpPr>
        <p:spPr bwMode="auto">
          <a:xfrm>
            <a:off x="900401" y="3073691"/>
            <a:ext cx="8081845" cy="468000"/>
          </a:xfrm>
          <a:prstGeom prst="roundRect">
            <a:avLst>
              <a:gd name="adj" fmla="val 2576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63909" y="2577441"/>
            <a:ext cx="7565958" cy="430887"/>
            <a:chOff x="963909" y="2577441"/>
            <a:chExt cx="7565958" cy="430887"/>
          </a:xfrm>
        </p:grpSpPr>
        <p:sp>
          <p:nvSpPr>
            <p:cNvPr id="63" name="TextBox 19">
              <a:extLst>
                <a:ext uri="{FF2B5EF4-FFF2-40B4-BE49-F238E27FC236}">
                  <a16:creationId xmlns="" xmlns:a16="http://schemas.microsoft.com/office/drawing/2014/main" id="{D303FCF1-08F8-41FB-82D0-60FA1E21D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6946" y="2577441"/>
              <a:ext cx="73829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스마트 체험실을 찾은 친구들이 무엇을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궁금해하고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64" name="Freeform 14">
              <a:extLst>
                <a:ext uri="{FF2B5EF4-FFF2-40B4-BE49-F238E27FC236}">
                  <a16:creationId xmlns="" xmlns:a16="http://schemas.microsoft.com/office/drawing/2014/main" id="{B8CEBBFB-37EA-4B92-857D-730ECB60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09" y="271586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DE505CE-D428-4B29-B0C6-E6F5B1680763}"/>
              </a:ext>
            </a:extLst>
          </p:cNvPr>
          <p:cNvSpPr txBox="1"/>
          <p:nvPr/>
        </p:nvSpPr>
        <p:spPr>
          <a:xfrm>
            <a:off x="964096" y="3073691"/>
            <a:ext cx="6741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재미있는 수의 규칙이 무엇일지 궁금해하고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8" name="그림 67">
            <a:extLst>
              <a:ext uri="{FF2B5EF4-FFF2-40B4-BE49-F238E27FC236}">
                <a16:creationId xmlns="" xmlns:a16="http://schemas.microsoft.com/office/drawing/2014/main" id="{2AFAB1B6-851B-4651-B76B-736F5DDED9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736" y="19731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64096" y="1484313"/>
            <a:ext cx="5288654" cy="430887"/>
            <a:chOff x="600451" y="4653136"/>
            <a:chExt cx="5288654" cy="430887"/>
          </a:xfrm>
        </p:grpSpPr>
        <p:sp>
          <p:nvSpPr>
            <p:cNvPr id="28" name="TextBox 19">
              <a:extLst>
                <a:ext uri="{FF2B5EF4-FFF2-40B4-BE49-F238E27FC236}">
                  <a16:creationId xmlns="" xmlns:a16="http://schemas.microsoft.com/office/drawing/2014/main" id="{23FD671A-32B8-4D8F-9A70-D69DA1892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89" y="4653136"/>
              <a:ext cx="510561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수의 규칙을 발견한 학자는 누구인가요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576DB4E2-E2F3-4E16-B45C-B7609220F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51" y="480557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9362B704-80F9-41C0-A266-49E4154505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737" y="31241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모서리가 둥근 직사각형 57">
            <a:extLst>
              <a:ext uri="{FF2B5EF4-FFF2-40B4-BE49-F238E27FC236}">
                <a16:creationId xmlns="" xmlns:a16="http://schemas.microsoft.com/office/drawing/2014/main" id="{71EA8805-00A7-4F99-8C73-E7B11123387E}"/>
              </a:ext>
            </a:extLst>
          </p:cNvPr>
          <p:cNvSpPr/>
          <p:nvPr/>
        </p:nvSpPr>
        <p:spPr bwMode="auto">
          <a:xfrm>
            <a:off x="910254" y="4322181"/>
            <a:ext cx="8096965" cy="443824"/>
          </a:xfrm>
          <a:prstGeom prst="roundRect">
            <a:avLst>
              <a:gd name="adj" fmla="val 2576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73602" y="3808078"/>
            <a:ext cx="8531162" cy="430887"/>
            <a:chOff x="575677" y="3874459"/>
            <a:chExt cx="8531162" cy="430887"/>
          </a:xfrm>
        </p:grpSpPr>
        <p:sp>
          <p:nvSpPr>
            <p:cNvPr id="41" name="TextBox 19">
              <a:extLst>
                <a:ext uri="{FF2B5EF4-FFF2-40B4-BE49-F238E27FC236}">
                  <a16:creationId xmlns="" xmlns:a16="http://schemas.microsoft.com/office/drawing/2014/main" id="{8877A3B0-6457-4A11-8E68-E49D33A74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714" y="3874459"/>
              <a:ext cx="83481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우박수는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 규칙은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="" xmlns:a16="http://schemas.microsoft.com/office/drawing/2014/main" id="{F3DD0ED2-9A88-40EE-93F7-C7B428C00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77" y="39993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FD49151-F5BD-434D-89DF-63E6D3B4D33F}"/>
              </a:ext>
            </a:extLst>
          </p:cNvPr>
          <p:cNvSpPr txBox="1"/>
          <p:nvPr/>
        </p:nvSpPr>
        <p:spPr>
          <a:xfrm>
            <a:off x="967924" y="4344993"/>
            <a:ext cx="8014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 algn="just">
              <a:buFont typeface="Arial" pitchFamily="34" charset="0"/>
              <a:buChar char="•"/>
              <a:defRPr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짝수이면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나누고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홀수이면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곱하고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규칙입니다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03B08264-D57D-402A-9CC3-0AF8C20A93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116" y="43353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모서리가 둥근 직사각형 57">
            <a:extLst>
              <a:ext uri="{FF2B5EF4-FFF2-40B4-BE49-F238E27FC236}">
                <a16:creationId xmlns="" xmlns:a16="http://schemas.microsoft.com/office/drawing/2014/main" id="{1736D2D1-AC8F-4C96-9DC4-83C8DFB589F8}"/>
              </a:ext>
            </a:extLst>
          </p:cNvPr>
          <p:cNvSpPr/>
          <p:nvPr/>
        </p:nvSpPr>
        <p:spPr bwMode="auto">
          <a:xfrm>
            <a:off x="910255" y="5420038"/>
            <a:ext cx="8091101" cy="468000"/>
          </a:xfrm>
          <a:prstGeom prst="roundRect">
            <a:avLst>
              <a:gd name="adj" fmla="val 2576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967924" y="4972566"/>
            <a:ext cx="3701238" cy="430887"/>
            <a:chOff x="515628" y="5074152"/>
            <a:chExt cx="3701238" cy="430887"/>
          </a:xfrm>
        </p:grpSpPr>
        <p:sp>
          <p:nvSpPr>
            <p:cNvPr id="47" name="TextBox 19">
              <a:extLst>
                <a:ext uri="{FF2B5EF4-FFF2-40B4-BE49-F238E27FC236}">
                  <a16:creationId xmlns="" xmlns:a16="http://schemas.microsoft.com/office/drawing/2014/main" id="{90E0BF56-8715-4EEB-AB49-6DE25568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665" y="5074152"/>
              <a:ext cx="35182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마지막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="" xmlns:a16="http://schemas.microsoft.com/office/drawing/2014/main" id="{D4050FF0-F89E-42BB-977E-20A1DE52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8" y="522659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846DB95-CF45-4DF0-9B0A-03D39F8CDC88}"/>
              </a:ext>
            </a:extLst>
          </p:cNvPr>
          <p:cNvSpPr txBox="1"/>
          <p:nvPr/>
        </p:nvSpPr>
        <p:spPr>
          <a:xfrm>
            <a:off x="959166" y="5438595"/>
            <a:ext cx="2053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rgbClr val="95373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115" y="54705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타원 50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50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61" grpId="0" animBg="1"/>
      <p:bldP spid="65" grpId="0"/>
      <p:bldP spid="32" grpId="0" animBg="1"/>
      <p:bldP spid="43" grpId="0"/>
      <p:bldP spid="45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57">
            <a:extLst>
              <a:ext uri="{FF2B5EF4-FFF2-40B4-BE49-F238E27FC236}">
                <a16:creationId xmlns="" xmlns:a16="http://schemas.microsoft.com/office/drawing/2014/main" id="{6B3F5015-B6EC-45F6-903B-06C1700D127F}"/>
              </a:ext>
            </a:extLst>
          </p:cNvPr>
          <p:cNvSpPr/>
          <p:nvPr/>
        </p:nvSpPr>
        <p:spPr bwMode="auto">
          <a:xfrm>
            <a:off x="897754" y="2266490"/>
            <a:ext cx="8118591" cy="1160421"/>
          </a:xfrm>
          <a:prstGeom prst="roundRect">
            <a:avLst>
              <a:gd name="adj" fmla="val 1062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74982" y="2287111"/>
            <a:ext cx="7511342" cy="1107996"/>
            <a:chOff x="974982" y="4209485"/>
            <a:chExt cx="7511342" cy="1107996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32700F62-7489-448C-BD41-9FE6D26D0C4D}"/>
                </a:ext>
              </a:extLst>
            </p:cNvPr>
            <p:cNvSpPr txBox="1"/>
            <p:nvPr/>
          </p:nvSpPr>
          <p:spPr>
            <a:xfrm>
              <a:off x="974982" y="4209485"/>
              <a:ext cx="75113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80000">
                <a:buClr>
                  <a:srgbClr val="953735"/>
                </a:buClr>
                <a:buFont typeface="Arial" pitchFamily="34" charset="0"/>
                <a:buChar char="•"/>
              </a:pPr>
              <a:r>
                <a:rPr lang="en-US" altLang="ko-KR" sz="2200" b="1" spc="-10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4    2    </a:t>
              </a:r>
              <a:r>
                <a:rPr lang="en-US" altLang="ko-KR" sz="2200" b="1" spc="-10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</a:p>
            <a:p>
              <a:pPr indent="-180000">
                <a:buClr>
                  <a:srgbClr val="953735"/>
                </a:buClr>
                <a:buFont typeface="Arial" pitchFamily="34" charset="0"/>
                <a:buChar char="•"/>
              </a:pPr>
              <a:r>
                <a:rPr lang="en-US" altLang="ko-KR" sz="2200" b="1" spc="-10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5     16    </a:t>
              </a:r>
              <a:r>
                <a:rPr lang="en-US" altLang="ko-KR" sz="2200" b="1" spc="-10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8    4    </a:t>
              </a:r>
              <a:r>
                <a:rPr lang="en-US" altLang="ko-KR" sz="2200" b="1" spc="-10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2   1</a:t>
              </a:r>
            </a:p>
            <a:p>
              <a:pPr indent="-180000">
                <a:buClr>
                  <a:srgbClr val="953735"/>
                </a:buClr>
                <a:buFont typeface="Arial" pitchFamily="34" charset="0"/>
                <a:buChar char="•"/>
              </a:pPr>
              <a:r>
                <a:rPr lang="en-US" altLang="ko-KR" sz="2200" b="1" spc="-10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6    </a:t>
              </a:r>
              <a:r>
                <a:rPr lang="en-US" altLang="ko-KR" sz="2200" b="1" spc="-10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3    10    5    16   </a:t>
              </a:r>
              <a:r>
                <a:rPr lang="en-US" altLang="ko-KR" sz="2200" b="1" spc="-10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8    </a:t>
              </a:r>
              <a:r>
                <a:rPr lang="en-US" altLang="ko-KR" sz="2200" b="1" spc="-10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4    2   1</a:t>
              </a: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439186" y="4426636"/>
              <a:ext cx="3435069" cy="687181"/>
              <a:chOff x="1439186" y="4426636"/>
              <a:chExt cx="3435069" cy="687181"/>
            </a:xfrm>
          </p:grpSpPr>
          <p:cxnSp>
            <p:nvCxnSpPr>
              <p:cNvPr id="42" name="직선 화살표 연결선 41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39186" y="4426636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직선 화살표 연결선 85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6630" y="4430607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직선 화살표 연결선 86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4026" y="4763483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직선 화살표 연결선 87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7379" y="4768504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직선 화살표 연결선 88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171" y="4775670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직선 화살표 연결선 89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1564" y="4772740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직선 화살표 연결선 90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7082" y="4771688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직선 화살표 연결선 91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3131" y="5093884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직선 화살표 연결선 92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2532" y="5101835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직선 화살표 연결선 93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43472" y="5097075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직선 화살표 연결선 94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4892" y="5095975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직선 화살표 연결선 95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6464" y="5095975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직선 화살표 연결선 97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2138" y="5093045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직선 화살표 연결선 98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7664" y="5095136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직선 화살표 연결선 99">
                <a:extLst>
                  <a:ext uri="{FF2B5EF4-FFF2-40B4-BE49-F238E27FC236}">
                    <a16:creationId xmlns="" xmlns:a16="http://schemas.microsoft.com/office/drawing/2014/main" id="{FBC379BE-4E4D-4579-983A-5F1271CB6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1457" y="5107957"/>
                <a:ext cx="212798" cy="5860"/>
              </a:xfrm>
              <a:prstGeom prst="straightConnector1">
                <a:avLst/>
              </a:prstGeom>
              <a:ln w="38100">
                <a:solidFill>
                  <a:srgbClr val="95373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1" name="모서리가 둥근 직사각형 57">
            <a:extLst>
              <a:ext uri="{FF2B5EF4-FFF2-40B4-BE49-F238E27FC236}">
                <a16:creationId xmlns="" xmlns:a16="http://schemas.microsoft.com/office/drawing/2014/main" id="{1736D2D1-AC8F-4C96-9DC4-83C8DFB589F8}"/>
              </a:ext>
            </a:extLst>
          </p:cNvPr>
          <p:cNvSpPr/>
          <p:nvPr/>
        </p:nvSpPr>
        <p:spPr bwMode="auto">
          <a:xfrm>
            <a:off x="909639" y="4031289"/>
            <a:ext cx="8096250" cy="797178"/>
          </a:xfrm>
          <a:prstGeom prst="roundRect">
            <a:avLst>
              <a:gd name="adj" fmla="val 1847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62536" y="3600402"/>
            <a:ext cx="7958826" cy="430887"/>
            <a:chOff x="515628" y="5074152"/>
            <a:chExt cx="7958826" cy="430887"/>
          </a:xfrm>
        </p:grpSpPr>
        <p:sp>
          <p:nvSpPr>
            <p:cNvPr id="54" name="TextBox 19">
              <a:extLst>
                <a:ext uri="{FF2B5EF4-FFF2-40B4-BE49-F238E27FC236}">
                  <a16:creationId xmlns="" xmlns:a16="http://schemas.microsoft.com/office/drawing/2014/main" id="{90E0BF56-8715-4EEB-AB49-6DE25568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665" y="5074152"/>
              <a:ext cx="77757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우박수가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길어지려면 어떤 수를 골라야 할까요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="" xmlns:a16="http://schemas.microsoft.com/office/drawing/2014/main" id="{D4050FF0-F89E-42BB-977E-20A1DE52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8" y="519906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846DB95-CF45-4DF0-9B0A-03D39F8CDC88}"/>
              </a:ext>
            </a:extLst>
          </p:cNvPr>
          <p:cNvSpPr txBox="1"/>
          <p:nvPr/>
        </p:nvSpPr>
        <p:spPr>
          <a:xfrm>
            <a:off x="950652" y="4049846"/>
            <a:ext cx="5446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큰 수로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시작합니다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짝수보다는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홀수로 시작하는 것이 좋습니다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64" name="그림 63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136" y="26323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030576" y="410956"/>
            <a:ext cx="43544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우박수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50652" y="1484313"/>
            <a:ext cx="7970710" cy="769441"/>
            <a:chOff x="950652" y="3475275"/>
            <a:chExt cx="7970710" cy="769441"/>
          </a:xfrm>
        </p:grpSpPr>
        <p:sp>
          <p:nvSpPr>
            <p:cNvPr id="33" name="TextBox 19">
              <a:extLst>
                <a:ext uri="{FF2B5EF4-FFF2-40B4-BE49-F238E27FC236}">
                  <a16:creationId xmlns="" xmlns:a16="http://schemas.microsoft.com/office/drawing/2014/main" id="{368B10B1-032B-42EF-821F-40615C280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837" y="3475275"/>
              <a:ext cx="777152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5, 6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의 수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차례로 계산하여 과정을 적어 보고 결과를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친구들과 비교해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" name="Freeform 14">
              <a:extLst>
                <a:ext uri="{FF2B5EF4-FFF2-40B4-BE49-F238E27FC236}">
                  <a16:creationId xmlns="" xmlns:a16="http://schemas.microsoft.com/office/drawing/2014/main" id="{D4050FF0-F89E-42BB-977E-20A1DE52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652" y="362771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5" name="그림 8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136" y="42258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702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1" grpId="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30576" y="410956"/>
            <a:ext cx="43544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우박수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알아보기</a:t>
            </a:r>
          </a:p>
        </p:txBody>
      </p: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15515" r="14997" b="50896"/>
          <a:stretch/>
        </p:blipFill>
        <p:spPr>
          <a:xfrm>
            <a:off x="1363989" y="1829311"/>
            <a:ext cx="7112857" cy="412857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8099" r="62251" b="85472"/>
          <a:stretch/>
        </p:blipFill>
        <p:spPr>
          <a:xfrm>
            <a:off x="2371854" y="1893703"/>
            <a:ext cx="1727007" cy="82948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5" t="8142" r="22041" b="85429"/>
          <a:stretch/>
        </p:blipFill>
        <p:spPr>
          <a:xfrm>
            <a:off x="5913565" y="1933080"/>
            <a:ext cx="1727007" cy="82948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4999511" y="3941078"/>
            <a:ext cx="3327082" cy="1836719"/>
            <a:chOff x="4999511" y="3941078"/>
            <a:chExt cx="3327082" cy="1836719"/>
          </a:xfrm>
        </p:grpSpPr>
        <p:sp>
          <p:nvSpPr>
            <p:cNvPr id="26" name="직사각형 25"/>
            <p:cNvSpPr/>
            <p:nvPr/>
          </p:nvSpPr>
          <p:spPr>
            <a:xfrm>
              <a:off x="5960978" y="3941078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46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6199" y="3954691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70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355339" y="4324448"/>
              <a:ext cx="6312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106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999511" y="4663560"/>
              <a:ext cx="6312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160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507679" y="5061711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893825" y="5408465"/>
              <a:ext cx="4776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416545" y="3976014"/>
            <a:ext cx="2389929" cy="1466318"/>
            <a:chOff x="2416545" y="3976014"/>
            <a:chExt cx="2389929" cy="1466318"/>
          </a:xfrm>
        </p:grpSpPr>
        <p:sp>
          <p:nvSpPr>
            <p:cNvPr id="35" name="직사각형 34"/>
            <p:cNvSpPr/>
            <p:nvPr/>
          </p:nvSpPr>
          <p:spPr>
            <a:xfrm>
              <a:off x="3325670" y="3976014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17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881222" y="4328095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13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416545" y="4687865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881222" y="5073000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226080" y="4692325"/>
              <a:ext cx="580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</a:t>
              </a:r>
              <a:endPara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920943" y="1384312"/>
            <a:ext cx="7319894" cy="430887"/>
            <a:chOff x="920943" y="1384312"/>
            <a:chExt cx="7319894" cy="430887"/>
          </a:xfrm>
        </p:grpSpPr>
        <p:sp>
          <p:nvSpPr>
            <p:cNvPr id="47" name="TextBox 19">
              <a:extLst>
                <a:ext uri="{FF2B5EF4-FFF2-40B4-BE49-F238E27FC236}">
                  <a16:creationId xmlns="" xmlns:a16="http://schemas.microsoft.com/office/drawing/2014/main" id="{59A287C1-991F-46FE-94C8-DA4A6BEBD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891" y="1384312"/>
              <a:ext cx="70599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짝과 함께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우박수의 계산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규칙에 따라 빈칸을 채워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="" xmlns:a16="http://schemas.microsoft.com/office/drawing/2014/main" id="{27E78D6B-177D-4DC4-96E5-118D6B3EB6E2}"/>
                </a:ext>
              </a:extLst>
            </p:cNvPr>
            <p:cNvGrpSpPr/>
            <p:nvPr/>
          </p:nvGrpSpPr>
          <p:grpSpPr>
            <a:xfrm>
              <a:off x="920943" y="1486148"/>
              <a:ext cx="219266" cy="218283"/>
              <a:chOff x="-572047" y="4429132"/>
              <a:chExt cx="291025" cy="289721"/>
            </a:xfrm>
          </p:grpSpPr>
          <p:sp>
            <p:nvSpPr>
              <p:cNvPr id="49" name="Freeform 14">
                <a:extLst>
                  <a:ext uri="{FF2B5EF4-FFF2-40B4-BE49-F238E27FC236}">
                    <a16:creationId xmlns="" xmlns:a16="http://schemas.microsoft.com/office/drawing/2014/main" id="{E0EDB84C-D95D-414A-98E4-52EF5FD61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="" xmlns:a16="http://schemas.microsoft.com/office/drawing/2014/main" id="{491B23DE-CD53-42F0-B084-A0CCFE2CC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8082" y="46077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705" y="47040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097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3727" y="410956"/>
            <a:ext cx="43613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가장 긴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우박수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89284" y="1407674"/>
            <a:ext cx="8135682" cy="769441"/>
            <a:chOff x="889284" y="1407674"/>
            <a:chExt cx="8135682" cy="769441"/>
          </a:xfrm>
        </p:grpSpPr>
        <p:sp>
          <p:nvSpPr>
            <p:cNvPr id="49" name="TextBox 19">
              <a:extLst>
                <a:ext uri="{FF2B5EF4-FFF2-40B4-BE49-F238E27FC236}">
                  <a16:creationId xmlns="" xmlns:a16="http://schemas.microsoft.com/office/drawing/2014/main" id="{D408976E-0B30-4E91-AAE9-C23C9C502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079" y="1407674"/>
              <a:ext cx="788488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친구들과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우박수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만들기 놀이를 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50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보다 작은 수를 이용하여 우리 반에서 가장 긴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우박수를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찾아봅시다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="" xmlns:a16="http://schemas.microsoft.com/office/drawing/2014/main" id="{E1EE3C54-B95F-46CA-ACA9-E62C25AFA26A}"/>
                </a:ext>
              </a:extLst>
            </p:cNvPr>
            <p:cNvGrpSpPr/>
            <p:nvPr/>
          </p:nvGrpSpPr>
          <p:grpSpPr>
            <a:xfrm>
              <a:off x="889284" y="1539038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>
                <a:extLst>
                  <a:ext uri="{FF2B5EF4-FFF2-40B4-BE49-F238E27FC236}">
                    <a16:creationId xmlns="" xmlns:a16="http://schemas.microsoft.com/office/drawing/2014/main" id="{F2C7897A-E65A-4FCB-A7CE-2AD492E06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="" xmlns:a16="http://schemas.microsoft.com/office/drawing/2014/main" id="{60D99CFD-09C1-442E-BDB5-C5EB5EC1AC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66892" r="12732" b="5678"/>
          <a:stretch/>
        </p:blipFill>
        <p:spPr>
          <a:xfrm>
            <a:off x="1497256" y="2460390"/>
            <a:ext cx="7359539" cy="353915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53409" r="67262" b="33509"/>
          <a:stretch/>
        </p:blipFill>
        <p:spPr>
          <a:xfrm>
            <a:off x="922504" y="2221785"/>
            <a:ext cx="2415695" cy="168786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2" t="55005" r="11475" b="34246"/>
          <a:stretch/>
        </p:blipFill>
        <p:spPr>
          <a:xfrm>
            <a:off x="7226598" y="2337157"/>
            <a:ext cx="1773378" cy="1386781"/>
          </a:xfrm>
          <a:prstGeom prst="rect">
            <a:avLst/>
          </a:prstGeom>
        </p:spPr>
      </p:pic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277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900001" y="1429520"/>
            <a:ext cx="7960969" cy="449531"/>
            <a:chOff x="900001" y="3487743"/>
            <a:chExt cx="7960969" cy="449531"/>
          </a:xfrm>
        </p:grpSpPr>
        <p:sp>
          <p:nvSpPr>
            <p:cNvPr id="19" name="직사각형 18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[1~2]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758446" y="3487743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다음의 규칙에 따라 수를 배열해 봅시다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>
          <a:xfrm>
            <a:off x="1023257" y="2061302"/>
            <a:ext cx="7837713" cy="3338012"/>
          </a:xfrm>
          <a:prstGeom prst="roundRect">
            <a:avLst>
              <a:gd name="adj" fmla="val 5266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214160" y="2119223"/>
            <a:ext cx="7646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                     &lt; </a:t>
            </a:r>
            <a:r>
              <a:rPr lang="ko-KR" altLang="en-US" sz="2200" b="1" dirty="0" err="1">
                <a:latin typeface="나눔고딕" panose="020B0600000101010101" charset="-127"/>
                <a:ea typeface="나눔고딕" panose="020B0600000101010101" charset="-127"/>
              </a:rPr>
              <a:t>콜라츠의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2200" b="1" dirty="0" err="1">
                <a:latin typeface="나눔고딕" panose="020B0600000101010101" charset="-127"/>
                <a:ea typeface="나눔고딕" panose="020B0600000101010101" charset="-127"/>
              </a:rPr>
              <a:t>우박수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 계산 방법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&gt;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자연수를 하나 고릅니다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고른 수가 짝수이면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2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로 나누고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홀수이면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3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을 곱한 뒤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을</a:t>
            </a:r>
            <a:endParaRPr lang="en-US" altLang="ko-KR" sz="2200" b="1" dirty="0" smtClean="0">
              <a:latin typeface="나눔고딕" panose="020B0600000101010101" charset="-127"/>
              <a:ea typeface="나눔고딕" panose="020B0600000101010101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 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더합니다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3.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이 과정을 반복하면 그 수가 항상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이 됩니다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    예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3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→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10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→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5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→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16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→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8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→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4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→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2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→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 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7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" name="타원 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이등변 삼각형 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526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1220" y="1433513"/>
            <a:ext cx="8042086" cy="433509"/>
            <a:chOff x="799642" y="3506387"/>
            <a:chExt cx="8042086" cy="433509"/>
          </a:xfrm>
        </p:grpSpPr>
        <p:sp>
          <p:nvSpPr>
            <p:cNvPr id="8" name="직사각형 7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3920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시작하는 수를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13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으로 하여 계산해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81850"/>
              </p:ext>
            </p:extLst>
          </p:nvPr>
        </p:nvGraphicFramePr>
        <p:xfrm>
          <a:off x="943522" y="2096429"/>
          <a:ext cx="8042092" cy="423746"/>
        </p:xfrm>
        <a:graphic>
          <a:graphicData uri="http://schemas.openxmlformats.org/drawingml/2006/table">
            <a:tbl>
              <a:tblPr/>
              <a:tblGrid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  <a:gridCol w="423268"/>
              </a:tblGrid>
              <a:tr h="4237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3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13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921220" y="3529013"/>
            <a:ext cx="8042086" cy="433509"/>
            <a:chOff x="799642" y="3506387"/>
            <a:chExt cx="8042086" cy="433509"/>
          </a:xfrm>
        </p:grpSpPr>
        <p:sp>
          <p:nvSpPr>
            <p:cNvPr id="14" name="직사각형 13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2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73920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시작하는 수를 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80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으로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하여 계산해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36258"/>
              </p:ext>
            </p:extLst>
          </p:nvPr>
        </p:nvGraphicFramePr>
        <p:xfrm>
          <a:off x="921220" y="4175052"/>
          <a:ext cx="8084671" cy="430401"/>
        </p:xfrm>
        <a:graphic>
          <a:graphicData uri="http://schemas.openxmlformats.org/drawingml/2006/table">
            <a:tbl>
              <a:tblPr/>
              <a:tblGrid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  <a:gridCol w="425509"/>
              </a:tblGrid>
              <a:tr h="430401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3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80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1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→</a:t>
                      </a:r>
                      <a:endParaRPr lang="ko-KR" altLang="en-US" sz="12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0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22525" y="35290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1708814" y="2161061"/>
            <a:ext cx="7367412" cy="323165"/>
            <a:chOff x="1708814" y="2583091"/>
            <a:chExt cx="7367412" cy="323165"/>
          </a:xfrm>
        </p:grpSpPr>
        <p:sp>
          <p:nvSpPr>
            <p:cNvPr id="35" name="직사각형 34"/>
            <p:cNvSpPr/>
            <p:nvPr/>
          </p:nvSpPr>
          <p:spPr>
            <a:xfrm>
              <a:off x="1708814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541152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396936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25272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121847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930739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79513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627469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8495832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708814" y="4236045"/>
            <a:ext cx="7367412" cy="323165"/>
            <a:chOff x="1708814" y="2583091"/>
            <a:chExt cx="7367412" cy="323165"/>
          </a:xfrm>
        </p:grpSpPr>
        <p:sp>
          <p:nvSpPr>
            <p:cNvPr id="45" name="직사각형 44"/>
            <p:cNvSpPr/>
            <p:nvPr/>
          </p:nvSpPr>
          <p:spPr>
            <a:xfrm>
              <a:off x="1708814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541152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3396936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25272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121847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930739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795131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7627469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495832" y="2583091"/>
              <a:ext cx="58039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en-US" altLang="ko-KR" sz="15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610" y="2605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FF36B88D-13FB-4CDE-B89F-E48512F25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610" y="46571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6" name="타원 5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이등변 삼각형 5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8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이등변 삼각형 5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453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418</Words>
  <Application>Microsoft Office PowerPoint</Application>
  <PresentationFormat>A4 용지(210x297mm)</PresentationFormat>
  <Paragraphs>171</Paragraphs>
  <Slides>11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굴림</vt:lpstr>
      <vt:lpstr>Arial</vt:lpstr>
      <vt:lpstr>맑은 고딕</vt:lpstr>
      <vt:lpstr>나눔고딕</vt:lpstr>
      <vt:lpstr>나눔고딕 ExtraBold</vt:lpstr>
      <vt:lpstr>한컴바탕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이수진</cp:lastModifiedBy>
  <cp:revision>327</cp:revision>
  <dcterms:created xsi:type="dcterms:W3CDTF">2016-11-16T23:53:02Z</dcterms:created>
  <dcterms:modified xsi:type="dcterms:W3CDTF">2018-01-17T05:58:25Z</dcterms:modified>
</cp:coreProperties>
</file>