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8" r:id="rId4"/>
    <p:sldId id="272" r:id="rId5"/>
    <p:sldId id="296" r:id="rId6"/>
    <p:sldId id="300" r:id="rId7"/>
    <p:sldId id="304" r:id="rId8"/>
    <p:sldId id="301" r:id="rId9"/>
    <p:sldId id="311" r:id="rId10"/>
    <p:sldId id="289" r:id="rId11"/>
    <p:sldId id="298" r:id="rId12"/>
    <p:sldId id="305" r:id="rId13"/>
    <p:sldId id="294" r:id="rId14"/>
    <p:sldId id="312" r:id="rId15"/>
    <p:sldId id="309" r:id="rId16"/>
    <p:sldId id="310" r:id="rId17"/>
    <p:sldId id="295" r:id="rId18"/>
    <p:sldId id="306" r:id="rId19"/>
    <p:sldId id="307" r:id="rId20"/>
    <p:sldId id="308" r:id="rId21"/>
    <p:sldId id="265" r:id="rId22"/>
  </p:sldIdLst>
  <p:sldSz cx="9906000" cy="6858000" type="A4"/>
  <p:notesSz cx="6858000" cy="9144000"/>
  <p:embeddedFontLst>
    <p:embeddedFont>
      <p:font typeface="맑은 고딕" panose="020B0503020000020004" pitchFamily="50" charset="-127"/>
      <p:regular r:id="rId25"/>
      <p:bold r:id="rId26"/>
    </p:embeddedFont>
    <p:embeddedFont>
      <p:font typeface="Cambria Math" panose="02040503050406030204" pitchFamily="18" charset="0"/>
      <p:regular r:id="rId27"/>
    </p:embeddedFont>
    <p:embeddedFont>
      <p:font typeface="나눔바른고딕" panose="020B0600000101010101" charset="-127"/>
      <p:regular r:id="rId28"/>
      <p:bold r:id="rId29"/>
    </p:embeddedFont>
    <p:embeddedFont>
      <p:font typeface="나눔고딕" panose="020D0604000000000000" pitchFamily="50" charset="-127"/>
      <p:regular r:id="rId30"/>
      <p:bold r:id="rId31"/>
    </p:embeddedFont>
    <p:embeddedFont>
      <p:font typeface="나눔고딕 ExtraBold" panose="020D0904000000000000" pitchFamily="50" charset="-127"/>
      <p:bold r:id="rId32"/>
    </p:embeddedFont>
  </p:embeddedFontLst>
  <p:custShowLst>
    <p:custShow name="재구성한 쇼 1" id="0">
      <p:sldLst>
        <p:sld r:id="rId10"/>
      </p:sldLst>
    </p:custShow>
    <p:custShow name="재구성한 쇼 2" id="1">
      <p:sldLst>
        <p:sld r:id="rId12"/>
      </p:sldLst>
    </p:custShow>
    <p:custShow name="재구성한 쇼 3" id="2">
      <p:sldLst>
        <p:sld r:id="rId15"/>
      </p:sldLst>
    </p:custShow>
    <p:custShow name="재구성한 쇼 4" id="3">
      <p:sldLst>
        <p:sld r:id="rId17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pos="262">
          <p15:clr>
            <a:srgbClr val="A4A3A4"/>
          </p15:clr>
        </p15:guide>
        <p15:guide id="6" pos="5978">
          <p15:clr>
            <a:srgbClr val="A4A3A4"/>
          </p15:clr>
        </p15:guide>
        <p15:guide id="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735"/>
    <a:srgbClr val="385D8A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1296" y="-96"/>
      </p:cViewPr>
      <p:guideLst>
        <p:guide orient="horz" pos="482"/>
        <p:guide orient="horz" pos="3876"/>
        <p:guide orient="horz" pos="626"/>
        <p:guide orient="horz" pos="913"/>
        <p:guide orient="horz" pos="3695"/>
        <p:guide pos="560"/>
        <p:guide pos="14"/>
        <p:guide pos="5678"/>
        <p:guide pos="62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1F59F-7D21-4297-95C2-EC7C5B978F77}" type="datetimeFigureOut">
              <a:rPr lang="ko-KR" altLang="en-US" smtClean="0">
                <a:latin typeface="나눔고딕" pitchFamily="50" charset="-127"/>
                <a:ea typeface="나눔고딕" pitchFamily="50" charset="-127"/>
              </a:rPr>
              <a:t>2018-01-17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786F-2707-4DAF-9166-2EB72CD26C05}" type="slidenum">
              <a:rPr lang="ko-KR" altLang="en-US" smtClean="0">
                <a:latin typeface="나눔고딕" pitchFamily="50" charset="-127"/>
                <a:ea typeface="나눔고딕" pitchFamily="50" charset="-127"/>
              </a:rPr>
              <a:t>‹#›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750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E4A469B-E051-47C2-B7B5-81E8A48B7474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45AB354-40FD-44A1-8735-F0DAD01FF6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9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310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607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607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607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607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310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310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608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60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006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006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006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00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계산식에서 규칙을 찾아볼까요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계산식에서 규칙을 찾아볼까요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8466" y="108000"/>
            <a:ext cx="283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공부할</a:t>
            </a:r>
            <a:r>
              <a:rPr lang="en-US" altLang="ko-KR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준비가 되어 있나요</a:t>
            </a:r>
          </a:p>
        </p:txBody>
      </p:sp>
    </p:spTree>
    <p:extLst>
      <p:ext uri="{BB962C8B-B14F-4D97-AF65-F5344CB8AC3E}">
        <p14:creationId xmlns:p14="http://schemas.microsoft.com/office/powerpoint/2010/main" val="14978825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emf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1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4.png"/><Relationship Id="rId7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0.png"/><Relationship Id="rId9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5.png"/><Relationship Id="rId7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image" Target="../media/image13.png"/><Relationship Id="rId5" Type="http://schemas.openxmlformats.org/officeDocument/2006/relationships/image" Target="../media/image14.png"/><Relationship Id="rId10" Type="http://schemas.openxmlformats.org/officeDocument/2006/relationships/slide" Target="slide12.xml"/><Relationship Id="rId4" Type="http://schemas.openxmlformats.org/officeDocument/2006/relationships/image" Target="../media/image7.png"/><Relationship Id="rId9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4.png"/><Relationship Id="rId9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7.png"/><Relationship Id="rId7" Type="http://schemas.openxmlformats.org/officeDocument/2006/relationships/slide" Target="slide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1.png"/><Relationship Id="rId9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slide" Target="slide12.xml"/><Relationship Id="rId4" Type="http://schemas.openxmlformats.org/officeDocument/2006/relationships/image" Target="../media/image11.png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그림 84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pic>
        <p:nvPicPr>
          <p:cNvPr id="3" name="그림 2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4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3667116" y="2869163"/>
            <a:ext cx="5988874" cy="14959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계산식에서 규칙을 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찾아볼까요</a:t>
            </a:r>
            <a:r>
              <a:rPr lang="en-US" altLang="ko-KR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(2)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600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9024966" y="6179363"/>
            <a:ext cx="428628" cy="4286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    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이등변 삼각형 20">
            <a:hlinkClick r:id="" action="ppaction://hlinkshowjump?jump=nextslide"/>
          </p:cNvPr>
          <p:cNvSpPr/>
          <p:nvPr/>
        </p:nvSpPr>
        <p:spPr>
          <a:xfrm rot="5400000">
            <a:off x="9145314" y="6322239"/>
            <a:ext cx="214314" cy="14287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15925" y="500613"/>
            <a:ext cx="5041131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6786" y="548680"/>
            <a:ext cx="4456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규칙 찾기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140~141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86~87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9" t="9597" r="16219" b="68254"/>
          <a:stretch/>
        </p:blipFill>
        <p:spPr>
          <a:xfrm>
            <a:off x="1574368" y="2081988"/>
            <a:ext cx="6747833" cy="318946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66720" y="410956"/>
            <a:ext cx="42982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곱셈식에서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규칙 찾기</a:t>
            </a: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xmlns="" id="{B4406BA2-2B23-45D7-91B3-8EE0DA034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282" y="4644586"/>
            <a:ext cx="3721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나눔고딕" panose="020D0604000000000000" pitchFamily="50" charset="-127"/>
                <a:cs typeface="나눔고딕" panose="020D0604000000000000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나눔고딕" panose="020D0604000000000000" pitchFamily="50" charset="-127"/>
                <a:cs typeface="나눔고딕" panose="020D0604000000000000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나눔고딕" panose="020D0604000000000000" pitchFamily="50" charset="-127"/>
                <a:cs typeface="나눔고딕" panose="020D0604000000000000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나눔고딕" panose="020D0604000000000000" pitchFamily="50" charset="-127"/>
                <a:cs typeface="나눔고딕" panose="020D0604000000000000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나눔고딕" panose="020D0604000000000000" pitchFamily="50" charset="-127"/>
                <a:cs typeface="나눔고딕" panose="020D0604000000000000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나눔고딕" panose="020D0604000000000000" pitchFamily="50" charset="-127"/>
                <a:cs typeface="나눔고딕" panose="020D0604000000000000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나눔고딕" panose="020D0604000000000000" pitchFamily="50" charset="-127"/>
                <a:cs typeface="나눔고딕" panose="020D0604000000000000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나눔고딕" panose="020D0604000000000000" pitchFamily="50" charset="-127"/>
                <a:cs typeface="나눔고딕" panose="020D0604000000000000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나눔고딕" panose="020D0604000000000000" pitchFamily="50" charset="-127"/>
                <a:cs typeface="나눔고딕" panose="020D0604000000000000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18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</a:rPr>
              <a:t>11111×11111</a:t>
            </a:r>
            <a:r>
              <a:rPr lang="en-US" altLang="ko-KR" sz="1800" b="1" dirty="0" smtClean="0">
                <a:solidFill>
                  <a:srgbClr val="953735"/>
                </a:solidFill>
                <a:latin typeface="나눔고딕" panose="020D0604000000000000" pitchFamily="50" charset="-127"/>
              </a:rPr>
              <a:t> = 123454321          </a:t>
            </a:r>
            <a:endParaRPr lang="ko-KR" altLang="en-US" sz="1800" b="1" dirty="0">
              <a:solidFill>
                <a:srgbClr val="953735"/>
              </a:solidFill>
              <a:latin typeface="나눔고딕" panose="020D0604000000000000" pitchFamily="50" charset="-127"/>
            </a:endParaRPr>
          </a:p>
        </p:txBody>
      </p:sp>
      <p:sp>
        <p:nvSpPr>
          <p:cNvPr id="19" name="타원 18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9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20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6262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/>
          <p:cNvGrpSpPr/>
          <p:nvPr/>
        </p:nvGrpSpPr>
        <p:grpSpPr>
          <a:xfrm>
            <a:off x="942365" y="2000117"/>
            <a:ext cx="7900353" cy="769441"/>
            <a:chOff x="416496" y="3933056"/>
            <a:chExt cx="7900353" cy="769441"/>
          </a:xfrm>
        </p:grpSpPr>
        <p:sp>
          <p:nvSpPr>
            <p:cNvPr id="33" name="TextBox 19">
              <a:extLst>
                <a:ext uri="{FF2B5EF4-FFF2-40B4-BE49-F238E27FC236}">
                  <a16:creationId xmlns:a16="http://schemas.microsoft.com/office/drawing/2014/main" xmlns="" id="{92C6C1D9-DEC6-402B-8EA1-7265728DD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230" y="3933056"/>
              <a:ext cx="7739619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규칙에 따라 계산 결과가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12345654321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 되는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곱셈식을 찾아보세요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xmlns="" id="{92FF1914-48A4-4E63-8EE4-AF1B6BB65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96" y="405796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3" name="모서리가 둥근 직사각형 40">
            <a:extLst>
              <a:ext uri="{FF2B5EF4-FFF2-40B4-BE49-F238E27FC236}">
                <a16:creationId xmlns:a16="http://schemas.microsoft.com/office/drawing/2014/main" xmlns="" id="{E0AE21F1-AF4D-4A4B-B027-0FF2F631CF5D}"/>
              </a:ext>
            </a:extLst>
          </p:cNvPr>
          <p:cNvSpPr/>
          <p:nvPr/>
        </p:nvSpPr>
        <p:spPr bwMode="auto">
          <a:xfrm>
            <a:off x="888830" y="2769322"/>
            <a:ext cx="8114375" cy="1720616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4AD3B91-30CB-4606-BD91-EDFB65DFD451}"/>
              </a:ext>
            </a:extLst>
          </p:cNvPr>
          <p:cNvSpPr txBox="1"/>
          <p:nvPr/>
        </p:nvSpPr>
        <p:spPr>
          <a:xfrm>
            <a:off x="928439" y="2819137"/>
            <a:ext cx="7926002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가장 </a:t>
            </a:r>
            <a:r>
              <a:rPr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가운데 수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인</a:t>
            </a:r>
            <a:r>
              <a:rPr lang="en-US" altLang="ko-KR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가장 큰 수</a:t>
            </a:r>
            <a:r>
              <a:rPr lang="ko-KR" altLang="en-US" sz="22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가 </a:t>
            </a:r>
            <a:r>
              <a:rPr lang="en-US" altLang="ko-KR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이므로 </a:t>
            </a:r>
            <a:r>
              <a:rPr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여섯째 곱셈식입니다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marL="179388" indent="-179388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규칙에 따라 </a:t>
            </a:r>
            <a:r>
              <a:rPr lang="ko-KR" altLang="en-US" sz="22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여섯째 곱셈식</a:t>
            </a:r>
            <a:r>
              <a:rPr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이므로 </a:t>
            </a:r>
            <a:r>
              <a:rPr lang="en-US" altLang="ko-KR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이 </a:t>
            </a:r>
            <a:r>
              <a:rPr lang="en-US" altLang="ko-KR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개인 </a:t>
            </a:r>
            <a:r>
              <a:rPr lang="en-US" altLang="ko-KR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111111</a:t>
            </a:r>
            <a:r>
              <a:rPr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을 두 </a:t>
            </a:r>
            <a:r>
              <a:rPr lang="ko-KR" altLang="en-US" sz="2200" b="1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번 </a:t>
            </a:r>
            <a:r>
              <a:rPr lang="ko-KR" altLang="en-US" sz="2200" b="1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 곱할 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것 같습니다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marL="179388" indent="-179388" algn="just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altLang="ko-KR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111111x111111=12345654321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E164B919-CA10-4442-8D30-6C7BE78FAA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5458" y="34013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942365" y="1425942"/>
            <a:ext cx="7900353" cy="430887"/>
            <a:chOff x="416496" y="3306161"/>
            <a:chExt cx="7900353" cy="430887"/>
          </a:xfrm>
        </p:grpSpPr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580199" y="3306161"/>
              <a:ext cx="77366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다섯째 빈칸에 알맞은 곱셈식을 써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416496" y="342176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0" name="그룹 154">
            <a:extLst>
              <a:ext uri="{FF2B5EF4-FFF2-40B4-BE49-F238E27FC236}">
                <a16:creationId xmlns:a16="http://schemas.microsoft.com/office/drawing/2014/main" xmlns="" id="{FABC56B2-2D67-4700-9DA5-D3EC4D26007F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62" name="타원 61">
              <a:extLst>
                <a:ext uri="{FF2B5EF4-FFF2-40B4-BE49-F238E27FC236}">
                  <a16:creationId xmlns:a16="http://schemas.microsoft.com/office/drawing/2014/main" xmlns="" id="{7C600503-C8B6-4CF0-A35A-2443A20324A6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3" name="이등변 삼각형 6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251B8EB2-D50D-4E0D-ABE5-C62B54E60928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4" name="그룹 157">
            <a:extLst>
              <a:ext uri="{FF2B5EF4-FFF2-40B4-BE49-F238E27FC236}">
                <a16:creationId xmlns:a16="http://schemas.microsoft.com/office/drawing/2014/main" xmlns="" id="{869BD19D-94D5-4A6A-A2E3-ACA98FCB7A5C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5" name="타원 64">
              <a:extLst>
                <a:ext uri="{FF2B5EF4-FFF2-40B4-BE49-F238E27FC236}">
                  <a16:creationId xmlns:a16="http://schemas.microsoft.com/office/drawing/2014/main" xmlns="" id="{52C5997E-A615-442F-A56F-D7B0EC353250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6" name="이등변 삼각형 6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AC16B790-F8C7-4B17-AFCF-E38C79D51FEC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1" name="그림 40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66720" y="410956"/>
            <a:ext cx="42982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곱셈식에서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규칙 찾기</a:t>
            </a:r>
          </a:p>
        </p:txBody>
      </p:sp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" name="그림 29">
            <a:hlinkClick r:id="" action="ppaction://customshow?id=1&amp;return=true"/>
            <a:extLst>
              <a:ext uri="{FF2B5EF4-FFF2-40B4-BE49-F238E27FC236}">
                <a16:creationId xmlns:a16="http://schemas.microsoft.com/office/drawing/2014/main" xmlns="" id="{E164B919-CA10-4442-8D30-6C7BE78FAA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7493" y="14700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7876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2884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나눗셈식에서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규칙 찾기</a:t>
            </a: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881688" y="1426054"/>
            <a:ext cx="4458998" cy="430887"/>
            <a:chOff x="701677" y="1296779"/>
            <a:chExt cx="4458998" cy="430887"/>
          </a:xfrm>
        </p:grpSpPr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xmlns="" id="{C8927FAD-20AE-4119-A043-4F2554F2A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472" y="1296779"/>
              <a:ext cx="420820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나눗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셈식에서 규칙을 찾아봅시다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xmlns="" id="{D281E364-2212-473F-9375-AE02AE23BAD3}"/>
                </a:ext>
              </a:extLst>
            </p:cNvPr>
            <p:cNvGrpSpPr/>
            <p:nvPr/>
          </p:nvGrpSpPr>
          <p:grpSpPr>
            <a:xfrm>
              <a:off x="701677" y="1403082"/>
              <a:ext cx="219266" cy="218283"/>
              <a:chOff x="-572047" y="4429132"/>
              <a:chExt cx="291025" cy="289721"/>
            </a:xfrm>
          </p:grpSpPr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xmlns="" id="{EB1FF35E-113E-4A0C-A193-1DA5AE83A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xmlns="" id="{5D8238F3-D4EE-47E0-8649-366484FD6E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61" name="그림 60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9" t="55286" r="16219" b="22565"/>
          <a:stretch/>
        </p:blipFill>
        <p:spPr>
          <a:xfrm>
            <a:off x="1818755" y="2175144"/>
            <a:ext cx="6432311" cy="3040325"/>
          </a:xfrm>
          <a:prstGeom prst="rect">
            <a:avLst/>
          </a:prstGeom>
        </p:spPr>
      </p:pic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6017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2884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나눗셈식에서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규칙 찾기</a:t>
            </a: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9" t="55286" r="16219" b="22565"/>
          <a:stretch/>
        </p:blipFill>
        <p:spPr>
          <a:xfrm>
            <a:off x="1818755" y="2175144"/>
            <a:ext cx="6432311" cy="30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06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9" t="55286" r="16219" b="22565"/>
          <a:stretch/>
        </p:blipFill>
        <p:spPr>
          <a:xfrm>
            <a:off x="7066025" y="1419947"/>
            <a:ext cx="1947800" cy="920656"/>
          </a:xfrm>
          <a:prstGeom prst="rect">
            <a:avLst/>
          </a:prstGeom>
        </p:spPr>
      </p:pic>
      <p:sp>
        <p:nvSpPr>
          <p:cNvPr id="41" name="모서리가 둥근 직사각형 40"/>
          <p:cNvSpPr/>
          <p:nvPr/>
        </p:nvSpPr>
        <p:spPr bwMode="auto">
          <a:xfrm>
            <a:off x="900856" y="1908161"/>
            <a:ext cx="6030522" cy="3115395"/>
          </a:xfrm>
          <a:prstGeom prst="roundRect">
            <a:avLst>
              <a:gd name="adj" fmla="val 4846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6720" y="410956"/>
            <a:ext cx="42884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나눗셈식에서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규칙 찾기</a:t>
            </a: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91613" y="1936608"/>
            <a:ext cx="5893009" cy="300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나누어지는 </a:t>
            </a:r>
            <a:r>
              <a:rPr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수는 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111111111, 222222222, 333333333……</a:t>
            </a:r>
            <a:r>
              <a:rPr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으로 </a:t>
            </a:r>
            <a:r>
              <a:rPr lang="en-US" altLang="ko-KR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9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개의 숫자가 이어지는데 단계가 진행될수록 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씩 커지고 있습니다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 smtClean="0">
              <a:solidFill>
                <a:srgbClr val="953735"/>
              </a:solidFill>
              <a:latin typeface="나눔고딕" pitchFamily="50" charset="-127"/>
              <a:ea typeface="나눔고딕" pitchFamily="50" charset="-127"/>
            </a:endParaRPr>
          </a:p>
          <a:p>
            <a:pPr marL="179388" indent="-179388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나누는 수는 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9, 18, 27……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로 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9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의 단 </a:t>
            </a:r>
            <a:r>
              <a:rPr lang="ko-KR" altLang="en-US" sz="2200" b="1" dirty="0" err="1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곱셈구구의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 값과 </a:t>
            </a:r>
            <a:r>
              <a:rPr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같습니다</a:t>
            </a:r>
            <a:r>
              <a:rPr lang="en-US" altLang="ko-KR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나눗셈의 결과는 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12345679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로 모두 같습니다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나누어지는 수와 나누는 수가 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배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, 3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배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……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 씩 커지면 몫은 모두 </a:t>
            </a:r>
            <a:r>
              <a:rPr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같습니다</a:t>
            </a:r>
            <a:r>
              <a:rPr lang="en-US" altLang="ko-KR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rgbClr val="953735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9998" y="32298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926050" y="1449388"/>
            <a:ext cx="4380941" cy="430887"/>
            <a:chOff x="416496" y="3645024"/>
            <a:chExt cx="4380941" cy="430887"/>
          </a:xfrm>
        </p:grpSpPr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546746" y="3645024"/>
              <a:ext cx="425069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규칙을 찾아보세요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416496" y="379196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1" name="그림 60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6" name="타원 25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1" name="그림 30">
            <a:hlinkClick r:id="" action="ppaction://customshow?id=2&amp;return=tru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96" y="1505892"/>
            <a:ext cx="277200" cy="2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76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2884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나눗셈식에서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규칙 찾기</a:t>
            </a: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9" t="55286" r="16219" b="22565"/>
          <a:stretch/>
        </p:blipFill>
        <p:spPr>
          <a:xfrm>
            <a:off x="1818755" y="2175144"/>
            <a:ext cx="6432311" cy="3040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5">
                <a:extLst>
                  <a:ext uri="{FF2B5EF4-FFF2-40B4-BE49-F238E27FC236}">
                    <a16:creationId xmlns:a16="http://schemas.microsoft.com/office/drawing/2014/main" xmlns="" id="{B4406BA2-2B23-45D7-91B3-8EE0DA0349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1127" y="4664812"/>
                <a:ext cx="37213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anose="020D0604000000000000" pitchFamily="50" charset="-127"/>
                    <a:cs typeface="나눔고딕" panose="020D0604000000000000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anose="020D0604000000000000" pitchFamily="50" charset="-127"/>
                    <a:cs typeface="나눔고딕" panose="020D0604000000000000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anose="020D0604000000000000" pitchFamily="50" charset="-127"/>
                    <a:cs typeface="나눔고딕" panose="020D0604000000000000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anose="020D0604000000000000" pitchFamily="50" charset="-127"/>
                    <a:cs typeface="나눔고딕" panose="020D0604000000000000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anose="020D0604000000000000" pitchFamily="50" charset="-127"/>
                    <a:cs typeface="나눔고딕" panose="020D0604000000000000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anose="020D0604000000000000" pitchFamily="50" charset="-127"/>
                    <a:cs typeface="나눔고딕" panose="020D0604000000000000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anose="020D0604000000000000" pitchFamily="50" charset="-127"/>
                    <a:cs typeface="나눔고딕" panose="020D0604000000000000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anose="020D0604000000000000" pitchFamily="50" charset="-127"/>
                    <a:cs typeface="나눔고딕" panose="020D0604000000000000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anose="020D0604000000000000" pitchFamily="50" charset="-127"/>
                    <a:cs typeface="나눔고딕" panose="020D0604000000000000" pitchFamily="50" charset="-127"/>
                  </a:defRPr>
                </a:lvl9pPr>
              </a:lstStyle>
              <a:p>
                <a:pPr algn="ctr" latinLnBrk="0">
                  <a:spcBef>
                    <a:spcPct val="0"/>
                  </a:spcBef>
                  <a:buFontTx/>
                  <a:buNone/>
                </a:pPr>
                <a:r>
                  <a:rPr lang="en-US" altLang="ko-KR" sz="1800" b="1" spc="-6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</a:rPr>
                  <a:t>555555555</a:t>
                </a:r>
                <a14:m>
                  <m:oMath xmlns:m="http://schemas.openxmlformats.org/officeDocument/2006/math">
                    <m:r>
                      <a:rPr lang="en-US" altLang="ko-KR" sz="1800" b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altLang="ko-KR" sz="18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</a:rPr>
                  <a:t>45</a:t>
                </a:r>
                <a:r>
                  <a:rPr lang="en-US" altLang="ko-KR" sz="1800" b="1" dirty="0" smtClean="0">
                    <a:solidFill>
                      <a:srgbClr val="953735"/>
                    </a:solidFill>
                    <a:latin typeface="나눔고딕" panose="020D0604000000000000" pitchFamily="50" charset="-127"/>
                  </a:rPr>
                  <a:t>=</a:t>
                </a:r>
                <a:r>
                  <a:rPr lang="en-US" altLang="ko-KR" sz="1800" b="1" spc="-130" dirty="0" smtClean="0">
                    <a:solidFill>
                      <a:srgbClr val="953735"/>
                    </a:solidFill>
                    <a:latin typeface="나눔고딕" panose="020D0604000000000000" pitchFamily="50" charset="-127"/>
                  </a:rPr>
                  <a:t>123456789</a:t>
                </a:r>
                <a:r>
                  <a:rPr lang="en-US" altLang="ko-KR" sz="1800" b="1" dirty="0" smtClean="0">
                    <a:solidFill>
                      <a:srgbClr val="953735"/>
                    </a:solidFill>
                    <a:latin typeface="나눔고딕" panose="020D0604000000000000" pitchFamily="50" charset="-127"/>
                  </a:rPr>
                  <a:t>         </a:t>
                </a:r>
                <a:endParaRPr lang="ko-KR" altLang="en-US" sz="1800" b="1" dirty="0">
                  <a:solidFill>
                    <a:srgbClr val="953735"/>
                  </a:solidFill>
                  <a:latin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2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4406BA2-2B23-45D7-91B3-8EE0DA034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1127" y="4664812"/>
                <a:ext cx="372139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b="-24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969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77332" y="1940310"/>
            <a:ext cx="7865386" cy="769441"/>
            <a:chOff x="872838" y="4079425"/>
            <a:chExt cx="7865386" cy="769441"/>
          </a:xfrm>
        </p:grpSpPr>
        <p:sp>
          <p:nvSpPr>
            <p:cNvPr id="40" name="TextBox 19">
              <a:extLst>
                <a:ext uri="{FF2B5EF4-FFF2-40B4-BE49-F238E27FC236}">
                  <a16:creationId xmlns:a16="http://schemas.microsoft.com/office/drawing/2014/main" xmlns="" id="{92C6C1D9-DEC6-402B-8EA1-7265728DD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119" y="4079425"/>
              <a:ext cx="773810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63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으로 나누었을 때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 결과가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12345679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 되는 수를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찾아보세요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xmlns="" id="{92FF1914-48A4-4E63-8EE4-AF1B6BB65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838" y="423910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0" name="모서리가 둥근 직사각형 40">
            <a:extLst>
              <a:ext uri="{FF2B5EF4-FFF2-40B4-BE49-F238E27FC236}">
                <a16:creationId xmlns:a16="http://schemas.microsoft.com/office/drawing/2014/main" xmlns="" id="{E0AE21F1-AF4D-4A4B-B027-0FF2F631CF5D}"/>
              </a:ext>
            </a:extLst>
          </p:cNvPr>
          <p:cNvSpPr/>
          <p:nvPr/>
        </p:nvSpPr>
        <p:spPr bwMode="auto">
          <a:xfrm>
            <a:off x="917442" y="2710401"/>
            <a:ext cx="8091953" cy="1268206"/>
          </a:xfrm>
          <a:prstGeom prst="roundRect">
            <a:avLst>
              <a:gd name="adj" fmla="val 12208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4AD3B91-30CB-4606-BD91-EDFB65DFD451}"/>
              </a:ext>
            </a:extLst>
          </p:cNvPr>
          <p:cNvSpPr txBox="1"/>
          <p:nvPr/>
        </p:nvSpPr>
        <p:spPr>
          <a:xfrm>
            <a:off x="909401" y="2737913"/>
            <a:ext cx="7708647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63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으로 나누므로 </a:t>
            </a:r>
            <a:r>
              <a:rPr lang="ko-KR" altLang="en-US" sz="22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일곱째 </a:t>
            </a:r>
            <a:r>
              <a: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나눗셈식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.  </a:t>
            </a:r>
          </a:p>
          <a:p>
            <a:pPr marL="179388" indent="-179388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규칙대로 하면 일곱째의 나누어지는 수는 </a:t>
            </a:r>
            <a:r>
              <a:rPr lang="en-US" altLang="ko-KR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777777777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777777777÷63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=12345679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xmlns="" id="{E164B919-CA10-4442-8D30-6C7BE78FAA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99" y="31508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" name="그룹 154">
            <a:extLst>
              <a:ext uri="{FF2B5EF4-FFF2-40B4-BE49-F238E27FC236}">
                <a16:creationId xmlns:a16="http://schemas.microsoft.com/office/drawing/2014/main" xmlns="" id="{FABC56B2-2D67-4700-9DA5-D3EC4D26007F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62" name="타원 61">
              <a:extLst>
                <a:ext uri="{FF2B5EF4-FFF2-40B4-BE49-F238E27FC236}">
                  <a16:creationId xmlns:a16="http://schemas.microsoft.com/office/drawing/2014/main" xmlns="" id="{7C600503-C8B6-4CF0-A35A-2443A20324A6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3" name="이등변 삼각형 6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251B8EB2-D50D-4E0D-ABE5-C62B54E60928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4" name="그룹 157">
            <a:extLst>
              <a:ext uri="{FF2B5EF4-FFF2-40B4-BE49-F238E27FC236}">
                <a16:creationId xmlns:a16="http://schemas.microsoft.com/office/drawing/2014/main" xmlns="" id="{869BD19D-94D5-4A6A-A2E3-ACA98FCB7A5C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5" name="타원 64">
              <a:extLst>
                <a:ext uri="{FF2B5EF4-FFF2-40B4-BE49-F238E27FC236}">
                  <a16:creationId xmlns:a16="http://schemas.microsoft.com/office/drawing/2014/main" xmlns="" id="{52C5997E-A615-442F-A56F-D7B0EC353250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6" name="이등변 삼각형 6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AC16B790-F8C7-4B17-AFCF-E38C79D51FEC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9" name="그림 38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66720" y="410956"/>
            <a:ext cx="42884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나눗셈식에서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규칙 찾기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959245" y="1450396"/>
            <a:ext cx="8050150" cy="430887"/>
            <a:chOff x="444877" y="3306161"/>
            <a:chExt cx="8050150" cy="430887"/>
          </a:xfrm>
        </p:grpSpPr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580199" y="3306161"/>
              <a:ext cx="791482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다섯째 빈칸에 알맞은 나눗셈식을 써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444877" y="344701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4" name="타원 23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customshow?id=3&amp;return=true"/>
            <a:extLst>
              <a:ext uri="{FF2B5EF4-FFF2-40B4-BE49-F238E27FC236}">
                <a16:creationId xmlns:a16="http://schemas.microsoft.com/office/drawing/2014/main" xmlns="" id="{E164B919-CA10-4442-8D30-6C7BE78FAA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3259" y="14816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3017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00001" y="2186548"/>
            <a:ext cx="8113823" cy="3288962"/>
            <a:chOff x="900001" y="2186548"/>
            <a:chExt cx="8113823" cy="3288962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900001" y="2335403"/>
              <a:ext cx="8113823" cy="3140107"/>
            </a:xfrm>
            <a:prstGeom prst="roundRect">
              <a:avLst>
                <a:gd name="adj" fmla="val 5266"/>
              </a:avLst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_x182143944"/>
            <p:cNvSpPr>
              <a:spLocks noChangeArrowheads="1"/>
            </p:cNvSpPr>
            <p:nvPr/>
          </p:nvSpPr>
          <p:spPr bwMode="auto">
            <a:xfrm>
              <a:off x="1841987" y="2186548"/>
              <a:ext cx="705698" cy="297712"/>
            </a:xfrm>
            <a:prstGeom prst="roundRect">
              <a:avLst>
                <a:gd name="adj" fmla="val 50000"/>
              </a:avLst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2150" algn="l"/>
                  <a:tab pos="5751513" algn="r"/>
                </a:tabLst>
              </a:pPr>
              <a:r>
                <a:rPr kumimoji="1" lang="ko-KR" altLang="ko-KR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나눔고딕" panose="020B0600000101010101" charset="-127"/>
                  <a:ea typeface="나눔고딕" panose="020B0600000101010101" charset="-127"/>
                </a:rPr>
                <a:t>보기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00001" y="1354542"/>
            <a:ext cx="7960969" cy="449531"/>
            <a:chOff x="900001" y="1354542"/>
            <a:chExt cx="7960969" cy="449531"/>
          </a:xfrm>
        </p:grpSpPr>
        <p:grpSp>
          <p:nvGrpSpPr>
            <p:cNvPr id="30" name="그룹 29"/>
            <p:cNvGrpSpPr/>
            <p:nvPr/>
          </p:nvGrpSpPr>
          <p:grpSpPr>
            <a:xfrm>
              <a:off x="900001" y="1354542"/>
              <a:ext cx="7960969" cy="449531"/>
              <a:chOff x="900001" y="3487743"/>
              <a:chExt cx="7960969" cy="449531"/>
            </a:xfrm>
          </p:grpSpPr>
          <p:sp>
            <p:nvSpPr>
              <p:cNvPr id="36" name="직사각형 35"/>
              <p:cNvSpPr/>
              <p:nvPr/>
            </p:nvSpPr>
            <p:spPr>
              <a:xfrm>
                <a:off x="900001" y="3506387"/>
                <a:ext cx="95641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US" altLang="ko-KR" sz="2200" b="1" dirty="0">
                    <a:latin typeface="나눔고딕" panose="020B0600000101010101" charset="-127"/>
                    <a:ea typeface="나눔고딕" panose="020B0600000101010101" charset="-127"/>
                  </a:rPr>
                  <a:t>[1~2]</a:t>
                </a: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1758446" y="3487743"/>
                <a:ext cx="710252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ko-KR" altLang="en-US" sz="2200" b="1" dirty="0" smtClean="0">
                    <a:latin typeface="나눔고딕" panose="020B0600000101010101" charset="-127"/>
                    <a:ea typeface="나눔고딕" panose="020B0600000101010101" charset="-127"/>
                  </a:rPr>
                  <a:t>          의 </a:t>
                </a:r>
                <a:r>
                  <a:rPr lang="ko-KR" altLang="en-US" sz="2200" b="1" dirty="0">
                    <a:latin typeface="나눔고딕" panose="020B0600000101010101" charset="-127"/>
                    <a:ea typeface="나눔고딕" panose="020B0600000101010101" charset="-127"/>
                  </a:rPr>
                  <a:t>계산식을 보고 물음에 답하세요</a:t>
                </a:r>
                <a:r>
                  <a:rPr lang="en-US" altLang="ko-KR" sz="2200" b="1" dirty="0">
                    <a:latin typeface="나눔고딕" panose="020B0600000101010101" charset="-127"/>
                    <a:ea typeface="나눔고딕" panose="020B0600000101010101" charset="-127"/>
                  </a:rPr>
                  <a:t>.</a:t>
                </a:r>
                <a:endParaRPr lang="ko-KR" altLang="en-US" sz="2200" b="1" dirty="0">
                  <a:latin typeface="나눔고딕" panose="020B0600000101010101" charset="-127"/>
                  <a:ea typeface="나눔고딕" panose="020B0600000101010101" charset="-127"/>
                </a:endParaRPr>
              </a:p>
            </p:txBody>
          </p:sp>
        </p:grpSp>
        <p:sp>
          <p:nvSpPr>
            <p:cNvPr id="43" name="_x182143944"/>
            <p:cNvSpPr>
              <a:spLocks noChangeArrowheads="1"/>
            </p:cNvSpPr>
            <p:nvPr/>
          </p:nvSpPr>
          <p:spPr bwMode="auto">
            <a:xfrm>
              <a:off x="1856419" y="1444145"/>
              <a:ext cx="705698" cy="297712"/>
            </a:xfrm>
            <a:prstGeom prst="roundRect">
              <a:avLst>
                <a:gd name="adj" fmla="val 50000"/>
              </a:avLst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2150" algn="l"/>
                  <a:tab pos="5751513" algn="r"/>
                </a:tabLst>
              </a:pPr>
              <a:r>
                <a:rPr kumimoji="1" lang="ko-KR" altLang="ko-KR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나눔고딕" panose="020B0600000101010101" charset="-127"/>
                  <a:ea typeface="나눔고딕" panose="020B0600000101010101" charset="-127"/>
                </a:rPr>
                <a:t>보기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84364"/>
              </p:ext>
            </p:extLst>
          </p:nvPr>
        </p:nvGraphicFramePr>
        <p:xfrm>
          <a:off x="1261814" y="2484260"/>
          <a:ext cx="7599156" cy="2961965"/>
        </p:xfrm>
        <a:graphic>
          <a:graphicData uri="http://schemas.openxmlformats.org/drawingml/2006/table">
            <a:tbl>
              <a:tblPr/>
              <a:tblGrid>
                <a:gridCol w="1997813"/>
                <a:gridCol w="612216"/>
                <a:gridCol w="1997813"/>
                <a:gridCol w="612216"/>
                <a:gridCol w="2113280"/>
                <a:gridCol w="265818"/>
              </a:tblGrid>
              <a:tr h="5883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㉠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㉡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㉢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47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20×11=220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660÷2=330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6050÷5=1210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47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30×11=330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990÷3=330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4840÷4=1210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47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40×11=440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1320÷4=330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3630÷3=1210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47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50×11=550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1650÷5=330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18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2420÷2=1210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4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1" name="그룹 154">
            <a:extLst>
              <a:ext uri="{FF2B5EF4-FFF2-40B4-BE49-F238E27FC236}">
                <a16:creationId xmlns:a16="http://schemas.microsoft.com/office/drawing/2014/main" xmlns="" id="{FABC56B2-2D67-4700-9DA5-D3EC4D26007F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xmlns="" id="{7C600503-C8B6-4CF0-A35A-2443A20324A6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" name="이등변 삼각형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251B8EB2-D50D-4E0D-ABE5-C62B54E60928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4" name="그룹 157">
            <a:extLst>
              <a:ext uri="{FF2B5EF4-FFF2-40B4-BE49-F238E27FC236}">
                <a16:creationId xmlns:a16="http://schemas.microsoft.com/office/drawing/2014/main" xmlns="" id="{869BD19D-94D5-4A6A-A2E3-ACA98FCB7A5C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xmlns="" id="{52C5997E-A615-442F-A56F-D7B0EC353250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" name="이등변 삼각형 1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AC16B790-F8C7-4B17-AFCF-E38C79D51FEC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648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96594" y="2009427"/>
            <a:ext cx="7935890" cy="1561567"/>
            <a:chOff x="996594" y="2009427"/>
            <a:chExt cx="7935890" cy="1561567"/>
          </a:xfrm>
        </p:grpSpPr>
        <p:grpSp>
          <p:nvGrpSpPr>
            <p:cNvPr id="2" name="그룹 1"/>
            <p:cNvGrpSpPr/>
            <p:nvPr/>
          </p:nvGrpSpPr>
          <p:grpSpPr>
            <a:xfrm>
              <a:off x="996594" y="2009427"/>
              <a:ext cx="7935890" cy="1073199"/>
              <a:chOff x="996594" y="2009427"/>
              <a:chExt cx="7935890" cy="1073199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996594" y="2009427"/>
                <a:ext cx="7935890" cy="1073199"/>
              </a:xfrm>
              <a:prstGeom prst="roundRect">
                <a:avLst>
                  <a:gd name="adj" fmla="val 5266"/>
                </a:avLst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1078235" y="2154390"/>
                <a:ext cx="77293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tabLst>
                    <a:tab pos="3232150" algn="l"/>
                    <a:tab pos="5751830" algn="r"/>
                    <a:tab pos="3232150" algn="l"/>
                    <a:tab pos="5751830" algn="r"/>
                  </a:tabLst>
                </a:pPr>
                <a:r>
                  <a:rPr lang="en-US" altLang="ko-KR" sz="2200" b="1" kern="0" spc="-40" dirty="0">
                    <a:solidFill>
                      <a:srgbClr val="000000"/>
                    </a:solidFill>
                    <a:latin typeface="나눔고딕" panose="020B0600000101010101" charset="-127"/>
                    <a:ea typeface="나눔고딕" panose="020B0600000101010101" charset="-127"/>
                  </a:rPr>
                  <a:t>20</a:t>
                </a:r>
                <a:r>
                  <a:rPr lang="ko-KR" altLang="en-US" sz="2200" b="1" kern="0" spc="-40" dirty="0">
                    <a:solidFill>
                      <a:srgbClr val="000000"/>
                    </a:solidFill>
                    <a:latin typeface="나눔고딕" panose="020B0600000101010101" charset="-127"/>
                    <a:ea typeface="나눔고딕" panose="020B0600000101010101" charset="-127"/>
                  </a:rPr>
                  <a:t>에서 </a:t>
                </a:r>
                <a:r>
                  <a:rPr lang="en-US" altLang="ko-KR" sz="2200" b="1" kern="0" spc="-40" dirty="0">
                    <a:solidFill>
                      <a:srgbClr val="000000"/>
                    </a:solidFill>
                    <a:latin typeface="나눔고딕" panose="020B0600000101010101" charset="-127"/>
                    <a:ea typeface="나눔고딕" panose="020B0600000101010101" charset="-127"/>
                  </a:rPr>
                  <a:t>50</a:t>
                </a:r>
                <a:r>
                  <a:rPr lang="ko-KR" altLang="en-US" sz="2200" b="1" kern="0" spc="-40" dirty="0">
                    <a:solidFill>
                      <a:srgbClr val="000000"/>
                    </a:solidFill>
                    <a:latin typeface="나눔고딕" panose="020B0600000101010101" charset="-127"/>
                    <a:ea typeface="나눔고딕" panose="020B0600000101010101" charset="-127"/>
                  </a:rPr>
                  <a:t>까지 일의 자리가 </a:t>
                </a:r>
                <a:r>
                  <a:rPr lang="en-US" altLang="ko-KR" sz="2200" b="1" kern="0" spc="-40" dirty="0">
                    <a:solidFill>
                      <a:srgbClr val="000000"/>
                    </a:solidFill>
                    <a:latin typeface="나눔고딕" panose="020B0600000101010101" charset="-127"/>
                    <a:ea typeface="나눔고딕" panose="020B0600000101010101" charset="-127"/>
                  </a:rPr>
                  <a:t>0</a:t>
                </a:r>
                <a:r>
                  <a:rPr lang="ko-KR" altLang="en-US" sz="2200" b="1" kern="0" spc="-40" dirty="0">
                    <a:solidFill>
                      <a:srgbClr val="000000"/>
                    </a:solidFill>
                    <a:latin typeface="나눔고딕" panose="020B0600000101010101" charset="-127"/>
                    <a:ea typeface="나눔고딕" panose="020B0600000101010101" charset="-127"/>
                  </a:rPr>
                  <a:t>인 수에 </a:t>
                </a:r>
                <a:r>
                  <a:rPr lang="en-US" altLang="ko-KR" sz="2200" b="1" kern="0" spc="-40" dirty="0">
                    <a:solidFill>
                      <a:srgbClr val="000000"/>
                    </a:solidFill>
                    <a:latin typeface="나눔고딕" panose="020B0600000101010101" charset="-127"/>
                    <a:ea typeface="나눔고딕" panose="020B0600000101010101" charset="-127"/>
                  </a:rPr>
                  <a:t>11</a:t>
                </a:r>
                <a:r>
                  <a:rPr lang="ko-KR" altLang="en-US" sz="2200" b="1" kern="0" spc="-40" dirty="0">
                    <a:solidFill>
                      <a:srgbClr val="000000"/>
                    </a:solidFill>
                    <a:latin typeface="나눔고딕" panose="020B0600000101010101" charset="-127"/>
                    <a:ea typeface="나눔고딕" panose="020B0600000101010101" charset="-127"/>
                  </a:rPr>
                  <a:t>을 곱하면 백의 자리와 십의 자리가 같은 세 자리 수가 나옵니다</a:t>
                </a:r>
                <a:r>
                  <a:rPr lang="en-US" altLang="ko-KR" sz="2200" b="1" kern="0" spc="-40" dirty="0">
                    <a:solidFill>
                      <a:srgbClr val="000000"/>
                    </a:solidFill>
                    <a:latin typeface="나눔고딕" panose="020B0600000101010101" charset="-127"/>
                    <a:ea typeface="나눔고딕" panose="020B0600000101010101" charset="-127"/>
                  </a:rPr>
                  <a:t>.</a:t>
                </a:r>
                <a:endParaRPr lang="ko-KR" altLang="en-US" sz="2200" b="1" kern="0" spc="-40" dirty="0">
                  <a:solidFill>
                    <a:srgbClr val="000000"/>
                  </a:solidFill>
                  <a:latin typeface="나눔고딕" panose="020B0600000101010101" charset="-127"/>
                  <a:ea typeface="나눔고딕" panose="020B0600000101010101" charset="-127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7082458" y="3140107"/>
              <a:ext cx="17251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(                 )</a:t>
              </a:r>
              <a:endPara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96594" y="4554625"/>
            <a:ext cx="7935890" cy="1229330"/>
            <a:chOff x="996594" y="4554625"/>
            <a:chExt cx="7935890" cy="1229330"/>
          </a:xfrm>
        </p:grpSpPr>
        <p:grpSp>
          <p:nvGrpSpPr>
            <p:cNvPr id="3" name="그룹 2"/>
            <p:cNvGrpSpPr/>
            <p:nvPr/>
          </p:nvGrpSpPr>
          <p:grpSpPr>
            <a:xfrm>
              <a:off x="996594" y="4554625"/>
              <a:ext cx="7935890" cy="724954"/>
              <a:chOff x="996594" y="4554625"/>
              <a:chExt cx="7935890" cy="724954"/>
            </a:xfrm>
          </p:grpSpPr>
          <p:sp>
            <p:nvSpPr>
              <p:cNvPr id="21" name="모서리가 둥근 직사각형 20"/>
              <p:cNvSpPr/>
              <p:nvPr/>
            </p:nvSpPr>
            <p:spPr>
              <a:xfrm>
                <a:off x="996594" y="4554625"/>
                <a:ext cx="7935890" cy="724954"/>
              </a:xfrm>
              <a:prstGeom prst="roundRect">
                <a:avLst>
                  <a:gd name="adj" fmla="val 5266"/>
                </a:avLst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2183668" y="4699587"/>
                <a:ext cx="551850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 latinLnBrk="0"/>
                <a:r>
                  <a:rPr lang="ko-KR" altLang="en-US" sz="2200" b="1" dirty="0">
                    <a:latin typeface="나눔고딕" panose="020B0600000101010101" charset="-127"/>
                    <a:ea typeface="나눔고딕" panose="020B0600000101010101" charset="-127"/>
                  </a:rPr>
                  <a:t>다음에 올 계산식은 </a:t>
                </a:r>
                <a:r>
                  <a:rPr lang="en-US" altLang="ko-KR" sz="2200" b="1" dirty="0">
                    <a:latin typeface="나눔고딕" panose="020B0600000101010101" charset="-127"/>
                    <a:ea typeface="나눔고딕" panose="020B0600000101010101" charset="-127"/>
                  </a:rPr>
                  <a:t>1980÷6=330</a:t>
                </a:r>
                <a:r>
                  <a:rPr lang="ko-KR" altLang="en-US" sz="2200" b="1" dirty="0">
                    <a:latin typeface="나눔고딕" panose="020B0600000101010101" charset="-127"/>
                    <a:ea typeface="나눔고딕" panose="020B0600000101010101" charset="-127"/>
                  </a:rPr>
                  <a:t>입니다</a:t>
                </a:r>
                <a:r>
                  <a:rPr lang="en-US" altLang="ko-KR" sz="2200" b="1" dirty="0">
                    <a:latin typeface="나눔고딕" panose="020B0600000101010101" charset="-127"/>
                    <a:ea typeface="나눔고딕" panose="020B0600000101010101" charset="-127"/>
                  </a:rPr>
                  <a:t>.</a:t>
                </a:r>
                <a:endParaRPr lang="ko-KR" altLang="en-US" sz="2200" b="1" dirty="0">
                  <a:latin typeface="나눔고딕" panose="020B0600000101010101" charset="-127"/>
                  <a:ea typeface="나눔고딕" panose="020B0600000101010101" charset="-127"/>
                </a:endParaRPr>
              </a:p>
            </p:txBody>
          </p:sp>
        </p:grpSp>
        <p:sp>
          <p:nvSpPr>
            <p:cNvPr id="23" name="직사각형 22"/>
            <p:cNvSpPr/>
            <p:nvPr/>
          </p:nvSpPr>
          <p:spPr>
            <a:xfrm>
              <a:off x="7082458" y="5353068"/>
              <a:ext cx="17251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(                 )</a:t>
              </a:r>
              <a:endPara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921220" y="1433513"/>
            <a:ext cx="8042086" cy="433509"/>
            <a:chOff x="799642" y="3506387"/>
            <a:chExt cx="8042086" cy="433509"/>
          </a:xfrm>
        </p:grpSpPr>
        <p:sp>
          <p:nvSpPr>
            <p:cNvPr id="10" name="직사각형 9"/>
            <p:cNvSpPr/>
            <p:nvPr/>
          </p:nvSpPr>
          <p:spPr>
            <a:xfrm>
              <a:off x="799642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1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739204" y="3509009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다음 설명에 맞는 계산식을 찾아 기호를 써 보세요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7381924" y="3140106"/>
            <a:ext cx="10826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㉠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921220" y="3978710"/>
            <a:ext cx="8042086" cy="433509"/>
            <a:chOff x="799642" y="3506387"/>
            <a:chExt cx="8042086" cy="433509"/>
          </a:xfrm>
        </p:grpSpPr>
        <p:sp>
          <p:nvSpPr>
            <p:cNvPr id="19" name="직사각형 18"/>
            <p:cNvSpPr/>
            <p:nvPr/>
          </p:nvSpPr>
          <p:spPr>
            <a:xfrm>
              <a:off x="799642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2.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739204" y="3509009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다음 설명에 맞는 계산식을 찾아 기호를 써 보세요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7381924" y="5353067"/>
            <a:ext cx="10826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㉡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142" y="31534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6915" y="53664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그룹 154">
            <a:extLst>
              <a:ext uri="{FF2B5EF4-FFF2-40B4-BE49-F238E27FC236}">
                <a16:creationId xmlns:a16="http://schemas.microsoft.com/office/drawing/2014/main" xmlns="" id="{FABC56B2-2D67-4700-9DA5-D3EC4D26007F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xmlns="" id="{7C600503-C8B6-4CF0-A35A-2443A20324A6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이등변 삼각형 2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251B8EB2-D50D-4E0D-ABE5-C62B54E60928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0" name="그룹 157">
            <a:extLst>
              <a:ext uri="{FF2B5EF4-FFF2-40B4-BE49-F238E27FC236}">
                <a16:creationId xmlns:a16="http://schemas.microsoft.com/office/drawing/2014/main" xmlns="" id="{869BD19D-94D5-4A6A-A2E3-ACA98FCB7A5C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1" name="타원 30">
              <a:extLst>
                <a:ext uri="{FF2B5EF4-FFF2-40B4-BE49-F238E27FC236}">
                  <a16:creationId xmlns:a16="http://schemas.microsoft.com/office/drawing/2014/main" xmlns="" id="{52C5997E-A615-442F-A56F-D7B0EC353250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이등변 삼각형 3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AC16B790-F8C7-4B17-AFCF-E38C79D51FEC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768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921220" y="1433513"/>
            <a:ext cx="8042086" cy="433509"/>
            <a:chOff x="799642" y="3506387"/>
            <a:chExt cx="8042086" cy="433509"/>
          </a:xfrm>
        </p:grpSpPr>
        <p:sp>
          <p:nvSpPr>
            <p:cNvPr id="17" name="직사각형 16"/>
            <p:cNvSpPr/>
            <p:nvPr/>
          </p:nvSpPr>
          <p:spPr>
            <a:xfrm>
              <a:off x="799642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3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739204" y="3509009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계산식의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규칙에 따라 빈칸에 알맞은 식을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써넣으세요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476675"/>
              </p:ext>
            </p:extLst>
          </p:nvPr>
        </p:nvGraphicFramePr>
        <p:xfrm>
          <a:off x="2902442" y="2019422"/>
          <a:ext cx="4170680" cy="2181606"/>
        </p:xfrm>
        <a:graphic>
          <a:graphicData uri="http://schemas.openxmlformats.org/drawingml/2006/table">
            <a:tbl>
              <a:tblPr/>
              <a:tblGrid>
                <a:gridCol w="4170680"/>
              </a:tblGrid>
              <a:tr h="67589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22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6×9=54</a:t>
                      </a:r>
                    </a:p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22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6×19=114</a:t>
                      </a:r>
                    </a:p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22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6×109=654</a:t>
                      </a:r>
                    </a:p>
                    <a:p>
                      <a:pPr marL="0" marR="0" indent="-28956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2200" b="1" kern="0" spc="-40" dirty="0">
                        <a:solidFill>
                          <a:srgbClr val="0000FF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" name="모서리가 둥근 직사각형 25"/>
          <p:cNvSpPr/>
          <p:nvPr/>
        </p:nvSpPr>
        <p:spPr>
          <a:xfrm>
            <a:off x="3404952" y="3759116"/>
            <a:ext cx="3200842" cy="466797"/>
          </a:xfrm>
          <a:prstGeom prst="roundRect">
            <a:avLst>
              <a:gd name="adj" fmla="val 5266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3540126" y="3628782"/>
            <a:ext cx="2952654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9560" algn="ctr" fontAlgn="base" latinLnBrk="0">
              <a:lnSpc>
                <a:spcPct val="160000"/>
              </a:lnSpc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sz="2200" b="1" kern="0" spc="-40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6×1009=6054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927" y="38084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그룹 154">
            <a:extLst>
              <a:ext uri="{FF2B5EF4-FFF2-40B4-BE49-F238E27FC236}">
                <a16:creationId xmlns:a16="http://schemas.microsoft.com/office/drawing/2014/main" xmlns="" id="{FABC56B2-2D67-4700-9DA5-D3EC4D26007F}"/>
              </a:ext>
            </a:extLst>
          </p:cNvPr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xmlns="" id="{7C600503-C8B6-4CF0-A35A-2443A20324A6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이등변 삼각형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251B8EB2-D50D-4E0D-ABE5-C62B54E60928}"/>
                </a:ext>
              </a:extLst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2" name="그룹 157">
            <a:extLst>
              <a:ext uri="{FF2B5EF4-FFF2-40B4-BE49-F238E27FC236}">
                <a16:creationId xmlns:a16="http://schemas.microsoft.com/office/drawing/2014/main" xmlns="" id="{869BD19D-94D5-4A6A-A2E3-ACA98FCB7A5C}"/>
              </a:ext>
            </a:extLst>
          </p:cNvPr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xmlns="" id="{52C5997E-A615-442F-A56F-D7B0EC353250}"/>
                </a:ext>
              </a:extLst>
            </p:cNvPr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이등변 삼각형 1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AC16B790-F8C7-4B17-AFCF-E38C79D51FEC}"/>
                </a:ext>
              </a:extLst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756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3703544" y="2361420"/>
            <a:ext cx="5713952" cy="2219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계산식의 배열에서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규칙을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찾아보아요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</a:p>
        </p:txBody>
      </p: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395536" y="476672"/>
            <a:ext cx="383738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03648" y="548680"/>
            <a:ext cx="2829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계산식에서 규칙을 찾아볼까요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9" name="그림 38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0" name="타원 39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667116" y="2649452"/>
            <a:ext cx="5969254" cy="17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규칙적인 계산식은 어떻게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찾을까요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sz="3600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이등변 삼각형 6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383738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03648" y="548680"/>
            <a:ext cx="311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계산식에서 규칙을 찾아볼까요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3" name="타원 22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도구를 사용하여 규칙 찾기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11572" y="1413937"/>
            <a:ext cx="5409580" cy="430887"/>
            <a:chOff x="701677" y="1340768"/>
            <a:chExt cx="5409580" cy="430887"/>
          </a:xfrm>
        </p:grpSpPr>
        <p:sp>
          <p:nvSpPr>
            <p:cNvPr id="36" name="TextBox 19">
              <a:extLst>
                <a:ext uri="{FF2B5EF4-FFF2-40B4-BE49-F238E27FC236}">
                  <a16:creationId xmlns:a16="http://schemas.microsoft.com/office/drawing/2014/main" xmlns="" id="{116714E5-E0F4-4D41-B1F8-33C6C3525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472" y="1340768"/>
              <a:ext cx="515878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계산 도구를 사용하여 규칙을 찾아봅시다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xmlns="" id="{A323BD3A-9F65-4598-AACE-61855B2F1699}"/>
                </a:ext>
              </a:extLst>
            </p:cNvPr>
            <p:cNvGrpSpPr/>
            <p:nvPr/>
          </p:nvGrpSpPr>
          <p:grpSpPr>
            <a:xfrm>
              <a:off x="701677" y="1447069"/>
              <a:ext cx="219266" cy="218283"/>
              <a:chOff x="-572047" y="4429132"/>
              <a:chExt cx="291025" cy="289721"/>
            </a:xfrm>
          </p:grpSpPr>
          <p:sp>
            <p:nvSpPr>
              <p:cNvPr id="41" name="Freeform 14">
                <a:extLst>
                  <a:ext uri="{FF2B5EF4-FFF2-40B4-BE49-F238E27FC236}">
                    <a16:creationId xmlns:a16="http://schemas.microsoft.com/office/drawing/2014/main" xmlns="" id="{0645A640-80B6-4DB6-B35B-B19BD5C76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xmlns="" id="{90E10662-F6E1-4EA4-97B3-31E6E5B9B1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67" name="그림 66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52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3" name="타원 5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" name="이등변 삼각형 5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6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8" name="타원 6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9" name="이등변 삼각형 68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9" name="그림 4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17192" r="9102" b="57997"/>
          <a:stretch/>
        </p:blipFill>
        <p:spPr>
          <a:xfrm>
            <a:off x="570235" y="2391908"/>
            <a:ext cx="8610798" cy="3591134"/>
          </a:xfrm>
          <a:prstGeom prst="rect">
            <a:avLst/>
          </a:prstGeom>
        </p:spPr>
      </p:pic>
      <p:pic>
        <p:nvPicPr>
          <p:cNvPr id="50" name="그림 49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1792" r="62057" b="85803"/>
          <a:stretch/>
        </p:blipFill>
        <p:spPr>
          <a:xfrm>
            <a:off x="837705" y="2045400"/>
            <a:ext cx="2742330" cy="1795567"/>
          </a:xfrm>
          <a:prstGeom prst="rect">
            <a:avLst/>
          </a:prstGeom>
        </p:spPr>
      </p:pic>
      <p:pic>
        <p:nvPicPr>
          <p:cNvPr id="35" name="그림 3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3" t="3759" r="31632" b="88244"/>
          <a:stretch/>
        </p:blipFill>
        <p:spPr>
          <a:xfrm>
            <a:off x="5370114" y="1868270"/>
            <a:ext cx="1470313" cy="1157551"/>
          </a:xfrm>
          <a:prstGeom prst="rect">
            <a:avLst/>
          </a:prstGeom>
        </p:spPr>
      </p:pic>
      <p:pic>
        <p:nvPicPr>
          <p:cNvPr id="48" name="그림 4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6" t="3759" r="16403" b="88244"/>
          <a:stretch/>
        </p:blipFill>
        <p:spPr>
          <a:xfrm>
            <a:off x="6993456" y="1959840"/>
            <a:ext cx="1591366" cy="1157551"/>
          </a:xfrm>
          <a:prstGeom prst="rect">
            <a:avLst/>
          </a:prstGeom>
        </p:spPr>
      </p:pic>
      <p:sp>
        <p:nvSpPr>
          <p:cNvPr id="24" name="타원 23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2480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모서리가 둥근 직사각형 25"/>
          <p:cNvSpPr/>
          <p:nvPr/>
        </p:nvSpPr>
        <p:spPr bwMode="auto">
          <a:xfrm>
            <a:off x="911225" y="1915715"/>
            <a:ext cx="8115300" cy="1128088"/>
          </a:xfrm>
          <a:prstGeom prst="roundRect">
            <a:avLst>
              <a:gd name="adj" fmla="val 1058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3346" y="1924083"/>
            <a:ext cx="8062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계산기가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9388" indent="-179388" algn="just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태블릿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컴퓨터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노트북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9388" indent="-179388" algn="just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휴대 전화도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2" name="타원 51">
            <a:extLst>
              <a:ext uri="{FF2B5EF4-FFF2-40B4-BE49-F238E27FC236}">
                <a16:creationId xmlns:a16="http://schemas.microsoft.com/office/drawing/2014/main" xmlns="" id="{EA9C09D1-E23E-45AA-B21B-DF217992923F}"/>
              </a:ext>
            </a:extLst>
          </p:cNvPr>
          <p:cNvSpPr/>
          <p:nvPr/>
        </p:nvSpPr>
        <p:spPr bwMode="auto">
          <a:xfrm>
            <a:off x="3341353" y="7055650"/>
            <a:ext cx="266700" cy="2667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defTabSz="839788">
              <a:defRPr/>
            </a:pP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kumimoji="0" lang="ko-KR" altLang="en-US" sz="1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xmlns="" id="{D54F9CB1-7321-4608-B285-92493FCD6E0B}"/>
              </a:ext>
            </a:extLst>
          </p:cNvPr>
          <p:cNvSpPr/>
          <p:nvPr/>
        </p:nvSpPr>
        <p:spPr bwMode="auto">
          <a:xfrm>
            <a:off x="2676510" y="7055650"/>
            <a:ext cx="266700" cy="2667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defTabSz="839788">
              <a:defRPr/>
            </a:pPr>
            <a:r>
              <a:rPr kumimoji="0"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kumimoji="0" lang="ko-KR" altLang="en-US" sz="1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3" name="그림 72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666720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도구를 사용하여 규칙 찾기</a:t>
            </a:r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900074" y="3696805"/>
            <a:ext cx="8115300" cy="468000"/>
          </a:xfrm>
          <a:prstGeom prst="roundRect">
            <a:avLst>
              <a:gd name="adj" fmla="val 1782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052" y="3715362"/>
            <a:ext cx="3601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80000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계산을 할 때 사용합니다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38" name="그룹 37"/>
          <p:cNvGrpSpPr/>
          <p:nvPr/>
        </p:nvGrpSpPr>
        <p:grpSpPr>
          <a:xfrm>
            <a:off x="967441" y="3203710"/>
            <a:ext cx="7974590" cy="430887"/>
            <a:chOff x="4266712" y="3693756"/>
            <a:chExt cx="7974590" cy="430887"/>
          </a:xfrm>
        </p:grpSpPr>
        <p:sp>
          <p:nvSpPr>
            <p:cNvPr id="39" name="TextBox 20"/>
            <p:cNvSpPr txBox="1">
              <a:spLocks noChangeArrowheads="1"/>
            </p:cNvSpPr>
            <p:nvPr/>
          </p:nvSpPr>
          <p:spPr bwMode="auto">
            <a:xfrm>
              <a:off x="4408395" y="3693756"/>
              <a:ext cx="783290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스마트 </a:t>
              </a:r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</a:rPr>
                <a:t>체험실에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있는 도구들의 특징은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무엇인가요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4266712" y="383999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1" name="그림 4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453" y="22710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그룹 26"/>
          <p:cNvGrpSpPr/>
          <p:nvPr/>
        </p:nvGrpSpPr>
        <p:grpSpPr>
          <a:xfrm>
            <a:off x="959023" y="1414219"/>
            <a:ext cx="7995384" cy="430887"/>
            <a:chOff x="1027191" y="2975931"/>
            <a:chExt cx="7995384" cy="430887"/>
          </a:xfrm>
        </p:grpSpPr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1165624" y="2975931"/>
              <a:ext cx="785695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스마트 체험실에는 어떤 계산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도구들이 있나요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1027191" y="315020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453" y="37292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타원 31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533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2" name="타원 51">
            <a:extLst>
              <a:ext uri="{FF2B5EF4-FFF2-40B4-BE49-F238E27FC236}">
                <a16:creationId xmlns:a16="http://schemas.microsoft.com/office/drawing/2014/main" xmlns="" id="{EA9C09D1-E23E-45AA-B21B-DF217992923F}"/>
              </a:ext>
            </a:extLst>
          </p:cNvPr>
          <p:cNvSpPr/>
          <p:nvPr/>
        </p:nvSpPr>
        <p:spPr bwMode="auto">
          <a:xfrm>
            <a:off x="3341353" y="7055650"/>
            <a:ext cx="266700" cy="2667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defTabSz="839788">
              <a:defRPr/>
            </a:pP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kumimoji="0" lang="ko-KR" altLang="en-US" sz="1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xmlns="" id="{D54F9CB1-7321-4608-B285-92493FCD6E0B}"/>
              </a:ext>
            </a:extLst>
          </p:cNvPr>
          <p:cNvSpPr/>
          <p:nvPr/>
        </p:nvSpPr>
        <p:spPr bwMode="auto">
          <a:xfrm>
            <a:off x="2676510" y="7055650"/>
            <a:ext cx="266700" cy="2667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defTabSz="839788">
              <a:defRPr/>
            </a:pPr>
            <a:r>
              <a:rPr kumimoji="0"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kumimoji="0" lang="ko-KR" altLang="en-US" sz="1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3" name="그림 72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666720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도구를 사용하여 규칙 찾기</a:t>
            </a:r>
          </a:p>
        </p:txBody>
      </p:sp>
      <p:pic>
        <p:nvPicPr>
          <p:cNvPr id="42" name="그림 4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5" t="47274" r="18031" b="12363"/>
          <a:stretch/>
        </p:blipFill>
        <p:spPr>
          <a:xfrm>
            <a:off x="2501679" y="1382437"/>
            <a:ext cx="4878452" cy="4550282"/>
          </a:xfrm>
          <a:prstGeom prst="rect">
            <a:avLst/>
          </a:prstGeom>
        </p:spPr>
      </p:pic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62111" r="73735" b="22183"/>
          <a:stretch/>
        </p:blipFill>
        <p:spPr>
          <a:xfrm>
            <a:off x="1456387" y="3027191"/>
            <a:ext cx="2090584" cy="1770593"/>
          </a:xfrm>
          <a:prstGeom prst="rect">
            <a:avLst/>
          </a:prstGeom>
        </p:spPr>
      </p:pic>
      <p:pic>
        <p:nvPicPr>
          <p:cNvPr id="32" name="그림 3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21" t="66756" r="650" b="23143"/>
          <a:stretch/>
        </p:blipFill>
        <p:spPr>
          <a:xfrm>
            <a:off x="6469916" y="3390045"/>
            <a:ext cx="1528613" cy="1138672"/>
          </a:xfrm>
          <a:prstGeom prst="rect">
            <a:avLst/>
          </a:prstGeom>
        </p:spPr>
      </p:pic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9866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64915" y="1438275"/>
            <a:ext cx="6048590" cy="430887"/>
            <a:chOff x="4266712" y="5133916"/>
            <a:chExt cx="6048590" cy="430887"/>
          </a:xfrm>
        </p:grpSpPr>
        <p:sp>
          <p:nvSpPr>
            <p:cNvPr id="53" name="TextBox 20"/>
            <p:cNvSpPr txBox="1">
              <a:spLocks noChangeArrowheads="1"/>
            </p:cNvSpPr>
            <p:nvPr/>
          </p:nvSpPr>
          <p:spPr bwMode="auto">
            <a:xfrm>
              <a:off x="4408395" y="5133916"/>
              <a:ext cx="590690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나눗셈식에서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규칙을 찾아 이야기해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4266712" y="528015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8" name="모서리가 둥근 직사각형 57">
            <a:extLst>
              <a:ext uri="{FF2B5EF4-FFF2-40B4-BE49-F238E27FC236}">
                <a16:creationId xmlns:a16="http://schemas.microsoft.com/office/drawing/2014/main" xmlns="" id="{D37CD136-1F26-4144-AD41-3902DA91673C}"/>
              </a:ext>
            </a:extLst>
          </p:cNvPr>
          <p:cNvSpPr/>
          <p:nvPr/>
        </p:nvSpPr>
        <p:spPr bwMode="auto">
          <a:xfrm>
            <a:off x="911225" y="1923131"/>
            <a:ext cx="8102600" cy="894412"/>
          </a:xfrm>
          <a:prstGeom prst="roundRect">
            <a:avLst>
              <a:gd name="adj" fmla="val 1782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085B7BA-EEB0-49CE-8EA5-1D6CFB0A7579}"/>
              </a:ext>
            </a:extLst>
          </p:cNvPr>
          <p:cNvSpPr txBox="1"/>
          <p:nvPr/>
        </p:nvSpPr>
        <p:spPr>
          <a:xfrm>
            <a:off x="802813" y="1973973"/>
            <a:ext cx="8039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0000" algn="just">
              <a:buFont typeface="Arial" panose="020B0604020202020204" pitchFamily="34" charset="0"/>
              <a:buChar char="•"/>
            </a:pPr>
            <a:r>
              <a:rPr lang="en-US" altLang="ko-KR" sz="2200" b="1" dirty="0">
                <a:solidFill>
                  <a:srgbClr val="95373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200, 400, </a:t>
            </a:r>
            <a:r>
              <a:rPr lang="en-US" altLang="ko-KR" sz="2200" b="1" dirty="0" smtClean="0">
                <a:solidFill>
                  <a:srgbClr val="95373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600……</a:t>
            </a:r>
            <a:r>
              <a:rPr lang="ko-KR" altLang="en-US" sz="2200" b="1" dirty="0" smtClean="0">
                <a:solidFill>
                  <a:srgbClr val="95373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 </a:t>
            </a:r>
            <a:r>
              <a:rPr lang="ko-KR" altLang="en-US" sz="2200" b="1" dirty="0">
                <a:solidFill>
                  <a:srgbClr val="95373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같이 </a:t>
            </a:r>
            <a:r>
              <a:rPr lang="en-US" altLang="ko-KR" sz="2200" b="1" dirty="0" smtClean="0">
                <a:solidFill>
                  <a:srgbClr val="95373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</a:t>
            </a:r>
            <a:r>
              <a:rPr lang="ko-KR" altLang="en-US" sz="2200" b="1" dirty="0" smtClean="0">
                <a:solidFill>
                  <a:srgbClr val="95373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</a:t>
            </a:r>
            <a:r>
              <a:rPr lang="ko-KR" altLang="en-US" sz="2200" b="1" dirty="0">
                <a:solidFill>
                  <a:srgbClr val="95373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커지는 수를 </a:t>
            </a:r>
            <a:r>
              <a:rPr lang="en-US" altLang="ko-KR" sz="2200" b="1" dirty="0">
                <a:solidFill>
                  <a:srgbClr val="95373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200" b="1" dirty="0">
                <a:solidFill>
                  <a:srgbClr val="95373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나누면 계산 결과는 </a:t>
            </a:r>
            <a:r>
              <a:rPr lang="en-US" altLang="ko-KR" sz="2200" b="1" dirty="0">
                <a:solidFill>
                  <a:srgbClr val="95373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</a:t>
            </a:r>
            <a:r>
              <a:rPr lang="ko-KR" altLang="en-US" sz="2200" b="1" dirty="0">
                <a:solidFill>
                  <a:srgbClr val="95373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커집니다</a:t>
            </a:r>
            <a:r>
              <a:rPr lang="en-US" altLang="ko-KR" sz="2200" b="1" dirty="0">
                <a:solidFill>
                  <a:srgbClr val="95373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xmlns="" id="{8713D546-3FD3-4963-8F92-3AF41DB6F5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4646" y="21615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2" name="타원 51">
            <a:extLst>
              <a:ext uri="{FF2B5EF4-FFF2-40B4-BE49-F238E27FC236}">
                <a16:creationId xmlns:a16="http://schemas.microsoft.com/office/drawing/2014/main" xmlns="" id="{EA9C09D1-E23E-45AA-B21B-DF217992923F}"/>
              </a:ext>
            </a:extLst>
          </p:cNvPr>
          <p:cNvSpPr/>
          <p:nvPr/>
        </p:nvSpPr>
        <p:spPr bwMode="auto">
          <a:xfrm>
            <a:off x="3341353" y="7055650"/>
            <a:ext cx="266700" cy="2667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defTabSz="839788">
              <a:defRPr/>
            </a:pP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kumimoji="0" lang="ko-KR" altLang="en-US" sz="1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xmlns="" id="{D54F9CB1-7321-4608-B285-92493FCD6E0B}"/>
              </a:ext>
            </a:extLst>
          </p:cNvPr>
          <p:cNvSpPr/>
          <p:nvPr/>
        </p:nvSpPr>
        <p:spPr bwMode="auto">
          <a:xfrm>
            <a:off x="2676510" y="7055650"/>
            <a:ext cx="266700" cy="2667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defTabSz="839788">
              <a:defRPr/>
            </a:pPr>
            <a:r>
              <a:rPr kumimoji="0"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kumimoji="0" lang="ko-KR" altLang="en-US" sz="1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3" name="그림 72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666720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도구를 사용하여 규칙 찾기</a:t>
            </a:r>
          </a:p>
        </p:txBody>
      </p:sp>
      <p:sp>
        <p:nvSpPr>
          <p:cNvPr id="26" name="타원 25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9769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2982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곱셈식에서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규칙 찾기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898250" y="1413937"/>
            <a:ext cx="4194503" cy="430887"/>
            <a:chOff x="701677" y="1340768"/>
            <a:chExt cx="4194503" cy="430887"/>
          </a:xfrm>
        </p:grpSpPr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xmlns="" id="{C8927FAD-20AE-4119-A043-4F2554F2A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472" y="1340768"/>
              <a:ext cx="394370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곱셈식에서 규칙을 찾아봅시다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xmlns="" id="{D281E364-2212-473F-9375-AE02AE23BAD3}"/>
                </a:ext>
              </a:extLst>
            </p:cNvPr>
            <p:cNvGrpSpPr/>
            <p:nvPr/>
          </p:nvGrpSpPr>
          <p:grpSpPr>
            <a:xfrm>
              <a:off x="701677" y="1465724"/>
              <a:ext cx="219266" cy="218283"/>
              <a:chOff x="-572047" y="4429132"/>
              <a:chExt cx="291025" cy="289721"/>
            </a:xfrm>
          </p:grpSpPr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xmlns="" id="{EB1FF35E-113E-4A0C-A193-1DA5AE83A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xmlns="" id="{5D8238F3-D4EE-47E0-8649-366484FD6E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9" t="9597" r="16219" b="68254"/>
          <a:stretch/>
        </p:blipFill>
        <p:spPr>
          <a:xfrm>
            <a:off x="1738490" y="2175772"/>
            <a:ext cx="6747833" cy="3189461"/>
          </a:xfrm>
          <a:prstGeom prst="rect">
            <a:avLst/>
          </a:prstGeom>
        </p:spPr>
      </p:pic>
      <p:pic>
        <p:nvPicPr>
          <p:cNvPr id="48" name="그림 47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44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5" name="타원 5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6" name="이등변 삼각형 5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7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8" name="타원 5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9" name="이등변 삼각형 58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1" name="타원 20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타원 21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3225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2982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곱셈식에서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규칙 찾기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9" t="9597" r="16219" b="68254"/>
          <a:stretch/>
        </p:blipFill>
        <p:spPr>
          <a:xfrm>
            <a:off x="1738490" y="2175772"/>
            <a:ext cx="6747833" cy="318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38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9" t="9597" r="16219" b="68254"/>
          <a:stretch/>
        </p:blipFill>
        <p:spPr>
          <a:xfrm>
            <a:off x="7123382" y="1397676"/>
            <a:ext cx="1943334" cy="918545"/>
          </a:xfrm>
          <a:prstGeom prst="rect">
            <a:avLst/>
          </a:prstGeom>
        </p:spPr>
      </p:pic>
      <p:sp>
        <p:nvSpPr>
          <p:cNvPr id="30" name="모서리가 둥근 직사각형 29"/>
          <p:cNvSpPr/>
          <p:nvPr/>
        </p:nvSpPr>
        <p:spPr bwMode="auto">
          <a:xfrm>
            <a:off x="897797" y="1911883"/>
            <a:ext cx="6112603" cy="3716949"/>
          </a:xfrm>
          <a:prstGeom prst="roundRect">
            <a:avLst>
              <a:gd name="adj" fmla="val 272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8954" y="1936535"/>
            <a:ext cx="6121446" cy="368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첫째는 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1, 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둘째는 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11, 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셋째는 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111, 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넷째는 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1111, 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즉 </a:t>
            </a:r>
            <a:r>
              <a:rPr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단계가 올라갈수록 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이 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개씩 늘어나는 수를 두 번 곱하고 있습니다</a:t>
            </a:r>
            <a:r>
              <a:rPr lang="en-US" altLang="ko-KR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곱한 결과는 첫째는 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1, 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둘째는 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121, 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셋째는 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12321, 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넷째는 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1234321, 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즉 단계가 올라갈수록 자릿수가 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개씩 늘어나고 </a:t>
            </a:r>
            <a:r>
              <a:rPr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있습니다</a:t>
            </a:r>
            <a:r>
              <a:rPr lang="en-US" altLang="ko-KR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가운데 오는 숫자는 그 단계의 숫자가 오게 </a:t>
            </a:r>
            <a:r>
              <a:rPr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됩니다</a:t>
            </a:r>
            <a:r>
              <a:rPr lang="en-US" altLang="ko-KR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곱한 결과는 가운데를 중심으로 접으면 같은 수가 만납니다</a:t>
            </a:r>
            <a:r>
              <a:rPr lang="en-US" altLang="ko-KR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</a:rPr>
              <a:t>등</a:t>
            </a:r>
            <a:endParaRPr lang="en-US" altLang="ko-KR" sz="2200" b="1" dirty="0">
              <a:solidFill>
                <a:srgbClr val="953735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6720" y="410956"/>
            <a:ext cx="42982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곱셈식에서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규칙 찾기</a:t>
            </a:r>
          </a:p>
        </p:txBody>
      </p:sp>
      <p:pic>
        <p:nvPicPr>
          <p:cNvPr id="48" name="그림 47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1558" y="35682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그룹 33"/>
          <p:cNvGrpSpPr/>
          <p:nvPr/>
        </p:nvGrpSpPr>
        <p:grpSpPr>
          <a:xfrm>
            <a:off x="937734" y="1449388"/>
            <a:ext cx="8022426" cy="430887"/>
            <a:chOff x="416496" y="3933056"/>
            <a:chExt cx="8022426" cy="430887"/>
          </a:xfrm>
        </p:grpSpPr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xmlns="" id="{92C6C1D9-DEC6-402B-8EA1-7265728DD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928" y="3933056"/>
              <a:ext cx="78839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규칙을 찾아보세요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xmlns="" id="{92FF1914-48A4-4E63-8EE4-AF1B6BB65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96" y="405796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9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4" name="타원 4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1" name="이등변 삼각형 50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5" name="타원 5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6" name="이등변 삼각형 5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1" name="타원 20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타원 21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6" name="그림 25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96" y="1505892"/>
            <a:ext cx="277200" cy="2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19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553</Words>
  <Application>Microsoft Office PowerPoint</Application>
  <PresentationFormat>A4 용지(210x297mm)</PresentationFormat>
  <Paragraphs>153</Paragraphs>
  <Slides>20</Slides>
  <Notes>13</Notes>
  <HiddenSlides>4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  <vt:variant>
        <vt:lpstr>재구성한 쇼</vt:lpstr>
      </vt:variant>
      <vt:variant>
        <vt:i4>4</vt:i4>
      </vt:variant>
    </vt:vector>
  </HeadingPairs>
  <TitlesOfParts>
    <vt:vector size="33" baseType="lpstr">
      <vt:lpstr>굴림</vt:lpstr>
      <vt:lpstr>Arial</vt:lpstr>
      <vt:lpstr>맑은 고딕</vt:lpstr>
      <vt:lpstr>Cambria Math</vt:lpstr>
      <vt:lpstr>나눔바른고딕</vt:lpstr>
      <vt:lpstr>나눔고딕</vt:lpstr>
      <vt:lpstr>나눔고딕 ExtraBold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  <vt:lpstr>재구성한 쇼 3</vt:lpstr>
      <vt:lpstr>재구성한 쇼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이수진</cp:lastModifiedBy>
  <cp:revision>332</cp:revision>
  <dcterms:created xsi:type="dcterms:W3CDTF">2016-11-16T23:53:02Z</dcterms:created>
  <dcterms:modified xsi:type="dcterms:W3CDTF">2018-01-17T06:07:16Z</dcterms:modified>
</cp:coreProperties>
</file>