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95" r:id="rId5"/>
    <p:sldId id="289" r:id="rId6"/>
    <p:sldId id="296" r:id="rId7"/>
    <p:sldId id="303" r:id="rId8"/>
    <p:sldId id="290" r:id="rId9"/>
    <p:sldId id="291" r:id="rId10"/>
    <p:sldId id="294" r:id="rId11"/>
    <p:sldId id="302" r:id="rId12"/>
    <p:sldId id="298" r:id="rId13"/>
    <p:sldId id="293" r:id="rId14"/>
    <p:sldId id="299" r:id="rId15"/>
    <p:sldId id="300" r:id="rId16"/>
    <p:sldId id="301" r:id="rId17"/>
    <p:sldId id="265" r:id="rId18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나눔고딕" panose="020D0604000000000000" pitchFamily="50" charset="-127"/>
      <p:regular r:id="rId24"/>
      <p:bold r:id="rId25"/>
    </p:embeddedFont>
    <p:embeddedFont>
      <p:font typeface="나눔바른고딕" panose="020B0603020101020101" pitchFamily="50" charset="-127"/>
      <p:regular r:id="rId26"/>
      <p:bold r:id="rId27"/>
    </p:embeddedFont>
  </p:embeddedFontLst>
  <p:custShowLst>
    <p:custShow name="재구성한 쇼 1" id="0">
      <p:sldLst>
        <p:sld r:id="rId11"/>
      </p:sldLst>
    </p:custShow>
    <p:custShow name="재구성한 쇼 2" id="1">
      <p:sldLst>
        <p:sld r:id="rId11"/>
      </p:sldLst>
    </p:custShow>
    <p:custShow name="재구성한 쇼 3" id="2">
      <p:sldLst>
        <p:sld r:id="rId8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pos="262">
          <p15:clr>
            <a:srgbClr val="A4A3A4"/>
          </p15:clr>
        </p15:guide>
        <p15:guide id="6" pos="5978">
          <p15:clr>
            <a:srgbClr val="A4A3A4"/>
          </p15:clr>
        </p15:guide>
        <p15:guide id="7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orient="horz" pos="3702">
          <p15:clr>
            <a:srgbClr val="A4A3A4"/>
          </p15:clr>
        </p15:guide>
        <p15:guide id="10" orient="horz" pos="4319">
          <p15:clr>
            <a:srgbClr val="A4A3A4"/>
          </p15:clr>
        </p15:guide>
        <p15:guide id="11" pos="5940">
          <p15:clr>
            <a:srgbClr val="A4A3A4"/>
          </p15:clr>
        </p15:guide>
        <p15:guide id="12" pos="580">
          <p15:clr>
            <a:srgbClr val="A4A3A4"/>
          </p15:clr>
        </p15:guide>
        <p15:guide id="13" pos="56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64" y="66"/>
      </p:cViewPr>
      <p:guideLst>
        <p:guide orient="horz" pos="482"/>
        <p:guide orient="horz" pos="3884"/>
        <p:guide orient="horz" pos="618"/>
        <p:guide orient="horz" pos="935"/>
        <p:guide pos="262"/>
        <p:guide pos="5978"/>
        <p:guide/>
        <p:guide orient="horz" pos="913"/>
        <p:guide orient="horz" pos="3702"/>
        <p:guide orient="horz" pos="4319"/>
        <p:guide pos="5940"/>
        <p:guide pos="580"/>
        <p:guide pos="56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2019-11-27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95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95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95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수의 배열에는 어떤 규칙이 있을까요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수의 배열에는 어떤 규칙이 있을까요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</a:p>
        </p:txBody>
      </p:sp>
    </p:spTree>
    <p:extLst>
      <p:ext uri="{BB962C8B-B14F-4D97-AF65-F5344CB8AC3E}">
        <p14:creationId xmlns:p14="http://schemas.microsoft.com/office/powerpoint/2010/main" val="21563935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emf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2.png"/><Relationship Id="rId10" Type="http://schemas.openxmlformats.org/officeDocument/2006/relationships/slide" Target="slide12.xml"/><Relationship Id="rId4" Type="http://schemas.openxmlformats.org/officeDocument/2006/relationships/image" Target="../media/image16.png"/><Relationship Id="rId9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8.png"/><Relationship Id="rId9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9.png"/><Relationship Id="rId7" Type="http://schemas.openxmlformats.org/officeDocument/2006/relationships/slide" Target="slide8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.xml"/><Relationship Id="rId7" Type="http://schemas.openxmlformats.org/officeDocument/2006/relationships/slide" Target="slide8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12.png"/><Relationship Id="rId5" Type="http://schemas.openxmlformats.org/officeDocument/2006/relationships/slide" Target="slide1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4.png"/><Relationship Id="rId7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2869163"/>
            <a:ext cx="5988874" cy="14959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수의 배열에는 어떤 규칙이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있을까요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5113139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445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규칙 찾기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132~133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80~81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1">
            <a:extLst>
              <a:ext uri="{FF2B5EF4-FFF2-40B4-BE49-F238E27FC236}">
                <a16:creationId xmlns:a16="http://schemas.microsoft.com/office/drawing/2014/main" xmlns="" id="{B328E5FD-9813-4DFF-8485-0A903971BFF1}"/>
              </a:ext>
            </a:extLst>
          </p:cNvPr>
          <p:cNvSpPr/>
          <p:nvPr/>
        </p:nvSpPr>
        <p:spPr>
          <a:xfrm>
            <a:off x="920750" y="1872679"/>
            <a:ext cx="6281561" cy="4531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0F3B4F2-0CE7-46B9-8A8C-034FC885ED1B}"/>
              </a:ext>
            </a:extLst>
          </p:cNvPr>
          <p:cNvSpPr txBox="1"/>
          <p:nvPr/>
        </p:nvSpPr>
        <p:spPr>
          <a:xfrm>
            <a:off x="980898" y="1885710"/>
            <a:ext cx="6387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두수의 곱셈의 결과에서 일의 자리 숫자를 씁니다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모서리가 둥근 직사각형 1">
            <a:extLst>
              <a:ext uri="{FF2B5EF4-FFF2-40B4-BE49-F238E27FC236}">
                <a16:creationId xmlns:a16="http://schemas.microsoft.com/office/drawing/2014/main" xmlns="" id="{9993FB22-CFD4-43D9-BB61-69A124F25B48}"/>
              </a:ext>
            </a:extLst>
          </p:cNvPr>
          <p:cNvSpPr/>
          <p:nvPr/>
        </p:nvSpPr>
        <p:spPr>
          <a:xfrm>
            <a:off x="920750" y="2947296"/>
            <a:ext cx="8104216" cy="2922929"/>
          </a:xfrm>
          <a:prstGeom prst="roundRect">
            <a:avLst>
              <a:gd name="adj" fmla="val 725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45" name="직사각형 42"/>
          <p:cNvSpPr>
            <a:spLocks noChangeArrowheads="1"/>
          </p:cNvSpPr>
          <p:nvPr/>
        </p:nvSpPr>
        <p:spPr bwMode="auto">
          <a:xfrm>
            <a:off x="997928" y="2991699"/>
            <a:ext cx="7499684" cy="280076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시작하는 가로는 </a:t>
            </a:r>
            <a:r>
              <a:rPr lang="en-US" altLang="ko-KR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커집니다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시작하는 가로는 </a:t>
            </a:r>
            <a:r>
              <a:rPr lang="en-US" altLang="ko-KR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2, 4, 6, 8, 0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반복됩니다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시작하는 가로는 </a:t>
            </a:r>
            <a:r>
              <a:rPr lang="en-US" altLang="ko-KR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4, 8, 2, 6, 0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반복됩니다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시작하는 가로는 </a:t>
            </a:r>
            <a:r>
              <a:rPr lang="en-US" altLang="ko-KR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5, 0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반복됩니다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시작하는 세로는 </a:t>
            </a:r>
            <a:r>
              <a:rPr lang="en-US" altLang="ko-KR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6, 2, 8, 4, 0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반복됩니다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시작하는 세로는 </a:t>
            </a:r>
            <a:r>
              <a:rPr lang="en-US" altLang="ko-KR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7, 4, 1, 8, 5, 2, 9, 6, 3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시작하는 세로는 </a:t>
            </a:r>
            <a:r>
              <a:rPr lang="en-US" altLang="ko-KR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8, 6, 4, 2, 0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반복됩니다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시작하는 세로는 </a:t>
            </a:r>
            <a:r>
              <a:rPr lang="en-US" altLang="ko-KR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작아집니다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xmlns="" id="{17059368-26AB-4343-A861-B7D1ECE971C6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xmlns="" id="{FA894415-2564-4036-B886-0C00D314AC26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70" name="이등변 삼각형 6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79B4F3AC-4BCF-45E1-9204-C206D6E3944F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xmlns="" id="{91D0B5EE-5CE5-4148-8C9C-9AEE637A06E3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xmlns="" id="{1ADB0375-872B-46AE-8EFD-299E2309C633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75" name="이등변 삼각형 7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B8A41BD7-B4D8-4AAF-AB4D-2BB240FC2B62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1" name="그림 60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66720" y="410956"/>
            <a:ext cx="4292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배열표에서 규칙 찾기</a:t>
            </a:r>
          </a:p>
        </p:txBody>
      </p:sp>
      <p:grpSp>
        <p:nvGrpSpPr>
          <p:cNvPr id="41" name="그룹 40"/>
          <p:cNvGrpSpPr/>
          <p:nvPr/>
        </p:nvGrpSpPr>
        <p:grpSpPr>
          <a:xfrm>
            <a:off x="968795" y="2464634"/>
            <a:ext cx="4395244" cy="430887"/>
            <a:chOff x="988098" y="1518061"/>
            <a:chExt cx="4395244" cy="430887"/>
          </a:xfrm>
        </p:grpSpPr>
        <p:sp>
          <p:nvSpPr>
            <p:cNvPr id="42" name="TextBox 19">
              <a:extLst>
                <a:ext uri="{FF2B5EF4-FFF2-40B4-BE49-F238E27FC236}">
                  <a16:creationId xmlns:a16="http://schemas.microsoft.com/office/drawing/2014/main" xmlns="" id="{C01E1E43-BF5A-4217-AA53-73C0BD880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5139" y="1518061"/>
              <a:ext cx="42082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배열표에서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규칙을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찾아보세요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xmlns="" id="{8436727D-22A0-466F-8994-B932B31A0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098" y="166629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4D7CF258-D0C5-422A-951D-5FD055F394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855" y="18797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1" t="17333" r="8803" b="48355"/>
          <a:stretch/>
        </p:blipFill>
        <p:spPr>
          <a:xfrm>
            <a:off x="7414638" y="1449788"/>
            <a:ext cx="1562071" cy="914198"/>
          </a:xfrm>
          <a:prstGeom prst="rect">
            <a:avLst/>
          </a:prstGeom>
        </p:spPr>
      </p:pic>
      <p:pic>
        <p:nvPicPr>
          <p:cNvPr id="54" name="그림 53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74" y="1528470"/>
            <a:ext cx="277200" cy="280350"/>
          </a:xfrm>
          <a:prstGeom prst="rect">
            <a:avLst/>
          </a:prstGeom>
        </p:spPr>
      </p:pic>
      <p:sp>
        <p:nvSpPr>
          <p:cNvPr id="23" name="타원 22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83740" y="1449388"/>
            <a:ext cx="5060855" cy="430887"/>
            <a:chOff x="3707995" y="5518393"/>
            <a:chExt cx="5060855" cy="430887"/>
          </a:xfrm>
        </p:grpSpPr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xmlns="" id="{B878FF87-6DF4-48D0-B1D0-4D3EA4DFC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4179" y="5518393"/>
              <a:ext cx="488467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배열표에서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수의 규칙은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xmlns="" id="{C7CF146B-24DA-4E85-B06A-CECC56AE5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995" y="566126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4D7CF258-D0C5-422A-951D-5FD055F394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651" y="42000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823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46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1">
            <a:extLst>
              <a:ext uri="{FF2B5EF4-FFF2-40B4-BE49-F238E27FC236}">
                <a16:creationId xmlns:a16="http://schemas.microsoft.com/office/drawing/2014/main" xmlns="" id="{CEAAB6CB-FBCA-4751-A58D-9D8650407AB5}"/>
              </a:ext>
            </a:extLst>
          </p:cNvPr>
          <p:cNvSpPr/>
          <p:nvPr/>
        </p:nvSpPr>
        <p:spPr>
          <a:xfrm>
            <a:off x="4339082" y="2506156"/>
            <a:ext cx="4682231" cy="3336902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407779" y="2515038"/>
            <a:ext cx="4497669" cy="1107996"/>
            <a:chOff x="989447" y="3086669"/>
            <a:chExt cx="4497669" cy="11079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3A178F5-4BBD-4EF1-9EAB-841FFE9FBAC0}"/>
                </a:ext>
              </a:extLst>
            </p:cNvPr>
            <p:cNvSpPr txBox="1"/>
            <p:nvPr/>
          </p:nvSpPr>
          <p:spPr>
            <a:xfrm>
              <a:off x="989447" y="3086669"/>
              <a:ext cx="4497669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975" indent="-180975" algn="just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배열표에 들어가는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수가 모두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 자리 수인 것을 보니   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에도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자리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수가 들어가야 할 것 같습니다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xmlns="" id="{E1F506DA-D3F1-4477-AB93-EEE914359B86}"/>
                </a:ext>
              </a:extLst>
            </p:cNvPr>
            <p:cNvSpPr/>
            <p:nvPr/>
          </p:nvSpPr>
          <p:spPr bwMode="auto">
            <a:xfrm>
              <a:off x="3841625" y="3493505"/>
              <a:ext cx="262800" cy="261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67819359-DB4A-4674-B5AA-A83E7FADF7DA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2" name="타원 61">
              <a:extLst>
                <a:ext uri="{FF2B5EF4-FFF2-40B4-BE49-F238E27FC236}">
                  <a16:creationId xmlns:a16="http://schemas.microsoft.com/office/drawing/2014/main" xmlns="" id="{AF879B68-44EE-4BE0-B608-B0C510A563B5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63" name="이등변 삼각형 6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FC33D615-B3D9-4C44-BD3A-889791BC83A0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xmlns="" id="{D8FA6792-D44C-4CE8-A062-BA6D292F8856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5" name="타원 64">
              <a:extLst>
                <a:ext uri="{FF2B5EF4-FFF2-40B4-BE49-F238E27FC236}">
                  <a16:creationId xmlns:a16="http://schemas.microsoft.com/office/drawing/2014/main" xmlns="" id="{7D2C762A-F00D-4A7B-BB01-19B608E90854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66" name="이등변 삼각형 6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A9FC1012-EB68-428F-8939-14F6E22DD377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408224" y="2014494"/>
            <a:ext cx="4710592" cy="430887"/>
            <a:chOff x="864230" y="3356992"/>
            <a:chExt cx="4710592" cy="430887"/>
          </a:xfrm>
        </p:grpSpPr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975486" y="3356992"/>
              <a:ext cx="459933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     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 에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알맞은 수를 구해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64230" y="349986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xmlns="" id="{DE3C5566-D27D-407B-80AE-523B310F1F48}"/>
                </a:ext>
              </a:extLst>
            </p:cNvPr>
            <p:cNvSpPr/>
            <p:nvPr/>
          </p:nvSpPr>
          <p:spPr bwMode="auto">
            <a:xfrm>
              <a:off x="1161858" y="3446257"/>
              <a:ext cx="268254" cy="261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xmlns="" id="{8E9B25CA-0AD8-40DC-8D2A-AC2C70DAB0F4}"/>
                </a:ext>
              </a:extLst>
            </p:cNvPr>
            <p:cNvSpPr/>
            <p:nvPr/>
          </p:nvSpPr>
          <p:spPr bwMode="auto">
            <a:xfrm>
              <a:off x="1651731" y="3420930"/>
              <a:ext cx="307128" cy="284162"/>
            </a:xfrm>
            <a:prstGeom prst="ellipse">
              <a:avLst/>
            </a:prstGeom>
            <a:solidFill>
              <a:srgbClr val="E725B4"/>
            </a:solidFill>
            <a:ln>
              <a:solidFill>
                <a:srgbClr val="BD05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72" name="그림 7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66720" y="410956"/>
            <a:ext cx="4292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배열표에서 규칙 찾기</a:t>
            </a:r>
          </a:p>
        </p:txBody>
      </p:sp>
      <p:sp>
        <p:nvSpPr>
          <p:cNvPr id="30" name="타원 29">
            <a:hlinkClick r:id="rId3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4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4383146" y="1449388"/>
            <a:ext cx="4666516" cy="430887"/>
            <a:chOff x="3707995" y="5518393"/>
            <a:chExt cx="4666516" cy="430887"/>
          </a:xfrm>
        </p:grpSpPr>
        <p:sp>
          <p:nvSpPr>
            <p:cNvPr id="44" name="TextBox 19">
              <a:extLst>
                <a:ext uri="{FF2B5EF4-FFF2-40B4-BE49-F238E27FC236}">
                  <a16:creationId xmlns:a16="http://schemas.microsoft.com/office/drawing/2014/main" xmlns="" id="{B878FF87-6DF4-48D0-B1D0-4D3EA4DFC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4179" y="5518393"/>
              <a:ext cx="449033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찾은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규칙을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친구들과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이야기해 보세요</a:t>
              </a:r>
              <a:r>
                <a:rPr lang="en-US" altLang="ko-KR" sz="2200" b="1" spc="-150" dirty="0">
                  <a:latin typeface="나눔고딕" pitchFamily="50" charset="-127"/>
                  <a:ea typeface="나눔고딕" pitchFamily="50" charset="-127"/>
                </a:rPr>
                <a:t>.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xmlns="" id="{C7CF146B-24DA-4E85-B06A-CECC56AE5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995" y="566126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46" name="그림 45"/>
          <p:cNvPicPr preferRelativeResize="0"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1" t="17333" r="8803" b="48355"/>
          <a:stretch/>
        </p:blipFill>
        <p:spPr>
          <a:xfrm>
            <a:off x="920750" y="1550674"/>
            <a:ext cx="3276111" cy="191733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267834" y="3188885"/>
            <a:ext cx="245728" cy="246221"/>
            <a:chOff x="2402603" y="3612748"/>
            <a:chExt cx="245728" cy="246221"/>
          </a:xfrm>
        </p:grpSpPr>
        <p:sp>
          <p:nvSpPr>
            <p:cNvPr id="4" name="직사각형 3"/>
            <p:cNvSpPr/>
            <p:nvPr/>
          </p:nvSpPr>
          <p:spPr>
            <a:xfrm>
              <a:off x="2417735" y="3664941"/>
              <a:ext cx="228219" cy="141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402603" y="3612748"/>
              <a:ext cx="24572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00B0F0"/>
                  </a:solidFill>
                  <a:latin typeface="나눔고딕" panose="020B0600000101010101" charset="-127"/>
                  <a:ea typeface="나눔고딕" panose="020B0600000101010101" charset="-127"/>
                </a:rPr>
                <a:t>6</a:t>
              </a:r>
              <a:endParaRPr lang="ko-KR" altLang="en-US" sz="1000" b="1" dirty="0">
                <a:solidFill>
                  <a:srgbClr val="00B0F0"/>
                </a:solidFill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3566964" y="2076013"/>
            <a:ext cx="245728" cy="246221"/>
            <a:chOff x="2402603" y="3612748"/>
            <a:chExt cx="245728" cy="246221"/>
          </a:xfrm>
        </p:grpSpPr>
        <p:sp>
          <p:nvSpPr>
            <p:cNvPr id="49" name="직사각형 48"/>
            <p:cNvSpPr/>
            <p:nvPr/>
          </p:nvSpPr>
          <p:spPr>
            <a:xfrm>
              <a:off x="2417735" y="3664941"/>
              <a:ext cx="228219" cy="141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402603" y="3612748"/>
              <a:ext cx="24572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FF0000"/>
                  </a:solidFill>
                  <a:latin typeface="나눔고딕" panose="020B0600000101010101" charset="-127"/>
                  <a:ea typeface="나눔고딕" panose="020B0600000101010101" charset="-127"/>
                </a:rPr>
                <a:t>4</a:t>
              </a:r>
              <a:endParaRPr lang="ko-KR" altLang="en-US" sz="1000" b="1" dirty="0">
                <a:solidFill>
                  <a:srgbClr val="FF0000"/>
                </a:solidFill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4407779" y="3577878"/>
            <a:ext cx="4497669" cy="769441"/>
            <a:chOff x="989447" y="3086669"/>
            <a:chExt cx="4497669" cy="76944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3A178F5-4BBD-4EF1-9EAB-841FFE9FBAC0}"/>
                </a:ext>
              </a:extLst>
            </p:cNvPr>
            <p:cNvSpPr txBox="1"/>
            <p:nvPr/>
          </p:nvSpPr>
          <p:spPr>
            <a:xfrm>
              <a:off x="989447" y="3086669"/>
              <a:ext cx="449766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975" indent="-180975" algn="just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에는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104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x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19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에 관련된 수가 들어가야 합니다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xmlns="" id="{E1F506DA-D3F1-4477-AB93-EEE914359B86}"/>
                </a:ext>
              </a:extLst>
            </p:cNvPr>
            <p:cNvSpPr/>
            <p:nvPr/>
          </p:nvSpPr>
          <p:spPr bwMode="auto">
            <a:xfrm>
              <a:off x="1264196" y="3149799"/>
              <a:ext cx="262800" cy="261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4407779" y="4336030"/>
            <a:ext cx="4497669" cy="769441"/>
            <a:chOff x="989447" y="3086669"/>
            <a:chExt cx="4497669" cy="76944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3A178F5-4BBD-4EF1-9EAB-841FFE9FBAC0}"/>
                </a:ext>
              </a:extLst>
            </p:cNvPr>
            <p:cNvSpPr txBox="1"/>
            <p:nvPr/>
          </p:nvSpPr>
          <p:spPr>
            <a:xfrm>
              <a:off x="989447" y="3086669"/>
              <a:ext cx="449766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975" indent="-180975" algn="just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에는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104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x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19=1976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에서 일의 자리 숫자인 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을 씁니다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xmlns="" id="{F0DE11C1-CDA4-401C-9A00-84EDAFE366D0}"/>
                </a:ext>
              </a:extLst>
            </p:cNvPr>
            <p:cNvSpPr/>
            <p:nvPr/>
          </p:nvSpPr>
          <p:spPr bwMode="auto">
            <a:xfrm>
              <a:off x="1260249" y="3164652"/>
              <a:ext cx="262800" cy="261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4378412" y="5057060"/>
            <a:ext cx="4497669" cy="769441"/>
            <a:chOff x="989447" y="3086669"/>
            <a:chExt cx="4497669" cy="76944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53A178F5-4BBD-4EF1-9EAB-841FFE9FBAC0}"/>
                </a:ext>
              </a:extLst>
            </p:cNvPr>
            <p:cNvSpPr txBox="1"/>
            <p:nvPr/>
          </p:nvSpPr>
          <p:spPr>
            <a:xfrm>
              <a:off x="989447" y="3086669"/>
              <a:ext cx="449766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975" indent="-180975" algn="just">
                <a:buFont typeface="Arial" panose="020B0604020202020204" pitchFamily="34" charset="0"/>
                <a:buChar char="•"/>
                <a:defRPr/>
              </a:pPr>
              <a:r>
                <a:rPr lang="ko-KR" altLang="en-US" sz="2200" b="1" spc="-20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같은  규칙으로        에는 </a:t>
              </a:r>
              <a:r>
                <a:rPr lang="en-US" altLang="ko-KR" sz="2200" b="1" spc="-20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108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x</a:t>
              </a:r>
              <a:r>
                <a:rPr lang="en-US" altLang="ko-KR" sz="2200" b="1" spc="-20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13=1404</a:t>
              </a:r>
              <a:r>
                <a:rPr lang="ko-KR" altLang="en-US" sz="2200" b="1" spc="-200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에서 일의 자리 숫자인 </a:t>
              </a:r>
              <a:r>
                <a:rPr lang="en-US" altLang="ko-KR" sz="2200" b="1" spc="-200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2200" b="1" spc="-20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를 씁니다</a:t>
              </a:r>
              <a:r>
                <a:rPr lang="en-US" altLang="ko-KR" sz="2200" b="1" spc="-200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200" b="1" spc="-200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en-US" altLang="ko-KR" sz="2200" b="1" spc="-20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8" name="타원 77">
              <a:extLst>
                <a:ext uri="{FF2B5EF4-FFF2-40B4-BE49-F238E27FC236}">
                  <a16:creationId xmlns:a16="http://schemas.microsoft.com/office/drawing/2014/main" xmlns="" id="{8E9B25CA-0AD8-40DC-8D2A-AC2C70DAB0F4}"/>
                </a:ext>
              </a:extLst>
            </p:cNvPr>
            <p:cNvSpPr/>
            <p:nvPr/>
          </p:nvSpPr>
          <p:spPr bwMode="auto">
            <a:xfrm>
              <a:off x="2950755" y="3153360"/>
              <a:ext cx="295321" cy="284162"/>
            </a:xfrm>
            <a:prstGeom prst="ellipse">
              <a:avLst/>
            </a:prstGeom>
            <a:solidFill>
              <a:srgbClr val="E725B4"/>
            </a:solidFill>
            <a:ln>
              <a:solidFill>
                <a:srgbClr val="BD05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1462C287-057C-4EFE-9B10-93FF495FAB9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93353" y="28440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xmlns="" id="{1462C287-057C-4EFE-9B10-93FF495FAB9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35041" y="37538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xmlns="" id="{1462C287-057C-4EFE-9B10-93FF495FAB9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35041" y="45119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xmlns="" id="{1462C287-057C-4EFE-9B10-93FF495FAB9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7246" y="52658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063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>
            <a:extLst>
              <a:ext uri="{FF2B5EF4-FFF2-40B4-BE49-F238E27FC236}">
                <a16:creationId xmlns:a16="http://schemas.microsoft.com/office/drawing/2014/main" xmlns="" id="{2C8272EC-9856-4C3B-8477-107988204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t="76162" r="11720" b="17560"/>
          <a:stretch/>
        </p:blipFill>
        <p:spPr>
          <a:xfrm>
            <a:off x="1136576" y="2115084"/>
            <a:ext cx="7584547" cy="881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2851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수의 배열에서 규칙 찾고 </a:t>
            </a:r>
            <a:endParaRPr lang="en-US" altLang="ko-KR" sz="2300" spc="-1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spc="-1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이야기하기</a:t>
            </a:r>
            <a:endParaRPr lang="ko-KR" altLang="en-US" sz="2300" spc="-1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28564" y="3402610"/>
            <a:ext cx="4198439" cy="430887"/>
            <a:chOff x="792222" y="3140968"/>
            <a:chExt cx="4198439" cy="430887"/>
          </a:xfrm>
        </p:grpSpPr>
        <p:sp>
          <p:nvSpPr>
            <p:cNvPr id="44" name="TextBox 19">
              <a:extLst>
                <a:ext uri="{FF2B5EF4-FFF2-40B4-BE49-F238E27FC236}">
                  <a16:creationId xmlns:a16="http://schemas.microsoft.com/office/drawing/2014/main" xmlns="" id="{9839A9D1-160B-4EDF-91ED-B4990F0ED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406" y="3140968"/>
              <a:ext cx="402225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빈칸에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알맞은 수를 써넣으세요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xmlns="" id="{1E1F2420-F39B-47E2-BCC7-0BF6F2CC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222" y="328384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6" name="모서리가 둥근 직사각형 1">
            <a:extLst>
              <a:ext uri="{FF2B5EF4-FFF2-40B4-BE49-F238E27FC236}">
                <a16:creationId xmlns:a16="http://schemas.microsoft.com/office/drawing/2014/main" xmlns="" id="{9B4EC386-3D63-4DEE-BE2D-E0EAEB5E97F5}"/>
              </a:ext>
            </a:extLst>
          </p:cNvPr>
          <p:cNvSpPr/>
          <p:nvPr/>
        </p:nvSpPr>
        <p:spPr>
          <a:xfrm>
            <a:off x="920751" y="3868200"/>
            <a:ext cx="8100562" cy="4609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6B3AAFC-A75B-4B37-80D9-76A2FC25A9BB}"/>
              </a:ext>
            </a:extLst>
          </p:cNvPr>
          <p:cNvSpPr txBox="1"/>
          <p:nvPr/>
        </p:nvSpPr>
        <p:spPr>
          <a:xfrm>
            <a:off x="1028564" y="3881121"/>
            <a:ext cx="21289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2916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861107EB-A9B2-4B6A-BD21-D5E44EDD21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795" y="38898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992188" y="1428736"/>
            <a:ext cx="5725008" cy="430887"/>
            <a:chOff x="701677" y="1428736"/>
            <a:chExt cx="5725008" cy="430887"/>
          </a:xfrm>
        </p:grpSpPr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xmlns="" id="{FD304625-D6FC-4EDA-B4A7-199172B10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858" y="1428736"/>
              <a:ext cx="550182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수의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배열에서 규칙을 찾고 이야기해 봅시다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xmlns="" id="{E06054FF-6194-47E2-AF04-A28D2B0338E9}"/>
                </a:ext>
              </a:extLst>
            </p:cNvPr>
            <p:cNvGrpSpPr/>
            <p:nvPr/>
          </p:nvGrpSpPr>
          <p:grpSpPr>
            <a:xfrm>
              <a:off x="701677" y="1541684"/>
              <a:ext cx="219266" cy="218283"/>
              <a:chOff x="-572047" y="4429132"/>
              <a:chExt cx="291025" cy="289721"/>
            </a:xfrm>
          </p:grpSpPr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xmlns="" id="{8BFDCDC3-96F4-47A4-8FA5-8385735EC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xmlns="" id="{E7CF1EB6-1C11-432D-BF8A-1BA38A639E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1033256" y="4631686"/>
            <a:ext cx="6735993" cy="430887"/>
            <a:chOff x="776536" y="4087235"/>
            <a:chExt cx="6735993" cy="430887"/>
          </a:xfrm>
        </p:grpSpPr>
        <p:sp>
          <p:nvSpPr>
            <p:cNvPr id="41" name="TextBox 19">
              <a:extLst>
                <a:ext uri="{FF2B5EF4-FFF2-40B4-BE49-F238E27FC236}">
                  <a16:creationId xmlns:a16="http://schemas.microsoft.com/office/drawing/2014/main" xmlns="" id="{34C5F823-65D2-4F11-BA7C-C4D9239FD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720" y="4087235"/>
              <a:ext cx="655980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빈칸에 알맞은 수를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어떻게 찾았는지 이야기해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xmlns="" id="{E994B0F1-21F4-42CA-97D3-AD267B0DA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536" y="423011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3" name="모서리가 둥근 직사각형 1">
            <a:extLst>
              <a:ext uri="{FF2B5EF4-FFF2-40B4-BE49-F238E27FC236}">
                <a16:creationId xmlns:a16="http://schemas.microsoft.com/office/drawing/2014/main" xmlns="" id="{C3F80516-ADC0-4340-9EA1-BFA4D04C8FB3}"/>
              </a:ext>
            </a:extLst>
          </p:cNvPr>
          <p:cNvSpPr/>
          <p:nvPr/>
        </p:nvSpPr>
        <p:spPr>
          <a:xfrm>
            <a:off x="898251" y="5078437"/>
            <a:ext cx="8123062" cy="77622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18B246A-96CB-4026-91DD-8F3A845BF81D}"/>
              </a:ext>
            </a:extLst>
          </p:cNvPr>
          <p:cNvSpPr txBox="1"/>
          <p:nvPr/>
        </p:nvSpPr>
        <p:spPr>
          <a:xfrm>
            <a:off x="1006688" y="5085220"/>
            <a:ext cx="69706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시작하여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곱한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수가 오른쪽에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8748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에서부터 왼쪽으로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나누는 규칙이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xmlns="" id="{6C87537C-EAA3-4542-94E1-725275844F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720" y="52382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그룹 74">
            <a:extLst>
              <a:ext uri="{FF2B5EF4-FFF2-40B4-BE49-F238E27FC236}">
                <a16:creationId xmlns:a16="http://schemas.microsoft.com/office/drawing/2014/main" xmlns="" id="{A2E0C3BC-0EB9-458A-903B-012D67795701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>
              <a:extLst>
                <a:ext uri="{FF2B5EF4-FFF2-40B4-BE49-F238E27FC236}">
                  <a16:creationId xmlns:a16="http://schemas.microsoft.com/office/drawing/2014/main" xmlns="" id="{C59AE6AB-B076-4852-889C-1F55651845B5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A0860671-3059-4888-BE4A-6E5C98388711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xmlns="" id="{2F23B9D4-7B8F-47E5-A270-2F68C9D10410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>
              <a:extLst>
                <a:ext uri="{FF2B5EF4-FFF2-40B4-BE49-F238E27FC236}">
                  <a16:creationId xmlns:a16="http://schemas.microsoft.com/office/drawing/2014/main" xmlns="" id="{69E1B8DF-344A-4250-8CB2-18F70AC5598B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61F85B15-5209-4844-957B-659C50CD6705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2" name="그림 61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478280" y="2340574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2916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7963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3" grpId="0" animBg="1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그룹 62"/>
          <p:cNvGrpSpPr/>
          <p:nvPr/>
        </p:nvGrpSpPr>
        <p:grpSpPr>
          <a:xfrm>
            <a:off x="900001" y="1373186"/>
            <a:ext cx="8015399" cy="433509"/>
            <a:chOff x="900001" y="3506387"/>
            <a:chExt cx="8015399" cy="433509"/>
          </a:xfrm>
        </p:grpSpPr>
        <p:sp>
          <p:nvSpPr>
            <p:cNvPr id="64" name="직사각형 63"/>
            <p:cNvSpPr/>
            <p:nvPr/>
          </p:nvSpPr>
          <p:spPr>
            <a:xfrm>
              <a:off x="900001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[1~2]</a:t>
              </a: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1812876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수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배열표의 일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부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를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보고 물음에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답하세요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890321"/>
              </p:ext>
            </p:extLst>
          </p:nvPr>
        </p:nvGraphicFramePr>
        <p:xfrm>
          <a:off x="2568544" y="2210392"/>
          <a:ext cx="4550700" cy="2045924"/>
        </p:xfrm>
        <a:graphic>
          <a:graphicData uri="http://schemas.openxmlformats.org/drawingml/2006/table">
            <a:tbl>
              <a:tblPr/>
              <a:tblGrid>
                <a:gridCol w="910140"/>
                <a:gridCol w="910140"/>
                <a:gridCol w="910140"/>
                <a:gridCol w="910140"/>
                <a:gridCol w="910140"/>
              </a:tblGrid>
              <a:tr h="511481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11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12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17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21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1481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111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112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114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117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121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1481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211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212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214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217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92430" marR="0" indent="-39243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1481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311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312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314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㉮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D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6" name="그룹 65"/>
          <p:cNvGrpSpPr/>
          <p:nvPr/>
        </p:nvGrpSpPr>
        <p:grpSpPr>
          <a:xfrm>
            <a:off x="952042" y="4755115"/>
            <a:ext cx="8093456" cy="433509"/>
            <a:chOff x="799642" y="3506387"/>
            <a:chExt cx="8093456" cy="433509"/>
          </a:xfrm>
        </p:grpSpPr>
        <p:sp>
          <p:nvSpPr>
            <p:cNvPr id="67" name="직사각형 66"/>
            <p:cNvSpPr/>
            <p:nvPr/>
          </p:nvSpPr>
          <p:spPr>
            <a:xfrm>
              <a:off x="799642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1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1790574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수 배열의 규칙에 따라 </a:t>
              </a:r>
              <a:r>
                <a:rPr lang="ko-KR" altLang="en-US" sz="2200" b="1" kern="0" dirty="0" smtClean="0">
                  <a:solidFill>
                    <a:srgbClr val="000000"/>
                  </a:solidFill>
                  <a:latin typeface="나눔고딕" panose="020B0600000101010101" charset="-127"/>
                  <a:ea typeface="나눔고딕" panose="020B0600000101010101" charset="-127"/>
                </a:rPr>
                <a:t>㉮에 알맞은 수를 구해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보세요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69" name="모서리가 둥근 직사각형 68"/>
          <p:cNvSpPr/>
          <p:nvPr/>
        </p:nvSpPr>
        <p:spPr>
          <a:xfrm>
            <a:off x="916869" y="5223161"/>
            <a:ext cx="8101014" cy="4741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981274" y="5244933"/>
            <a:ext cx="8036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buFont typeface="Arial" pitchFamily="34" charset="0"/>
              <a:buChar char="•"/>
            </a:pPr>
            <a:r>
              <a:rPr kumimoji="1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  <a:cs typeface="굴림" pitchFamily="50" charset="-127"/>
              </a:rPr>
              <a:t>317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76" y="5253998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67819359-DB4A-4674-B5AA-A83E7FADF7DA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xmlns="" id="{AF879B68-44EE-4BE0-B608-B0C510A563B5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14" name="이등변 삼각형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FC33D615-B3D9-4C44-BD3A-889791BC83A0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D8FA6792-D44C-4CE8-A062-BA6D292F8856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xmlns="" id="{7D2C762A-F00D-4A7B-BB01-19B608E90854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17" name="이등변 삼각형 1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A9FC1012-EB68-428F-8939-14F6E22DD377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1620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31492"/>
              </p:ext>
            </p:extLst>
          </p:nvPr>
        </p:nvGraphicFramePr>
        <p:xfrm>
          <a:off x="1908460" y="4288399"/>
          <a:ext cx="5907524" cy="457677"/>
        </p:xfrm>
        <a:graphic>
          <a:graphicData uri="http://schemas.openxmlformats.org/drawingml/2006/table">
            <a:tbl>
              <a:tblPr/>
              <a:tblGrid>
                <a:gridCol w="843932"/>
                <a:gridCol w="843932"/>
                <a:gridCol w="843932"/>
                <a:gridCol w="843932"/>
                <a:gridCol w="843932"/>
                <a:gridCol w="843932"/>
                <a:gridCol w="843932"/>
              </a:tblGrid>
              <a:tr h="457677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2746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2736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2716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2686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2646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8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2536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직사각형 27"/>
          <p:cNvSpPr/>
          <p:nvPr/>
        </p:nvSpPr>
        <p:spPr>
          <a:xfrm>
            <a:off x="6180972" y="4330520"/>
            <a:ext cx="744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2596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52042" y="1449388"/>
            <a:ext cx="8093456" cy="433509"/>
            <a:chOff x="799642" y="3506387"/>
            <a:chExt cx="8093456" cy="433509"/>
          </a:xfrm>
        </p:grpSpPr>
        <p:sp>
          <p:nvSpPr>
            <p:cNvPr id="13" name="직사각형 12"/>
            <p:cNvSpPr/>
            <p:nvPr/>
          </p:nvSpPr>
          <p:spPr>
            <a:xfrm>
              <a:off x="799642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2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790574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색칠된 가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로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에서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규칙을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찾아보세요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2246431" y="1939774"/>
            <a:ext cx="63532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311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부터 시작하여 더하는 수가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1, 2, 3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……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씩 커지고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285847" y="2086531"/>
            <a:ext cx="7227716" cy="904794"/>
            <a:chOff x="1285847" y="2142976"/>
            <a:chExt cx="7227716" cy="904794"/>
          </a:xfrm>
        </p:grpSpPr>
        <p:sp>
          <p:nvSpPr>
            <p:cNvPr id="17" name="_x184912720"/>
            <p:cNvSpPr>
              <a:spLocks noChangeArrowheads="1"/>
            </p:cNvSpPr>
            <p:nvPr/>
          </p:nvSpPr>
          <p:spPr bwMode="auto">
            <a:xfrm>
              <a:off x="1285847" y="2142976"/>
              <a:ext cx="857042" cy="367990"/>
            </a:xfrm>
            <a:prstGeom prst="roundRect">
              <a:avLst>
                <a:gd name="adj" fmla="val 50000"/>
              </a:avLst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kumimoji="1" lang="ko-KR" altLang="ko-KR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나눔고딕" panose="020B0600000101010101" charset="-127"/>
                  <a:ea typeface="나눔고딕" panose="020B0600000101010101" charset="-127"/>
                </a:rPr>
                <a:t>규칙</a:t>
              </a:r>
              <a:endParaRPr kumimoji="1" lang="ko-KR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2246430" y="3047770"/>
              <a:ext cx="62671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2246430" y="2549987"/>
              <a:ext cx="62671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17" y="2054568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그룹 19"/>
          <p:cNvGrpSpPr/>
          <p:nvPr/>
        </p:nvGrpSpPr>
        <p:grpSpPr>
          <a:xfrm>
            <a:off x="952042" y="3701746"/>
            <a:ext cx="8093456" cy="433509"/>
            <a:chOff x="799642" y="3506387"/>
            <a:chExt cx="8093456" cy="433509"/>
          </a:xfrm>
        </p:grpSpPr>
        <p:sp>
          <p:nvSpPr>
            <p:cNvPr id="21" name="직사각형 20"/>
            <p:cNvSpPr/>
            <p:nvPr/>
          </p:nvSpPr>
          <p:spPr>
            <a:xfrm>
              <a:off x="799642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3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790574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수 배열의 규칙에 따라 빈칸에 알맞은 수를 써넣으세요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67819359-DB4A-4674-B5AA-A83E7FADF7DA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xmlns="" id="{AF879B68-44EE-4BE0-B608-B0C510A563B5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25" name="이등변 삼각형 2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FC33D615-B3D9-4C44-BD3A-889791BC83A0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D8FA6792-D44C-4CE8-A062-BA6D292F8856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xmlns="" id="{7D2C762A-F00D-4A7B-BB01-19B608E90854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29" name="이등변 삼각형 2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A9FC1012-EB68-428F-8939-14F6E22DD377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00" y="4359377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017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952042" y="1449388"/>
            <a:ext cx="8093456" cy="433509"/>
            <a:chOff x="799642" y="3506387"/>
            <a:chExt cx="8093456" cy="433509"/>
          </a:xfrm>
        </p:grpSpPr>
        <p:sp>
          <p:nvSpPr>
            <p:cNvPr id="30" name="직사각형 29"/>
            <p:cNvSpPr/>
            <p:nvPr/>
          </p:nvSpPr>
          <p:spPr>
            <a:xfrm>
              <a:off x="799642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4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790574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수 배열의 규칙에 따라 빈칸에 알맞은 수를 써넣으세요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29259"/>
              </p:ext>
            </p:extLst>
          </p:nvPr>
        </p:nvGraphicFramePr>
        <p:xfrm>
          <a:off x="1293297" y="2179940"/>
          <a:ext cx="7335902" cy="620268"/>
        </p:xfrm>
        <a:graphic>
          <a:graphicData uri="http://schemas.openxmlformats.org/drawingml/2006/table">
            <a:tbl>
              <a:tblPr/>
              <a:tblGrid>
                <a:gridCol w="764234"/>
                <a:gridCol w="331044"/>
                <a:gridCol w="764234"/>
                <a:gridCol w="331044"/>
                <a:gridCol w="764234"/>
                <a:gridCol w="331044"/>
                <a:gridCol w="764234"/>
                <a:gridCol w="331044"/>
                <a:gridCol w="764234"/>
                <a:gridCol w="331044"/>
                <a:gridCol w="764234"/>
                <a:gridCol w="331044"/>
                <a:gridCol w="764234"/>
              </a:tblGrid>
              <a:tr h="0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8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16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32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64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128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256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-28956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8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" name="그림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768" y="226859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직사각형 35"/>
          <p:cNvSpPr/>
          <p:nvPr/>
        </p:nvSpPr>
        <p:spPr>
          <a:xfrm>
            <a:off x="7968532" y="2291168"/>
            <a:ext cx="744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512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67819359-DB4A-4674-B5AA-A83E7FADF7DA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xmlns="" id="{AF879B68-44EE-4BE0-B608-B0C510A563B5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11" name="이등변 삼각형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FC33D615-B3D9-4C44-BD3A-889791BC83A0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D8FA6792-D44C-4CE8-A062-BA6D292F8856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xmlns="" id="{7D2C762A-F00D-4A7B-BB01-19B608E90854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14" name="이등변 삼각형 1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A9FC1012-EB68-428F-8939-14F6E22DD377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2173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67116" y="2649452"/>
            <a:ext cx="5969254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도형의 배열에서 규칙을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찾아볼까요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398140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548680"/>
            <a:ext cx="311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수의 배열에는 어떤 규칙이 있을까요 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3" name="타원 22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584848" y="2361420"/>
            <a:ext cx="5897246" cy="2219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수의 배열에서 규칙을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찾아보아요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395536" y="476672"/>
            <a:ext cx="398140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8" y="548680"/>
            <a:ext cx="311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수의 배열에는 어떤 규칙이 있을까요 </a:t>
            </a:r>
          </a:p>
        </p:txBody>
      </p:sp>
      <p:sp>
        <p:nvSpPr>
          <p:cNvPr id="31" name="타원 30">
            <a:hlinkClick r:id="rId3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9" name="그림 38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0" name="타원 39">
            <a:hlinkClick r:id="rId3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2982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 놀이 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27244" y="1412776"/>
            <a:ext cx="4151222" cy="430887"/>
            <a:chOff x="701677" y="1384747"/>
            <a:chExt cx="4151222" cy="430887"/>
          </a:xfrm>
        </p:grpSpPr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952472" y="1384747"/>
              <a:ext cx="390042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수 규칙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찾기 놀이를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해 봅시다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701677" y="1491050"/>
              <a:ext cx="219266" cy="218283"/>
              <a:chOff x="-572047" y="4429132"/>
              <a:chExt cx="291025" cy="289721"/>
            </a:xfrm>
          </p:grpSpPr>
          <p:sp>
            <p:nvSpPr>
              <p:cNvPr id="8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xmlns="" id="{D187F73B-1513-4DB1-9338-267256A0FE64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1" name="타원 50">
              <a:extLst>
                <a:ext uri="{FF2B5EF4-FFF2-40B4-BE49-F238E27FC236}">
                  <a16:creationId xmlns:a16="http://schemas.microsoft.com/office/drawing/2014/main" xmlns="" id="{C4B3B1E7-1586-4ABA-9BCC-A18D8D5E976D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3" name="이등변 삼각형 5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80496478-4337-494C-B684-AB8579E918C8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3DDE43E5-4D79-4504-8423-207E669AA3DE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xmlns="" id="{CA73BB05-0F4E-4A35-AF34-4CA72C14C72E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8" name="이등변 삼각형 5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1BBAC387-48B9-4303-835F-97447CD645F3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3" name="그림 6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t="20321" r="12775" b="41212"/>
          <a:stretch/>
        </p:blipFill>
        <p:spPr>
          <a:xfrm>
            <a:off x="1899188" y="2010499"/>
            <a:ext cx="6032677" cy="3996708"/>
          </a:xfrm>
          <a:prstGeom prst="rect">
            <a:avLst/>
          </a:prstGeom>
        </p:spPr>
      </p:pic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0" t="6226" r="26914" b="84006"/>
          <a:stretch/>
        </p:blipFill>
        <p:spPr>
          <a:xfrm>
            <a:off x="5299404" y="1564235"/>
            <a:ext cx="1507798" cy="1014924"/>
          </a:xfrm>
          <a:prstGeom prst="rect">
            <a:avLst/>
          </a:prstGeom>
        </p:spPr>
      </p:pic>
      <p:sp>
        <p:nvSpPr>
          <p:cNvPr id="28" name="타원 27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00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2982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규칙 찾기 놀이 하기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020461" y="1596277"/>
            <a:ext cx="7676955" cy="430887"/>
            <a:chOff x="792222" y="4992102"/>
            <a:chExt cx="7676955" cy="430887"/>
          </a:xfrm>
        </p:grpSpPr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968406" y="4992102"/>
              <a:ext cx="750077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수학 </a:t>
              </a:r>
              <a:r>
                <a:rPr kumimoji="0" lang="ko-KR" altLang="en-US" sz="2200" b="1" dirty="0" err="1">
                  <a:latin typeface="나눔고딕" pitchFamily="50" charset="-127"/>
                  <a:ea typeface="나눔고딕" pitchFamily="50" charset="-127"/>
                </a:rPr>
                <a:t>체험전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 안내도를 보고 다음으로 이동한 곳은 어디인가요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792222" y="513497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020461" y="2886441"/>
            <a:ext cx="7779481" cy="769441"/>
            <a:chOff x="794943" y="5405493"/>
            <a:chExt cx="7779481" cy="769441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952470" y="5405493"/>
              <a:ext cx="762195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수 놀이 체험실에 계신 안내 선생님께서 나누어 주신 것은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794943" y="554918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35" name="모서리가 둥근 직사각형 1">
            <a:extLst>
              <a:ext uri="{FF2B5EF4-FFF2-40B4-BE49-F238E27FC236}">
                <a16:creationId xmlns:a16="http://schemas.microsoft.com/office/drawing/2014/main" xmlns="" id="{E12F4C9F-847C-44F5-B0A9-D67D39FAAA1F}"/>
              </a:ext>
            </a:extLst>
          </p:cNvPr>
          <p:cNvSpPr/>
          <p:nvPr/>
        </p:nvSpPr>
        <p:spPr>
          <a:xfrm>
            <a:off x="920751" y="3716089"/>
            <a:ext cx="8100562" cy="4531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9E13FA4-FA70-4AFF-A969-FBF6A7E8D6CB}"/>
              </a:ext>
            </a:extLst>
          </p:cNvPr>
          <p:cNvSpPr txBox="1"/>
          <p:nvPr/>
        </p:nvSpPr>
        <p:spPr>
          <a:xfrm>
            <a:off x="992560" y="3717250"/>
            <a:ext cx="44474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계산 도구입니다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/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계산기입니다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65456643-361D-4636-8C6C-7F887745A2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765" y="37389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모서리가 둥근 직사각형 1">
            <a:extLst>
              <a:ext uri="{FF2B5EF4-FFF2-40B4-BE49-F238E27FC236}">
                <a16:creationId xmlns:a16="http://schemas.microsoft.com/office/drawing/2014/main" xmlns="" id="{B328E5FD-9813-4DFF-8485-0A903971BFF1}"/>
              </a:ext>
            </a:extLst>
          </p:cNvPr>
          <p:cNvSpPr/>
          <p:nvPr/>
        </p:nvSpPr>
        <p:spPr>
          <a:xfrm>
            <a:off x="920750" y="2075778"/>
            <a:ext cx="8104216" cy="4531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0F3B4F2-0CE7-46B9-8A8C-034FC885ED1B}"/>
              </a:ext>
            </a:extLst>
          </p:cNvPr>
          <p:cNvSpPr txBox="1"/>
          <p:nvPr/>
        </p:nvSpPr>
        <p:spPr>
          <a:xfrm>
            <a:off x="1008539" y="2063934"/>
            <a:ext cx="32469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 놀이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체험실입니다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xmlns="" id="{30654BDF-14DB-4480-89D5-ADE5206F2C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450" y="20890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그룹 48">
            <a:extLst>
              <a:ext uri="{FF2B5EF4-FFF2-40B4-BE49-F238E27FC236}">
                <a16:creationId xmlns:a16="http://schemas.microsoft.com/office/drawing/2014/main" xmlns="" id="{D187F73B-1513-4DB1-9338-267256A0FE64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1" name="타원 50">
              <a:extLst>
                <a:ext uri="{FF2B5EF4-FFF2-40B4-BE49-F238E27FC236}">
                  <a16:creationId xmlns:a16="http://schemas.microsoft.com/office/drawing/2014/main" xmlns="" id="{C4B3B1E7-1586-4ABA-9BCC-A18D8D5E976D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3" name="이등변 삼각형 5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80496478-4337-494C-B684-AB8579E918C8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3DDE43E5-4D79-4504-8423-207E669AA3DE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xmlns="" id="{CA73BB05-0F4E-4A35-AF34-4CA72C14C72E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8" name="이등변 삼각형 5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1BBAC387-48B9-4303-835F-97447CD645F3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3" name="그림 62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0" name="타원 29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3705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48">
            <a:extLst>
              <a:ext uri="{FF2B5EF4-FFF2-40B4-BE49-F238E27FC236}">
                <a16:creationId xmlns:a16="http://schemas.microsoft.com/office/drawing/2014/main" xmlns="" id="{93BA8AFE-F06B-4035-BA20-A1F98651C134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1" name="타원 50">
              <a:extLst>
                <a:ext uri="{FF2B5EF4-FFF2-40B4-BE49-F238E27FC236}">
                  <a16:creationId xmlns:a16="http://schemas.microsoft.com/office/drawing/2014/main" xmlns="" id="{3C9288E3-C5A1-4702-B8E7-99B00CA5ACCB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3" name="이등변 삼각형 5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41002494-2D15-46F5-88FD-B38E2057DD25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5CA925E5-A111-4BE1-9BC0-BAEB02B16E4A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xmlns="" id="{9AD5BB35-E2A5-4CD0-AD6D-EB6E995A692E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8" name="이등변 삼각형 5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4DC343E8-941D-4D02-9FEC-E7B9A2F214DD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7" name="그림 46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66720" y="410956"/>
            <a:ext cx="42982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규칙 찾기 놀이 하기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597F59BF-9333-4E83-B6D7-D52B7EF58B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 t="21287" r="59656" b="62761"/>
          <a:stretch/>
        </p:blipFill>
        <p:spPr>
          <a:xfrm>
            <a:off x="1066916" y="1910884"/>
            <a:ext cx="2671170" cy="2665809"/>
          </a:xfrm>
          <a:prstGeom prst="rect">
            <a:avLst/>
          </a:prstGeom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1016866" y="5120445"/>
            <a:ext cx="7060379" cy="430887"/>
            <a:chOff x="794943" y="5405493"/>
            <a:chExt cx="7060379" cy="430887"/>
          </a:xfrm>
        </p:grpSpPr>
        <p:sp>
          <p:nvSpPr>
            <p:cNvPr id="35" name="TextBox 19"/>
            <p:cNvSpPr txBox="1">
              <a:spLocks noChangeArrowheads="1"/>
            </p:cNvSpPr>
            <p:nvPr/>
          </p:nvSpPr>
          <p:spPr bwMode="auto">
            <a:xfrm>
              <a:off x="952470" y="5405493"/>
              <a:ext cx="690285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 도구를 가지고 그림의 친구와 똑같이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사용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해 보세요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794943" y="554918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xmlns="" id="{597F59BF-9333-4E83-B6D7-D52B7EF58B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77833" r="69467" b="6600"/>
          <a:stretch/>
        </p:blipFill>
        <p:spPr>
          <a:xfrm>
            <a:off x="3822425" y="2132856"/>
            <a:ext cx="1494263" cy="1680402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xmlns="" id="{597F59BF-9333-4E83-B6D7-D52B7EF58B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2" t="76691" r="10618" b="7742"/>
          <a:stretch/>
        </p:blipFill>
        <p:spPr>
          <a:xfrm>
            <a:off x="7503934" y="3318256"/>
            <a:ext cx="1494263" cy="168040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3928" y="2784338"/>
            <a:ext cx="2583809" cy="124657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1819" y="1576883"/>
            <a:ext cx="2257644" cy="12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91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666720" y="410956"/>
            <a:ext cx="42982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규칙 찾기 놀이 하기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597F59BF-9333-4E83-B6D7-D52B7EF58B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 t="21287" r="59656" b="62761"/>
          <a:stretch/>
        </p:blipFill>
        <p:spPr>
          <a:xfrm>
            <a:off x="1066916" y="1910884"/>
            <a:ext cx="2671170" cy="266580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597F59BF-9333-4E83-B6D7-D52B7EF58B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77833" r="69467" b="6600"/>
          <a:stretch/>
        </p:blipFill>
        <p:spPr>
          <a:xfrm>
            <a:off x="3822425" y="2132856"/>
            <a:ext cx="1494263" cy="168040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597F59BF-9333-4E83-B6D7-D52B7EF58B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2" t="76691" r="10618" b="7742"/>
          <a:stretch/>
        </p:blipFill>
        <p:spPr>
          <a:xfrm>
            <a:off x="7503934" y="3318256"/>
            <a:ext cx="1494263" cy="168040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928" y="2784338"/>
            <a:ext cx="2583809" cy="124657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819" y="1576883"/>
            <a:ext cx="2257644" cy="12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30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028564" y="2602308"/>
            <a:ext cx="3590901" cy="430887"/>
            <a:chOff x="776536" y="4581128"/>
            <a:chExt cx="3590901" cy="430887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952720" y="4581128"/>
              <a:ext cx="341471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또 다른 규칙을 찾아보세요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776536" y="472400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35" name="모서리가 둥근 직사각형 1">
            <a:extLst>
              <a:ext uri="{FF2B5EF4-FFF2-40B4-BE49-F238E27FC236}">
                <a16:creationId xmlns:a16="http://schemas.microsoft.com/office/drawing/2014/main" xmlns="" id="{E12F4C9F-847C-44F5-B0A9-D67D39FAAA1F}"/>
              </a:ext>
            </a:extLst>
          </p:cNvPr>
          <p:cNvSpPr/>
          <p:nvPr/>
        </p:nvSpPr>
        <p:spPr>
          <a:xfrm>
            <a:off x="920751" y="3021179"/>
            <a:ext cx="5773560" cy="110806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9E13FA4-FA70-4AFF-A969-FBF6A7E8D6CB}"/>
              </a:ext>
            </a:extLst>
          </p:cNvPr>
          <p:cNvSpPr txBox="1"/>
          <p:nvPr/>
        </p:nvSpPr>
        <p:spPr>
          <a:xfrm>
            <a:off x="1028564" y="3033195"/>
            <a:ext cx="64172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가로는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오른쪽으로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가로는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시작하여 홀수만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세로는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아래쪽으로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65456643-361D-4636-8C6C-7F887745A2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8033" y="33784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그룹 48">
            <a:extLst>
              <a:ext uri="{FF2B5EF4-FFF2-40B4-BE49-F238E27FC236}">
                <a16:creationId xmlns:a16="http://schemas.microsoft.com/office/drawing/2014/main" xmlns="" id="{93BA8AFE-F06B-4035-BA20-A1F98651C134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1" name="타원 50">
              <a:extLst>
                <a:ext uri="{FF2B5EF4-FFF2-40B4-BE49-F238E27FC236}">
                  <a16:creationId xmlns:a16="http://schemas.microsoft.com/office/drawing/2014/main" xmlns="" id="{3C9288E3-C5A1-4702-B8E7-99B00CA5ACCB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3" name="이등변 삼각형 5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41002494-2D15-46F5-88FD-B38E2057DD25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5CA925E5-A111-4BE1-9BC0-BAEB02B16E4A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xmlns="" id="{9AD5BB35-E2A5-4CD0-AD6D-EB6E995A692E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8" name="이등변 삼각형 5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4DC343E8-941D-4D02-9FEC-E7B9A2F214DD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7" name="그림 46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66720" y="410956"/>
            <a:ext cx="42982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규칙 찾기 놀이 하기</a:t>
            </a:r>
          </a:p>
        </p:txBody>
      </p:sp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모서리가 둥근 직사각형 1">
            <a:extLst>
              <a:ext uri="{FF2B5EF4-FFF2-40B4-BE49-F238E27FC236}">
                <a16:creationId xmlns:a16="http://schemas.microsoft.com/office/drawing/2014/main" xmlns="" id="{B328E5FD-9813-4DFF-8485-0A903971BFF1}"/>
              </a:ext>
            </a:extLst>
          </p:cNvPr>
          <p:cNvSpPr/>
          <p:nvPr/>
        </p:nvSpPr>
        <p:spPr>
          <a:xfrm>
            <a:off x="920750" y="1917835"/>
            <a:ext cx="5773561" cy="4531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F3B4F2-0CE7-46B9-8A8C-034FC885ED1B}"/>
              </a:ext>
            </a:extLst>
          </p:cNvPr>
          <p:cNvSpPr txBox="1"/>
          <p:nvPr/>
        </p:nvSpPr>
        <p:spPr>
          <a:xfrm>
            <a:off x="992188" y="1953444"/>
            <a:ext cx="46409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</a:t>
            </a:r>
            <a:r>
              <a:rPr lang="ko-KR" altLang="en-US" sz="22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방향으로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16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65456643-361D-4636-8C6C-7F887745A2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009" y="19673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7104521" y="1433678"/>
            <a:ext cx="1884333" cy="914965"/>
            <a:chOff x="7104521" y="1433678"/>
            <a:chExt cx="1884333" cy="91496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04521" y="1433678"/>
              <a:ext cx="1884333" cy="914965"/>
            </a:xfrm>
            <a:prstGeom prst="rect">
              <a:avLst/>
            </a:prstGeom>
          </p:spPr>
        </p:pic>
        <p:pic>
          <p:nvPicPr>
            <p:cNvPr id="40" name="그림 39">
              <a:hlinkClick r:id="" action="ppaction://customshow?id=2&amp;return=true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350" y="1489119"/>
              <a:ext cx="277200" cy="280350"/>
            </a:xfrm>
            <a:prstGeom prst="rect">
              <a:avLst/>
            </a:prstGeom>
          </p:spPr>
        </p:pic>
      </p:grpSp>
      <p:grpSp>
        <p:nvGrpSpPr>
          <p:cNvPr id="37" name="그룹 36"/>
          <p:cNvGrpSpPr/>
          <p:nvPr/>
        </p:nvGrpSpPr>
        <p:grpSpPr>
          <a:xfrm>
            <a:off x="1049132" y="1449388"/>
            <a:ext cx="4119892" cy="430887"/>
            <a:chOff x="792222" y="4077072"/>
            <a:chExt cx="4119892" cy="430887"/>
          </a:xfrm>
        </p:grpSpPr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968406" y="4077072"/>
              <a:ext cx="394370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rPr>
                <a:t>↘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방향에서 규칙을 찾아보세요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792222" y="421994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416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072680" y="1707814"/>
            <a:ext cx="5541767" cy="4385481"/>
            <a:chOff x="2064746" y="1428736"/>
            <a:chExt cx="5894428" cy="466456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2C8272EC-9856-4C3B-8477-107988204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5" t="17282" r="8251" b="47916"/>
            <a:stretch/>
          </p:blipFill>
          <p:spPr>
            <a:xfrm>
              <a:off x="2064746" y="2634815"/>
              <a:ext cx="5894428" cy="3458481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xmlns="" id="{2C8272EC-9856-4C3B-8477-107988204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46" t="5145" r="16614" b="82719"/>
            <a:stretch/>
          </p:blipFill>
          <p:spPr>
            <a:xfrm>
              <a:off x="5433870" y="1428736"/>
              <a:ext cx="2172643" cy="120607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6720" y="410956"/>
            <a:ext cx="4292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배열표에서 규칙 찾기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92188" y="1428736"/>
            <a:ext cx="4293889" cy="430887"/>
            <a:chOff x="701677" y="1428736"/>
            <a:chExt cx="4293889" cy="430887"/>
          </a:xfrm>
        </p:grpSpPr>
        <p:sp>
          <p:nvSpPr>
            <p:cNvPr id="47" name="TextBox 19">
              <a:extLst>
                <a:ext uri="{FF2B5EF4-FFF2-40B4-BE49-F238E27FC236}">
                  <a16:creationId xmlns:a16="http://schemas.microsoft.com/office/drawing/2014/main" xmlns="" id="{3BB0BCBF-4374-48FD-A03F-D9F0E94B8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472" y="1428736"/>
              <a:ext cx="40430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spc="-100" dirty="0">
                  <a:latin typeface="나눔고딕" pitchFamily="50" charset="-127"/>
                  <a:ea typeface="나눔고딕" pitchFamily="50" charset="-127"/>
                </a:rPr>
                <a:t>수 배열표에서 규칙을 찾아봅시다</a:t>
              </a:r>
              <a:r>
                <a:rPr kumimoji="0" lang="en-US" altLang="ko-KR" sz="2200" b="1" spc="-100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xmlns="" id="{6C92A7EE-69D6-4F83-9977-2E199FC00680}"/>
                </a:ext>
              </a:extLst>
            </p:cNvPr>
            <p:cNvGrpSpPr/>
            <p:nvPr/>
          </p:nvGrpSpPr>
          <p:grpSpPr>
            <a:xfrm>
              <a:off x="701677" y="1541684"/>
              <a:ext cx="219266" cy="218283"/>
              <a:chOff x="-572047" y="4429132"/>
              <a:chExt cx="291025" cy="289721"/>
            </a:xfrm>
          </p:grpSpPr>
          <p:sp>
            <p:nvSpPr>
              <p:cNvPr id="49" name="Freeform 14">
                <a:extLst>
                  <a:ext uri="{FF2B5EF4-FFF2-40B4-BE49-F238E27FC236}">
                    <a16:creationId xmlns:a16="http://schemas.microsoft.com/office/drawing/2014/main" xmlns="" id="{0BA78C5C-F8A2-47BA-9383-93B879DD7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xmlns="" id="{33D3A1DD-9AFD-4DD4-9F99-D6CBCA585F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67819359-DB4A-4674-B5AA-A83E7FADF7DA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2" name="타원 61">
              <a:extLst>
                <a:ext uri="{FF2B5EF4-FFF2-40B4-BE49-F238E27FC236}">
                  <a16:creationId xmlns:a16="http://schemas.microsoft.com/office/drawing/2014/main" xmlns="" id="{AF879B68-44EE-4BE0-B608-B0C510A563B5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63" name="이등변 삼각형 6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FC33D615-B3D9-4C44-BD3A-889791BC83A0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xmlns="" id="{D8FA6792-D44C-4CE8-A062-BA6D292F8856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5" name="타원 64">
              <a:extLst>
                <a:ext uri="{FF2B5EF4-FFF2-40B4-BE49-F238E27FC236}">
                  <a16:creationId xmlns:a16="http://schemas.microsoft.com/office/drawing/2014/main" xmlns="" id="{7D2C762A-F00D-4A7B-BB01-19B608E90854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66" name="이등변 삼각형 6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A9FC1012-EB68-428F-8939-14F6E22DD377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2" name="그림 71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2C8272EC-9856-4C3B-8477-107988204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t="5227" r="54008" b="87971"/>
          <a:stretch/>
        </p:blipFill>
        <p:spPr>
          <a:xfrm>
            <a:off x="4191568" y="1870394"/>
            <a:ext cx="1303990" cy="63562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2C8272EC-9856-4C3B-8477-107988204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6" t="5990" r="717" b="85270"/>
          <a:stretch/>
        </p:blipFill>
        <p:spPr>
          <a:xfrm>
            <a:off x="7119261" y="1843794"/>
            <a:ext cx="990371" cy="816745"/>
          </a:xfrm>
          <a:prstGeom prst="rect">
            <a:avLst/>
          </a:prstGeom>
        </p:spPr>
      </p:pic>
      <p:sp>
        <p:nvSpPr>
          <p:cNvPr id="43" name="타원 42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8142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666720" y="410956"/>
            <a:ext cx="4292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배열표에서 규칙 찾기</a:t>
            </a: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1" t="17333" r="8803" b="48355"/>
          <a:stretch/>
        </p:blipFill>
        <p:spPr>
          <a:xfrm>
            <a:off x="1250252" y="1542694"/>
            <a:ext cx="7425839" cy="43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22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576</Words>
  <Application>Microsoft Office PowerPoint</Application>
  <PresentationFormat>A4 용지(210x297mm)</PresentationFormat>
  <Paragraphs>147</Paragraphs>
  <Slides>16</Slides>
  <Notes>3</Notes>
  <HiddenSlides>2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  <vt:variant>
        <vt:lpstr>재구성한 쇼</vt:lpstr>
      </vt:variant>
      <vt:variant>
        <vt:i4>3</vt:i4>
      </vt:variant>
    </vt:vector>
  </HeadingPairs>
  <TitlesOfParts>
    <vt:vector size="27" baseType="lpstr">
      <vt:lpstr>나눔고딕 ExtraBold</vt:lpstr>
      <vt:lpstr>Arial</vt:lpstr>
      <vt:lpstr>맑은 고딕</vt:lpstr>
      <vt:lpstr>나눔고딕</vt:lpstr>
      <vt:lpstr>굴림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Registered User</cp:lastModifiedBy>
  <cp:revision>331</cp:revision>
  <dcterms:created xsi:type="dcterms:W3CDTF">2016-11-16T23:53:02Z</dcterms:created>
  <dcterms:modified xsi:type="dcterms:W3CDTF">2019-11-27T06:08:59Z</dcterms:modified>
</cp:coreProperties>
</file>