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82" r:id="rId5"/>
    <p:sldId id="283" r:id="rId6"/>
    <p:sldId id="294" r:id="rId7"/>
    <p:sldId id="292" r:id="rId8"/>
    <p:sldId id="291" r:id="rId9"/>
    <p:sldId id="285" r:id="rId10"/>
    <p:sldId id="286" r:id="rId11"/>
    <p:sldId id="290" r:id="rId12"/>
    <p:sldId id="287" r:id="rId13"/>
    <p:sldId id="302" r:id="rId14"/>
    <p:sldId id="303" r:id="rId15"/>
    <p:sldId id="299" r:id="rId16"/>
    <p:sldId id="300" r:id="rId17"/>
    <p:sldId id="301" r:id="rId18"/>
    <p:sldId id="288" r:id="rId19"/>
    <p:sldId id="296" r:id="rId20"/>
    <p:sldId id="298" r:id="rId21"/>
    <p:sldId id="265" r:id="rId22"/>
  </p:sldIdLst>
  <p:sldSz cx="9906000" cy="6858000" type="A4"/>
  <p:notesSz cx="6858000" cy="9144000"/>
  <p:embeddedFontLst>
    <p:embeddedFont>
      <p:font typeface="한컴바탕" panose="02030600000101010101" pitchFamily="18" charset="2"/>
      <p:regular r:id="rId25"/>
    </p:embeddedFont>
    <p:embeddedFont>
      <p:font typeface="나눔고딕 ExtraBold" panose="020B0600000101010101" charset="-127"/>
      <p:bold r:id="rId26"/>
    </p:embeddedFont>
    <p:embeddedFont>
      <p:font typeface="나눔바른고딕" panose="020B0600000101010101" charset="-127"/>
      <p:regular r:id="rId27"/>
      <p:bold r:id="rId28"/>
    </p:embeddedFont>
    <p:embeddedFont>
      <p:font typeface="나눔고딕" panose="020B0600000101010101" charset="-127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custShowLst>
    <p:custShow name="재구성한 쇼 1" id="0">
      <p:sldLst>
        <p:sld r:id="rId14"/>
      </p:sldLst>
    </p:custShow>
    <p:custShow name="재구성한 쇼 2" id="1">
      <p:sldLst>
        <p:sld r:id="rId15"/>
      </p:sldLst>
    </p:custShow>
    <p:custShow name="재구성한 쇼 3" id="2">
      <p:sldLst>
        <p:sld r:id="rId16"/>
      </p:sldLst>
    </p:custShow>
    <p:custShow name="재구성한 쇼 4" id="3">
      <p:sldLst>
        <p:sld r:id="rId17"/>
      </p:sldLst>
    </p:custShow>
    <p:custShow name="재구성한 쇼 5" id="4">
      <p:sldLst>
        <p:sld r:id="rId18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5978">
          <p15:clr>
            <a:srgbClr val="A4A3A4"/>
          </p15:clr>
        </p15:guide>
        <p15:guide id="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F9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414" y="-78"/>
      </p:cViewPr>
      <p:guideLst>
        <p:guide orient="horz" pos="482"/>
        <p:guide orient="horz" pos="3877"/>
        <p:guide orient="horz" pos="613"/>
        <p:guide orient="horz" pos="909"/>
        <p:guide orient="horz" pos="3709"/>
        <p:guide pos="574"/>
        <p:guide pos="565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2018-01-18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73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수의 배열에서 규칙을 찾아볼까요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수의 배열에서 규칙을 찾아볼까요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</a:p>
        </p:txBody>
      </p:sp>
    </p:spTree>
    <p:extLst>
      <p:ext uri="{BB962C8B-B14F-4D97-AF65-F5344CB8AC3E}">
        <p14:creationId xmlns:p14="http://schemas.microsoft.com/office/powerpoint/2010/main" val="31689588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slide" Target="slide11.xml"/><Relationship Id="rId5" Type="http://schemas.openxmlformats.org/officeDocument/2006/relationships/image" Target="../media/image13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869163"/>
            <a:ext cx="5052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수의 배열에서 규칙을 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찾아볼까요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113139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규칙 찾기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130~131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78~79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92188" y="3926550"/>
            <a:ext cx="3590901" cy="430887"/>
            <a:chOff x="776536" y="4494206"/>
            <a:chExt cx="3590901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952720" y="4494206"/>
              <a:ext cx="34147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다른 규칙을 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76536" y="463708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5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899220" y="4357437"/>
            <a:ext cx="8116193" cy="1502831"/>
          </a:xfrm>
          <a:prstGeom prst="roundRect">
            <a:avLst>
              <a:gd name="adj" fmla="val 943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1764" y="4357578"/>
            <a:ext cx="5926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↘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062" y="49789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8B223248-FB79-4DE5-BC6A-D410883F058E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35F1E814-1D43-45F4-86D8-2396AD97CC9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AB27AEAF-BE36-4B1D-BECF-2E1BC6C7667C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0AA87A7B-0E2D-415F-96EC-4504E4725C14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D80D904E-319A-4C5D-B85C-A6B4346BCED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350A5C76-E70F-4737-9E28-2058D90A1A5F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4" name="그림 4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6720" y="410956"/>
            <a:ext cx="43557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배열표에서 수의 규칙 찾기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630151" y="1415917"/>
            <a:ext cx="6633828" cy="2156416"/>
            <a:chOff x="1630151" y="1854982"/>
            <a:chExt cx="6633828" cy="2156416"/>
          </a:xfrm>
        </p:grpSpPr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319712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446756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698378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5741143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194419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319712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446756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698378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741143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194419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319712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446756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698378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5741143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94419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319712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446756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698378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5741143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94419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319712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446756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698378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5741143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2032000" y="1544642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3280252" y="1958426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4538819" y="2355086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5814352" y="2765254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7057552" y="3171768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1764" y="4721982"/>
            <a:ext cx="5926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50405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↖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작아집니다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1764" y="5081619"/>
            <a:ext cx="5926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50001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↗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9899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작아집니다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1764" y="5429381"/>
            <a:ext cx="5926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2033405" y="1557283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3281657" y="197106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4540224" y="236772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5815757" y="2777895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7058957" y="3184409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6" name="타원 75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7" name="타원 76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1618428" y="1411207"/>
            <a:ext cx="6633828" cy="2156416"/>
            <a:chOff x="1630151" y="1854982"/>
            <a:chExt cx="6633828" cy="2156416"/>
          </a:xfrm>
        </p:grpSpPr>
        <p:pic>
          <p:nvPicPr>
            <p:cNvPr id="87" name="그림 8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88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3197127" y="2343052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0" name="TextBox 19"/>
            <p:cNvSpPr txBox="1">
              <a:spLocks noChangeArrowheads="1"/>
            </p:cNvSpPr>
            <p:nvPr/>
          </p:nvSpPr>
          <p:spPr bwMode="auto">
            <a:xfrm>
              <a:off x="4467569" y="2760247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7" name="TextBox 19"/>
            <p:cNvSpPr txBox="1">
              <a:spLocks noChangeArrowheads="1"/>
            </p:cNvSpPr>
            <p:nvPr/>
          </p:nvSpPr>
          <p:spPr bwMode="auto">
            <a:xfrm>
              <a:off x="5741143" y="3158832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1" name="TextBox 19"/>
            <p:cNvSpPr txBox="1">
              <a:spLocks noChangeArrowheads="1"/>
            </p:cNvSpPr>
            <p:nvPr/>
          </p:nvSpPr>
          <p:spPr bwMode="auto">
            <a:xfrm>
              <a:off x="6983789" y="3563333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5" name="직사각형 124"/>
          <p:cNvSpPr/>
          <p:nvPr/>
        </p:nvSpPr>
        <p:spPr>
          <a:xfrm>
            <a:off x="7058957" y="1561249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5815757" y="1958425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4551029" y="2370105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3293743" y="2777895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2005683" y="3178021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7" name="그룹 136"/>
          <p:cNvGrpSpPr/>
          <p:nvPr/>
        </p:nvGrpSpPr>
        <p:grpSpPr>
          <a:xfrm>
            <a:off x="2046689" y="7144705"/>
            <a:ext cx="6633828" cy="2156416"/>
            <a:chOff x="1630151" y="1854982"/>
            <a:chExt cx="6633828" cy="2156416"/>
          </a:xfrm>
        </p:grpSpPr>
        <p:pic>
          <p:nvPicPr>
            <p:cNvPr id="138" name="그림 13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139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0" name="TextBox 19"/>
            <p:cNvSpPr txBox="1">
              <a:spLocks noChangeArrowheads="1"/>
            </p:cNvSpPr>
            <p:nvPr/>
          </p:nvSpPr>
          <p:spPr bwMode="auto">
            <a:xfrm>
              <a:off x="319712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1" name="TextBox 19"/>
            <p:cNvSpPr txBox="1">
              <a:spLocks noChangeArrowheads="1"/>
            </p:cNvSpPr>
            <p:nvPr/>
          </p:nvSpPr>
          <p:spPr bwMode="auto">
            <a:xfrm>
              <a:off x="446756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2" name="TextBox 19"/>
            <p:cNvSpPr txBox="1">
              <a:spLocks noChangeArrowheads="1"/>
            </p:cNvSpPr>
            <p:nvPr/>
          </p:nvSpPr>
          <p:spPr bwMode="auto">
            <a:xfrm>
              <a:off x="6983789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3" name="TextBox 19"/>
            <p:cNvSpPr txBox="1">
              <a:spLocks noChangeArrowheads="1"/>
            </p:cNvSpPr>
            <p:nvPr/>
          </p:nvSpPr>
          <p:spPr bwMode="auto">
            <a:xfrm>
              <a:off x="5741143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4" name="TextBox 19"/>
            <p:cNvSpPr txBox="1">
              <a:spLocks noChangeArrowheads="1"/>
            </p:cNvSpPr>
            <p:nvPr/>
          </p:nvSpPr>
          <p:spPr bwMode="auto">
            <a:xfrm>
              <a:off x="194419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5" name="TextBox 19"/>
            <p:cNvSpPr txBox="1">
              <a:spLocks noChangeArrowheads="1"/>
            </p:cNvSpPr>
            <p:nvPr/>
          </p:nvSpPr>
          <p:spPr bwMode="auto">
            <a:xfrm>
              <a:off x="319712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6" name="TextBox 19"/>
            <p:cNvSpPr txBox="1">
              <a:spLocks noChangeArrowheads="1"/>
            </p:cNvSpPr>
            <p:nvPr/>
          </p:nvSpPr>
          <p:spPr bwMode="auto">
            <a:xfrm>
              <a:off x="446756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7" name="TextBox 19"/>
            <p:cNvSpPr txBox="1">
              <a:spLocks noChangeArrowheads="1"/>
            </p:cNvSpPr>
            <p:nvPr/>
          </p:nvSpPr>
          <p:spPr bwMode="auto">
            <a:xfrm>
              <a:off x="698378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8" name="TextBox 19"/>
            <p:cNvSpPr txBox="1">
              <a:spLocks noChangeArrowheads="1"/>
            </p:cNvSpPr>
            <p:nvPr/>
          </p:nvSpPr>
          <p:spPr bwMode="auto">
            <a:xfrm>
              <a:off x="5741143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9" name="TextBox 19"/>
            <p:cNvSpPr txBox="1">
              <a:spLocks noChangeArrowheads="1"/>
            </p:cNvSpPr>
            <p:nvPr/>
          </p:nvSpPr>
          <p:spPr bwMode="auto">
            <a:xfrm>
              <a:off x="194419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0" name="TextBox 19"/>
            <p:cNvSpPr txBox="1">
              <a:spLocks noChangeArrowheads="1"/>
            </p:cNvSpPr>
            <p:nvPr/>
          </p:nvSpPr>
          <p:spPr bwMode="auto">
            <a:xfrm>
              <a:off x="319712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1" name="TextBox 19"/>
            <p:cNvSpPr txBox="1">
              <a:spLocks noChangeArrowheads="1"/>
            </p:cNvSpPr>
            <p:nvPr/>
          </p:nvSpPr>
          <p:spPr bwMode="auto">
            <a:xfrm>
              <a:off x="446756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2" name="TextBox 19"/>
            <p:cNvSpPr txBox="1">
              <a:spLocks noChangeArrowheads="1"/>
            </p:cNvSpPr>
            <p:nvPr/>
          </p:nvSpPr>
          <p:spPr bwMode="auto">
            <a:xfrm>
              <a:off x="698378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3" name="TextBox 19"/>
            <p:cNvSpPr txBox="1">
              <a:spLocks noChangeArrowheads="1"/>
            </p:cNvSpPr>
            <p:nvPr/>
          </p:nvSpPr>
          <p:spPr bwMode="auto">
            <a:xfrm>
              <a:off x="5741143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4" name="TextBox 19"/>
            <p:cNvSpPr txBox="1">
              <a:spLocks noChangeArrowheads="1"/>
            </p:cNvSpPr>
            <p:nvPr/>
          </p:nvSpPr>
          <p:spPr bwMode="auto">
            <a:xfrm>
              <a:off x="194419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5" name="TextBox 19"/>
            <p:cNvSpPr txBox="1">
              <a:spLocks noChangeArrowheads="1"/>
            </p:cNvSpPr>
            <p:nvPr/>
          </p:nvSpPr>
          <p:spPr bwMode="auto">
            <a:xfrm>
              <a:off x="319712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6" name="TextBox 19"/>
            <p:cNvSpPr txBox="1">
              <a:spLocks noChangeArrowheads="1"/>
            </p:cNvSpPr>
            <p:nvPr/>
          </p:nvSpPr>
          <p:spPr bwMode="auto">
            <a:xfrm>
              <a:off x="446756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7" name="TextBox 19"/>
            <p:cNvSpPr txBox="1">
              <a:spLocks noChangeArrowheads="1"/>
            </p:cNvSpPr>
            <p:nvPr/>
          </p:nvSpPr>
          <p:spPr bwMode="auto">
            <a:xfrm>
              <a:off x="698378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8" name="TextBox 19"/>
            <p:cNvSpPr txBox="1">
              <a:spLocks noChangeArrowheads="1"/>
            </p:cNvSpPr>
            <p:nvPr/>
          </p:nvSpPr>
          <p:spPr bwMode="auto">
            <a:xfrm>
              <a:off x="5741143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9" name="TextBox 19"/>
            <p:cNvSpPr txBox="1">
              <a:spLocks noChangeArrowheads="1"/>
            </p:cNvSpPr>
            <p:nvPr/>
          </p:nvSpPr>
          <p:spPr bwMode="auto">
            <a:xfrm>
              <a:off x="194419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0" name="TextBox 19"/>
            <p:cNvSpPr txBox="1">
              <a:spLocks noChangeArrowheads="1"/>
            </p:cNvSpPr>
            <p:nvPr/>
          </p:nvSpPr>
          <p:spPr bwMode="auto">
            <a:xfrm>
              <a:off x="319712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1" name="TextBox 19"/>
            <p:cNvSpPr txBox="1">
              <a:spLocks noChangeArrowheads="1"/>
            </p:cNvSpPr>
            <p:nvPr/>
          </p:nvSpPr>
          <p:spPr bwMode="auto">
            <a:xfrm>
              <a:off x="446756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2" name="TextBox 19"/>
            <p:cNvSpPr txBox="1">
              <a:spLocks noChangeArrowheads="1"/>
            </p:cNvSpPr>
            <p:nvPr/>
          </p:nvSpPr>
          <p:spPr bwMode="auto">
            <a:xfrm>
              <a:off x="698378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3" name="TextBox 19"/>
            <p:cNvSpPr txBox="1">
              <a:spLocks noChangeArrowheads="1"/>
            </p:cNvSpPr>
            <p:nvPr/>
          </p:nvSpPr>
          <p:spPr bwMode="auto">
            <a:xfrm>
              <a:off x="5741143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1640402" y="1411836"/>
            <a:ext cx="6633828" cy="2156416"/>
            <a:chOff x="1630151" y="1854982"/>
            <a:chExt cx="6633828" cy="2156416"/>
          </a:xfrm>
        </p:grpSpPr>
        <p:pic>
          <p:nvPicPr>
            <p:cNvPr id="96" name="그림 9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101" name="TextBox 19"/>
            <p:cNvSpPr txBox="1">
              <a:spLocks noChangeArrowheads="1"/>
            </p:cNvSpPr>
            <p:nvPr/>
          </p:nvSpPr>
          <p:spPr bwMode="auto">
            <a:xfrm>
              <a:off x="6983789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8" name="TextBox 19"/>
            <p:cNvSpPr txBox="1">
              <a:spLocks noChangeArrowheads="1"/>
            </p:cNvSpPr>
            <p:nvPr/>
          </p:nvSpPr>
          <p:spPr bwMode="auto">
            <a:xfrm>
              <a:off x="5741143" y="2343052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2" name="TextBox 19"/>
            <p:cNvSpPr txBox="1">
              <a:spLocks noChangeArrowheads="1"/>
            </p:cNvSpPr>
            <p:nvPr/>
          </p:nvSpPr>
          <p:spPr bwMode="auto">
            <a:xfrm>
              <a:off x="4467569" y="2760247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6" name="TextBox 19"/>
            <p:cNvSpPr txBox="1">
              <a:spLocks noChangeArrowheads="1"/>
            </p:cNvSpPr>
            <p:nvPr/>
          </p:nvSpPr>
          <p:spPr bwMode="auto">
            <a:xfrm>
              <a:off x="3197127" y="3158832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0" name="TextBox 19"/>
            <p:cNvSpPr txBox="1">
              <a:spLocks noChangeArrowheads="1"/>
            </p:cNvSpPr>
            <p:nvPr/>
          </p:nvSpPr>
          <p:spPr bwMode="auto">
            <a:xfrm>
              <a:off x="1944197" y="3563333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795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66" grpId="0" animBg="1"/>
      <p:bldP spid="67" grpId="0" animBg="1"/>
      <p:bldP spid="69" grpId="0" animBg="1"/>
      <p:bldP spid="71" grpId="0" animBg="1"/>
      <p:bldP spid="72" grpId="0" animBg="1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911226" y="5453968"/>
            <a:ext cx="8104188" cy="4306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80675" y="5451309"/>
            <a:ext cx="4553491" cy="430887"/>
            <a:chOff x="980675" y="5451309"/>
            <a:chExt cx="4553491" cy="43088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9E13FA4-FA70-4AFF-A969-FBF6A7E8D6CB}"/>
                </a:ext>
              </a:extLst>
            </p:cNvPr>
            <p:cNvSpPr txBox="1"/>
            <p:nvPr/>
          </p:nvSpPr>
          <p:spPr>
            <a:xfrm>
              <a:off x="980675" y="5451309"/>
              <a:ext cx="455349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000" algn="just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는 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D11,     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는 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G9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xmlns="" id="{D0182FFB-7E86-4780-9EEF-710FE125646F}"/>
                </a:ext>
              </a:extLst>
            </p:cNvPr>
            <p:cNvSpPr/>
            <p:nvPr/>
          </p:nvSpPr>
          <p:spPr bwMode="auto">
            <a:xfrm>
              <a:off x="2734779" y="5536990"/>
              <a:ext cx="287122" cy="282575"/>
            </a:xfrm>
            <a:prstGeom prst="ellipse">
              <a:avLst/>
            </a:prstGeom>
            <a:solidFill>
              <a:srgbClr val="E725B4"/>
            </a:solidFill>
            <a:ln>
              <a:solidFill>
                <a:srgbClr val="BD0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xmlns="" id="{57A4ADF1-DE89-48EE-8416-5DCA0FBE6D71}"/>
                </a:ext>
              </a:extLst>
            </p:cNvPr>
            <p:cNvSpPr/>
            <p:nvPr/>
          </p:nvSpPr>
          <p:spPr bwMode="auto">
            <a:xfrm>
              <a:off x="1286868" y="5524341"/>
              <a:ext cx="279625" cy="263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52C25957-0DB4-49BC-BC2D-13D91173EB4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50394" r="9823" b="9773"/>
          <a:stretch/>
        </p:blipFill>
        <p:spPr>
          <a:xfrm>
            <a:off x="2458249" y="1637585"/>
            <a:ext cx="4969669" cy="3495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965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실생활의 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배열에서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20552" y="1413937"/>
            <a:ext cx="5488126" cy="430887"/>
            <a:chOff x="701677" y="1428736"/>
            <a:chExt cx="5488126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952472" y="1428736"/>
              <a:ext cx="52373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좌석표에서 규칙을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찾고 이야기해 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701677" y="1532406"/>
              <a:ext cx="219266" cy="218283"/>
              <a:chOff x="-572047" y="4429132"/>
              <a:chExt cx="291025" cy="289721"/>
            </a:xfrm>
          </p:grpSpPr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81" y="54679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8B223248-FB79-4DE5-BC6A-D410883F058E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35F1E814-1D43-45F4-86D8-2396AD97CC9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AB27AEAF-BE36-4B1D-BECF-2E1BC6C7667C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0AA87A7B-0E2D-415F-96EC-4504E4725C14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D80D904E-319A-4C5D-B85C-A6B4346BCED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350A5C76-E70F-4737-9E28-2058D90A1A5F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98756" y="4983360"/>
            <a:ext cx="5657519" cy="430887"/>
            <a:chOff x="776536" y="5280134"/>
            <a:chExt cx="5657519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1044438" y="5280134"/>
              <a:ext cx="53896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에 알맞은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좌석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번호는 무엇인가요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76536" y="542301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37" name="그룹 8">
              <a:extLst>
                <a:ext uri="{FF2B5EF4-FFF2-40B4-BE49-F238E27FC236}">
                  <a16:creationId xmlns:a16="http://schemas.microsoft.com/office/drawing/2014/main" xmlns="" id="{12637F14-7163-4D1F-B873-A6ACE9266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737" y="5332221"/>
              <a:ext cx="824177" cy="284773"/>
              <a:chOff x="5410000" y="1423395"/>
              <a:chExt cx="464855" cy="284742"/>
            </a:xfrm>
          </p:grpSpPr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xmlns="" id="{E9E9A5C9-9976-4B0B-8FD3-80819CE58091}"/>
                  </a:ext>
                </a:extLst>
              </p:cNvPr>
              <p:cNvSpPr/>
              <p:nvPr/>
            </p:nvSpPr>
            <p:spPr>
              <a:xfrm>
                <a:off x="5695268" y="1424005"/>
                <a:ext cx="179587" cy="284132"/>
              </a:xfrm>
              <a:prstGeom prst="ellipse">
                <a:avLst/>
              </a:prstGeom>
              <a:solidFill>
                <a:srgbClr val="E725B4"/>
              </a:solidFill>
              <a:ln>
                <a:solidFill>
                  <a:srgbClr val="BD05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xmlns="" id="{85F6F28B-2A45-4225-8F17-E4D905155717}"/>
                  </a:ext>
                </a:extLst>
              </p:cNvPr>
              <p:cNvSpPr/>
              <p:nvPr/>
            </p:nvSpPr>
            <p:spPr>
              <a:xfrm>
                <a:off x="5410000" y="1423395"/>
                <a:ext cx="166873" cy="2619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  <p:pic>
        <p:nvPicPr>
          <p:cNvPr id="67" name="그림 66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42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666720" y="410956"/>
            <a:ext cx="42965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실생활의 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배열에서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52C25957-0DB4-49BC-BC2D-13D91173EB4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50394" r="9823" b="9773"/>
          <a:stretch/>
        </p:blipFill>
        <p:spPr>
          <a:xfrm>
            <a:off x="2467016" y="1894057"/>
            <a:ext cx="4969669" cy="3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49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666720" y="410956"/>
            <a:ext cx="42965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실생활의 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배열에서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52C25957-0DB4-49BC-BC2D-13D91173EB4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50394" r="9823" b="9773"/>
          <a:stretch/>
        </p:blipFill>
        <p:spPr>
          <a:xfrm>
            <a:off x="2467016" y="1894057"/>
            <a:ext cx="4969669" cy="3495634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4432110" y="2608495"/>
            <a:ext cx="388961" cy="137160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392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666720" y="410956"/>
            <a:ext cx="42965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실생활의 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배열에서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52C25957-0DB4-49BC-BC2D-13D91173EB4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50394" r="9823" b="9773"/>
          <a:stretch/>
        </p:blipFill>
        <p:spPr>
          <a:xfrm>
            <a:off x="2467016" y="1894057"/>
            <a:ext cx="4969669" cy="3495634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>
            <a:off x="3579125" y="2608495"/>
            <a:ext cx="388961" cy="137160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86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666720" y="410956"/>
            <a:ext cx="42965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실생활의 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배열에서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52C25957-0DB4-49BC-BC2D-13D91173EB4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50394" r="9823" b="9773"/>
          <a:stretch/>
        </p:blipFill>
        <p:spPr>
          <a:xfrm>
            <a:off x="2467016" y="1894057"/>
            <a:ext cx="4969669" cy="3495634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2698845" y="3202173"/>
            <a:ext cx="2999095" cy="20471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3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666720" y="410956"/>
            <a:ext cx="42965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실생활의 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배열에서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52C25957-0DB4-49BC-BC2D-13D91173EB4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50394" r="9823" b="9773"/>
          <a:stretch/>
        </p:blipFill>
        <p:spPr>
          <a:xfrm>
            <a:off x="2467016" y="1894057"/>
            <a:ext cx="4969669" cy="3495634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2698844" y="3787254"/>
            <a:ext cx="2999095" cy="20471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914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911226" y="3088870"/>
            <a:ext cx="8104188" cy="2789654"/>
          </a:xfrm>
          <a:prstGeom prst="roundRect">
            <a:avLst>
              <a:gd name="adj" fmla="val 619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94193" y="3077757"/>
            <a:ext cx="7848525" cy="769441"/>
            <a:chOff x="994193" y="3077757"/>
            <a:chExt cx="7848525" cy="769441"/>
          </a:xfrm>
        </p:grpSpPr>
        <p:grpSp>
          <p:nvGrpSpPr>
            <p:cNvPr id="4" name="그룹 3"/>
            <p:cNvGrpSpPr/>
            <p:nvPr/>
          </p:nvGrpSpPr>
          <p:grpSpPr>
            <a:xfrm>
              <a:off x="994193" y="3077757"/>
              <a:ext cx="7848525" cy="769441"/>
              <a:chOff x="994193" y="3077757"/>
              <a:chExt cx="7848525" cy="769441"/>
            </a:xfrm>
          </p:grpSpPr>
          <p:sp>
            <p:nvSpPr>
              <p:cNvPr id="36" name="TextBox 35">
                <a:hlinkClick r:id="" action="ppaction://customshow?id=1&amp;return=true"/>
                <a:extLst>
                  <a:ext uri="{FF2B5EF4-FFF2-40B4-BE49-F238E27FC236}">
                    <a16:creationId xmlns:a16="http://schemas.microsoft.com/office/drawing/2014/main" xmlns="" id="{89E13FA4-FA70-4AFF-A969-FBF6A7E8D6CB}"/>
                  </a:ext>
                </a:extLst>
              </p:cNvPr>
              <p:cNvSpPr txBox="1"/>
              <p:nvPr/>
            </p:nvSpPr>
            <p:spPr>
              <a:xfrm>
                <a:off x="994193" y="3077757"/>
                <a:ext cx="78485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세로로 보면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A11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시작하여 알파벳이 순서대로 바뀌고 수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11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은 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그대로이므로      는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D11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xmlns="" id="{57A4ADF1-DE89-48EE-8416-5DCA0FBE6D71}"/>
                  </a:ext>
                </a:extLst>
              </p:cNvPr>
              <p:cNvSpPr/>
              <p:nvPr/>
            </p:nvSpPr>
            <p:spPr bwMode="auto">
              <a:xfrm>
                <a:off x="3663019" y="3500658"/>
                <a:ext cx="288032" cy="2635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51" name="그림 50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969" y="3483833"/>
              <a:ext cx="277200" cy="280350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982470" y="3759384"/>
            <a:ext cx="7848525" cy="769441"/>
            <a:chOff x="982470" y="3759384"/>
            <a:chExt cx="7848525" cy="769441"/>
          </a:xfrm>
        </p:grpSpPr>
        <p:grpSp>
          <p:nvGrpSpPr>
            <p:cNvPr id="40" name="그룹 39"/>
            <p:cNvGrpSpPr/>
            <p:nvPr/>
          </p:nvGrpSpPr>
          <p:grpSpPr>
            <a:xfrm>
              <a:off x="982470" y="3759384"/>
              <a:ext cx="7848525" cy="769441"/>
              <a:chOff x="994193" y="3077757"/>
              <a:chExt cx="7848525" cy="769441"/>
            </a:xfrm>
          </p:grpSpPr>
          <p:sp>
            <p:nvSpPr>
              <p:cNvPr id="49" name="TextBox 48">
                <a:hlinkClick r:id="" action="ppaction://customshow?id=2&amp;return=true"/>
                <a:extLst>
                  <a:ext uri="{FF2B5EF4-FFF2-40B4-BE49-F238E27FC236}">
                    <a16:creationId xmlns:a16="http://schemas.microsoft.com/office/drawing/2014/main" xmlns="" id="{89E13FA4-FA70-4AFF-A969-FBF6A7E8D6CB}"/>
                  </a:ext>
                </a:extLst>
              </p:cNvPr>
              <p:cNvSpPr txBox="1"/>
              <p:nvPr/>
            </p:nvSpPr>
            <p:spPr>
              <a:xfrm>
                <a:off x="994193" y="3077757"/>
                <a:ext cx="78485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Font typeface="Arial" pitchFamily="34" charset="0"/>
                  <a:buChar char="•"/>
                  <a:defRPr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가로로 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보면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D7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시작하여 알파벳은 그대로이고 수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만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씩 커지므로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는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D11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xmlns="" id="{F53A6421-C9F1-4925-8FF5-E7B37AD779D8}"/>
                  </a:ext>
                </a:extLst>
              </p:cNvPr>
              <p:cNvSpPr/>
              <p:nvPr/>
            </p:nvSpPr>
            <p:spPr bwMode="auto">
              <a:xfrm>
                <a:off x="2169593" y="3499574"/>
                <a:ext cx="303862" cy="2635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53" name="그림 52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442" y="4169912"/>
              <a:ext cx="277200" cy="280350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990954" y="4441986"/>
            <a:ext cx="7848525" cy="769441"/>
            <a:chOff x="990954" y="4441986"/>
            <a:chExt cx="7848525" cy="769441"/>
          </a:xfrm>
        </p:grpSpPr>
        <p:grpSp>
          <p:nvGrpSpPr>
            <p:cNvPr id="65" name="그룹 64"/>
            <p:cNvGrpSpPr/>
            <p:nvPr/>
          </p:nvGrpSpPr>
          <p:grpSpPr>
            <a:xfrm>
              <a:off x="990954" y="4441986"/>
              <a:ext cx="7848525" cy="769441"/>
              <a:chOff x="994193" y="3077757"/>
              <a:chExt cx="7848525" cy="769441"/>
            </a:xfrm>
          </p:grpSpPr>
          <p:sp>
            <p:nvSpPr>
              <p:cNvPr id="66" name="TextBox 65">
                <a:hlinkClick r:id="" action="ppaction://customshow?id=3&amp;return=true"/>
                <a:extLst>
                  <a:ext uri="{FF2B5EF4-FFF2-40B4-BE49-F238E27FC236}">
                    <a16:creationId xmlns:a16="http://schemas.microsoft.com/office/drawing/2014/main" xmlns="" id="{89E13FA4-FA70-4AFF-A969-FBF6A7E8D6CB}"/>
                  </a:ext>
                </a:extLst>
              </p:cNvPr>
              <p:cNvSpPr txBox="1"/>
              <p:nvPr/>
            </p:nvSpPr>
            <p:spPr>
              <a:xfrm>
                <a:off x="994193" y="3077757"/>
                <a:ext cx="78485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Font typeface="Arial" pitchFamily="34" charset="0"/>
                  <a:buChar char="•"/>
                  <a:defRPr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세로로 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보면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A9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시작하여 알파벳이 순서대로 바뀌고 수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는 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그대로이므로      는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G9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xmlns="" id="{D0182FFB-7E86-4780-9EEF-710FE125646F}"/>
                  </a:ext>
                </a:extLst>
              </p:cNvPr>
              <p:cNvSpPr/>
              <p:nvPr/>
            </p:nvSpPr>
            <p:spPr bwMode="auto">
              <a:xfrm>
                <a:off x="2977967" y="3499850"/>
                <a:ext cx="284400" cy="282575"/>
              </a:xfrm>
              <a:prstGeom prst="ellipse">
                <a:avLst/>
              </a:prstGeom>
              <a:solidFill>
                <a:srgbClr val="E725B4"/>
              </a:solidFill>
              <a:ln>
                <a:solidFill>
                  <a:srgbClr val="BD05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/>
              </a:p>
            </p:txBody>
          </p:sp>
        </p:grpSp>
        <p:pic>
          <p:nvPicPr>
            <p:cNvPr id="55" name="그림 54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802" y="4851708"/>
              <a:ext cx="277200" cy="280350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970746" y="5132058"/>
            <a:ext cx="7848525" cy="769441"/>
            <a:chOff x="970746" y="5132058"/>
            <a:chExt cx="7848525" cy="769441"/>
          </a:xfrm>
        </p:grpSpPr>
        <p:grpSp>
          <p:nvGrpSpPr>
            <p:cNvPr id="76" name="그룹 75"/>
            <p:cNvGrpSpPr/>
            <p:nvPr/>
          </p:nvGrpSpPr>
          <p:grpSpPr>
            <a:xfrm>
              <a:off x="970746" y="5132058"/>
              <a:ext cx="7848525" cy="769441"/>
              <a:chOff x="994193" y="3077757"/>
              <a:chExt cx="7848525" cy="769441"/>
            </a:xfrm>
          </p:grpSpPr>
          <p:sp>
            <p:nvSpPr>
              <p:cNvPr id="79" name="TextBox 78">
                <a:hlinkClick r:id="" action="ppaction://customshow?id=4&amp;return=true"/>
                <a:extLst>
                  <a:ext uri="{FF2B5EF4-FFF2-40B4-BE49-F238E27FC236}">
                    <a16:creationId xmlns:a16="http://schemas.microsoft.com/office/drawing/2014/main" xmlns="" id="{89E13FA4-FA70-4AFF-A969-FBF6A7E8D6CB}"/>
                  </a:ext>
                </a:extLst>
              </p:cNvPr>
              <p:cNvSpPr txBox="1"/>
              <p:nvPr/>
            </p:nvSpPr>
            <p:spPr>
              <a:xfrm>
                <a:off x="994193" y="3077757"/>
                <a:ext cx="78485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Font typeface="Arial" pitchFamily="34" charset="0"/>
                  <a:buChar char="•"/>
                  <a:defRPr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가로로 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보면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G7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시작하여 알파벳은 그대로이고 수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만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씩 커지므로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는 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G9 </a:t>
                </a:r>
                <a:r>
                  <a:rPr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xmlns="" id="{37B70805-31BF-4C4E-8F5C-F69BF48F38CD}"/>
                  </a:ext>
                </a:extLst>
              </p:cNvPr>
              <p:cNvSpPr/>
              <p:nvPr/>
            </p:nvSpPr>
            <p:spPr bwMode="auto">
              <a:xfrm>
                <a:off x="2200665" y="3495011"/>
                <a:ext cx="284400" cy="282575"/>
              </a:xfrm>
              <a:prstGeom prst="ellipse">
                <a:avLst/>
              </a:prstGeom>
              <a:solidFill>
                <a:srgbClr val="E725B4"/>
              </a:solidFill>
              <a:ln>
                <a:solidFill>
                  <a:srgbClr val="BD05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/>
              </a:p>
            </p:txBody>
          </p:sp>
        </p:grpSp>
        <p:pic>
          <p:nvPicPr>
            <p:cNvPr id="56" name="그림 55">
              <a:hlinkClick r:id="" action="ppaction://customshow?id=4&amp;return=tru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131" y="5540248"/>
              <a:ext cx="277200" cy="280350"/>
            </a:xfrm>
            <a:prstGeom prst="rect">
              <a:avLst/>
            </a:prstGeom>
          </p:spPr>
        </p:pic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1" y="32537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98292" y="2646374"/>
            <a:ext cx="8040837" cy="430887"/>
            <a:chOff x="776536" y="3604945"/>
            <a:chExt cx="8040837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952720" y="3604945"/>
              <a:ext cx="786465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에 알맞은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좌석 번호를 어떻게 찾았는지 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76536" y="374782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37" name="그룹 8">
              <a:extLst>
                <a:ext uri="{FF2B5EF4-FFF2-40B4-BE49-F238E27FC236}">
                  <a16:creationId xmlns:a16="http://schemas.microsoft.com/office/drawing/2014/main" xmlns="" id="{12637F14-7163-4D1F-B873-A6ACE9266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723" y="3664754"/>
              <a:ext cx="808961" cy="284163"/>
              <a:chOff x="5440997" y="1412283"/>
              <a:chExt cx="453156" cy="284132"/>
            </a:xfrm>
          </p:grpSpPr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xmlns="" id="{E9E9A5C9-9976-4B0B-8FD3-80819CE58091}"/>
                  </a:ext>
                </a:extLst>
              </p:cNvPr>
              <p:cNvSpPr/>
              <p:nvPr/>
            </p:nvSpPr>
            <p:spPr>
              <a:xfrm>
                <a:off x="5714566" y="1412283"/>
                <a:ext cx="179587" cy="284132"/>
              </a:xfrm>
              <a:prstGeom prst="ellipse">
                <a:avLst/>
              </a:prstGeom>
              <a:solidFill>
                <a:srgbClr val="E725B4"/>
              </a:solidFill>
              <a:ln>
                <a:solidFill>
                  <a:srgbClr val="BD05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xmlns="" id="{85F6F28B-2A45-4225-8F17-E4D905155717}"/>
                  </a:ext>
                </a:extLst>
              </p:cNvPr>
              <p:cNvSpPr/>
              <p:nvPr/>
            </p:nvSpPr>
            <p:spPr>
              <a:xfrm>
                <a:off x="5440997" y="1423395"/>
                <a:ext cx="166873" cy="2619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FA12C60B-E11A-4B25-B7EA-54ADA15AC325}"/>
              </a:ext>
            </a:extLst>
          </p:cNvPr>
          <p:cNvGrpSpPr/>
          <p:nvPr/>
        </p:nvGrpSpPr>
        <p:grpSpPr>
          <a:xfrm>
            <a:off x="7001222" y="1460676"/>
            <a:ext cx="1991173" cy="1148709"/>
            <a:chOff x="1831375" y="967002"/>
            <a:chExt cx="5629908" cy="3618262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xmlns="" id="{D018DF8D-8282-4F22-9024-F8565DC0B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1375" y="967002"/>
              <a:ext cx="5629908" cy="3618262"/>
            </a:xfrm>
            <a:prstGeom prst="rect">
              <a:avLst/>
            </a:prstGeom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xmlns="" id="{1A38938E-78F1-4513-A697-12A43F7087E5}"/>
                </a:ext>
              </a:extLst>
            </p:cNvPr>
            <p:cNvSpPr/>
            <p:nvPr/>
          </p:nvSpPr>
          <p:spPr>
            <a:xfrm>
              <a:off x="1831375" y="4000120"/>
              <a:ext cx="3155606" cy="58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xmlns="" id="{1A1BBAFE-826F-4ABD-9F44-B54EA7DC9300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3" name="타원 72">
              <a:extLst>
                <a:ext uri="{FF2B5EF4-FFF2-40B4-BE49-F238E27FC236}">
                  <a16:creationId xmlns:a16="http://schemas.microsoft.com/office/drawing/2014/main" xmlns="" id="{0C1D509B-BA96-4AC3-8108-20EEDD0AFA12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74" name="이등변 삼각형 7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A6A9DF3-9D98-4764-9068-3ED780F3C453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xmlns="" id="{B4A70374-C20A-4D64-AC77-8D80D081F4B5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81" name="타원 80">
              <a:extLst>
                <a:ext uri="{FF2B5EF4-FFF2-40B4-BE49-F238E27FC236}">
                  <a16:creationId xmlns:a16="http://schemas.microsoft.com/office/drawing/2014/main" xmlns="" id="{FB666DCC-8388-40AE-B58D-01C49A97234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82" name="이등변 삼각형 8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6E1242A1-41A4-406B-8D02-146032B7EFC2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7" name="그림 76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66720" y="410956"/>
            <a:ext cx="42965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실생활의 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배열에서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1" y="39724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1" y="46787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1" y="53080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8" name="그림 5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5" y="1552690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0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78"/>
          <p:cNvSpPr/>
          <p:nvPr/>
        </p:nvSpPr>
        <p:spPr>
          <a:xfrm>
            <a:off x="2420658" y="4319623"/>
            <a:ext cx="5759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ko-KR" altLang="ko-KR" sz="2200" b="1" dirty="0" smtClean="0"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■</a:t>
            </a:r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한컴바탕" pitchFamily="18" charset="2"/>
              </a:rPr>
              <a:t>:(</a:t>
            </a:r>
            <a:r>
              <a:rPr kumimoji="1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한컴바탕" pitchFamily="18" charset="2"/>
              </a:rPr>
              <a:t>                     </a:t>
            </a:r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한컴바탕" pitchFamily="18" charset="2"/>
              </a:rPr>
              <a:t>)     </a:t>
            </a:r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●</a:t>
            </a:r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한컴바탕" pitchFamily="18" charset="2"/>
              </a:rPr>
              <a:t>:(                     )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285847" y="5363933"/>
            <a:ext cx="8198258" cy="485080"/>
            <a:chOff x="1285847" y="5363933"/>
            <a:chExt cx="8198258" cy="485080"/>
          </a:xfrm>
        </p:grpSpPr>
        <p:sp>
          <p:nvSpPr>
            <p:cNvPr id="93" name="직사각형 92"/>
            <p:cNvSpPr/>
            <p:nvPr/>
          </p:nvSpPr>
          <p:spPr>
            <a:xfrm>
              <a:off x="2246430" y="5363933"/>
              <a:ext cx="723767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(</a:t>
              </a:r>
              <a:r>
                <a:rPr kumimoji="1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 </a:t>
              </a:r>
              <a:r>
                <a:rPr kumimoji="1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          </a:t>
              </a:r>
              <a:r>
                <a:rPr kumimoji="1" lang="en-US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)</a:t>
              </a:r>
              <a:r>
                <a:rPr kumimoji="1" lang="ko-KR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에서 </a:t>
              </a:r>
              <a:r>
                <a:rPr kumimoji="1" lang="ko-KR" altLang="ko-KR" sz="2200" b="1" dirty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시작하여 </a:t>
              </a:r>
              <a:r>
                <a:rPr kumimoji="1" lang="en-US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(</a:t>
              </a:r>
              <a:r>
                <a:rPr kumimoji="1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           </a:t>
              </a:r>
              <a:r>
                <a:rPr kumimoji="1" lang="en-US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)</a:t>
              </a:r>
              <a:r>
                <a:rPr kumimoji="1" lang="ko-KR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씩 </a:t>
              </a:r>
              <a:r>
                <a:rPr kumimoji="1" lang="ko-KR" altLang="ko-KR" sz="2200" b="1" dirty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커지는 </a:t>
              </a:r>
              <a:r>
                <a:rPr kumimoji="1" lang="ko-KR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규칙입니다</a:t>
              </a:r>
              <a:r>
                <a:rPr kumimoji="1" lang="en-US" altLang="ko-KR" sz="2200" b="1" dirty="0" smtClean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  <a:cs typeface="굴림" pitchFamily="50" charset="-127"/>
                </a:rPr>
                <a:t>.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285847" y="5409089"/>
              <a:ext cx="7506461" cy="439924"/>
              <a:chOff x="1285847" y="5409089"/>
              <a:chExt cx="7506461" cy="439924"/>
            </a:xfrm>
          </p:grpSpPr>
          <p:sp>
            <p:nvSpPr>
              <p:cNvPr id="95" name="_x184912720"/>
              <p:cNvSpPr>
                <a:spLocks noChangeArrowheads="1"/>
              </p:cNvSpPr>
              <p:nvPr/>
            </p:nvSpPr>
            <p:spPr bwMode="auto">
              <a:xfrm>
                <a:off x="1285847" y="5409089"/>
                <a:ext cx="857042" cy="367990"/>
              </a:xfrm>
              <a:prstGeom prst="roundRect">
                <a:avLst>
                  <a:gd name="adj" fmla="val 50000"/>
                </a:avLst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232150" algn="l"/>
                    <a:tab pos="5751513" algn="r"/>
                  </a:tabLs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defRPr>
                </a:lvl9pPr>
              </a:lstStyle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232150" algn="l"/>
                    <a:tab pos="5751513" algn="r"/>
                  </a:tabLst>
                </a:pPr>
                <a:r>
                  <a:rPr kumimoji="1" lang="ko-KR" altLang="ko-KR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나눔고딕" panose="020B0600000101010101" charset="-127"/>
                    <a:ea typeface="나눔고딕" panose="020B0600000101010101" charset="-127"/>
                  </a:rPr>
                  <a:t>규칙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endParaRPr>
              </a:p>
            </p:txBody>
          </p:sp>
          <p:cxnSp>
            <p:nvCxnSpPr>
              <p:cNvPr id="96" name="직선 연결선 95"/>
              <p:cNvCxnSpPr/>
              <p:nvPr/>
            </p:nvCxnSpPr>
            <p:spPr>
              <a:xfrm>
                <a:off x="2246430" y="5849013"/>
                <a:ext cx="654587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그룹 48"/>
          <p:cNvGrpSpPr/>
          <p:nvPr/>
        </p:nvGrpSpPr>
        <p:grpSpPr>
          <a:xfrm>
            <a:off x="900001" y="1373186"/>
            <a:ext cx="8015399" cy="433509"/>
            <a:chOff x="900001" y="3506387"/>
            <a:chExt cx="8015399" cy="433509"/>
          </a:xfrm>
        </p:grpSpPr>
        <p:sp>
          <p:nvSpPr>
            <p:cNvPr id="52" name="직사각형 51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[1~2]</a:t>
              </a: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812876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수 </a:t>
              </a:r>
              <a:r>
                <a:rPr lang="ko-KR" altLang="en-US" sz="2200" b="1" dirty="0" err="1">
                  <a:latin typeface="나눔고딕" panose="020B0600000101010101" charset="-127"/>
                  <a:ea typeface="나눔고딕" panose="020B0600000101010101" charset="-127"/>
                </a:rPr>
                <a:t>배열표를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 보고 물음에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답하세요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47524"/>
              </p:ext>
            </p:extLst>
          </p:nvPr>
        </p:nvGraphicFramePr>
        <p:xfrm>
          <a:off x="2505564" y="1912248"/>
          <a:ext cx="4864060" cy="1821552"/>
        </p:xfrm>
        <a:graphic>
          <a:graphicData uri="http://schemas.openxmlformats.org/drawingml/2006/table">
            <a:tbl>
              <a:tblPr/>
              <a:tblGrid>
                <a:gridCol w="1216015"/>
                <a:gridCol w="1216015"/>
                <a:gridCol w="1216015"/>
                <a:gridCol w="1216015"/>
              </a:tblGrid>
              <a:tr h="45538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2017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2117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2217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2317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8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3017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3117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●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3317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8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4017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4117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4217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4317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8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■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5117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5217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5317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</a:tbl>
          </a:graphicData>
        </a:graphic>
      </p:graphicFrame>
      <p:grpSp>
        <p:nvGrpSpPr>
          <p:cNvPr id="64" name="그룹 63"/>
          <p:cNvGrpSpPr/>
          <p:nvPr/>
        </p:nvGrpSpPr>
        <p:grpSpPr>
          <a:xfrm>
            <a:off x="952042" y="3829805"/>
            <a:ext cx="8093456" cy="433509"/>
            <a:chOff x="799642" y="3506387"/>
            <a:chExt cx="8093456" cy="433509"/>
          </a:xfrm>
        </p:grpSpPr>
        <p:sp>
          <p:nvSpPr>
            <p:cNvPr id="67" name="직사각형 66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79057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규칙에 따라 빈칸에 알맞은 수를 구해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952042" y="4828391"/>
            <a:ext cx="8093456" cy="433509"/>
            <a:chOff x="799642" y="3506387"/>
            <a:chExt cx="8093456" cy="433509"/>
          </a:xfrm>
        </p:grpSpPr>
        <p:sp>
          <p:nvSpPr>
            <p:cNvPr id="91" name="직사각형 90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2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179057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색칠된  </a:t>
              </a:r>
              <a:r>
                <a:rPr lang="ko-KR" altLang="en-US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↘ 방향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에서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규칙을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찾아보세요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pic>
        <p:nvPicPr>
          <p:cNvPr id="94" name="그림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45" y="5380053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60" y="5400466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442513" y="5358901"/>
            <a:ext cx="8927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2017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15906" y="5364635"/>
            <a:ext cx="8927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1100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1A1BBAFE-826F-4ABD-9F44-B54EA7DC9300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xmlns="" id="{0C1D509B-BA96-4AC3-8108-20EEDD0AFA12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A6A9DF3-9D98-4764-9068-3ED780F3C453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B4A70374-C20A-4D64-AC77-8D80D081F4B5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xmlns="" id="{FB666DCC-8388-40AE-B58D-01C49A97234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6E1242A1-41A4-406B-8D02-146032B7EFC2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3347758" y="4320540"/>
            <a:ext cx="10210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5017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910334" y="4319622"/>
            <a:ext cx="1032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3217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93" y="4358536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36" y="437395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22" grpId="0"/>
      <p:bldP spid="23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900001" y="1362703"/>
            <a:ext cx="8015399" cy="433509"/>
            <a:chOff x="900001" y="3506387"/>
            <a:chExt cx="8015399" cy="433509"/>
          </a:xfrm>
        </p:grpSpPr>
        <p:sp>
          <p:nvSpPr>
            <p:cNvPr id="11" name="직사각형 10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[3~4]</a:t>
              </a:r>
              <a:endParaRPr lang="en-US" altLang="ko-KR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812876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좌석표에서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규칙을 찾고 설명해 봅시다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97264"/>
              </p:ext>
            </p:extLst>
          </p:nvPr>
        </p:nvGraphicFramePr>
        <p:xfrm>
          <a:off x="1990324" y="2091064"/>
          <a:ext cx="5586135" cy="1378256"/>
        </p:xfrm>
        <a:graphic>
          <a:graphicData uri="http://schemas.openxmlformats.org/drawingml/2006/table">
            <a:tbl>
              <a:tblPr/>
              <a:tblGrid>
                <a:gridCol w="829598"/>
                <a:gridCol w="829784"/>
                <a:gridCol w="303901"/>
                <a:gridCol w="829784"/>
                <a:gridCol w="829598"/>
                <a:gridCol w="304088"/>
                <a:gridCol w="829598"/>
                <a:gridCol w="829784"/>
              </a:tblGrid>
              <a:tr h="34456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C11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D11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E11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F11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G11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H11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6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C12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D12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E12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F12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G12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H12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6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C13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D13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■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F13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G13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H13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6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C14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D14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E14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F14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G14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●</a:t>
                      </a:r>
                    </a:p>
                  </a:txBody>
                  <a:tcPr marL="24248" marR="24248" marT="24248" marB="24248" anchor="ctr">
                    <a:lnL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952042" y="3554433"/>
            <a:ext cx="8093456" cy="433509"/>
            <a:chOff x="799642" y="3506387"/>
            <a:chExt cx="8093456" cy="433509"/>
          </a:xfrm>
        </p:grpSpPr>
        <p:sp>
          <p:nvSpPr>
            <p:cNvPr id="16" name="직사각형 15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3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79057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규칙에 따라 빈칸에 알맞은 좌석 번호를 구해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2307768" y="3964019"/>
            <a:ext cx="5355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  </a:t>
            </a:r>
            <a:r>
              <a:rPr kumimoji="1" lang="ko-KR" altLang="ko-KR" sz="2200" b="1" dirty="0" smtClean="0"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■</a:t>
            </a:r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한컴바탕" pitchFamily="18" charset="2"/>
              </a:rPr>
              <a:t>:(                  )     </a:t>
            </a:r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●</a:t>
            </a:r>
            <a:r>
              <a:rPr kumimoji="1" lang="en-US" altLang="ko-KR" sz="2200" b="1" dirty="0" smtClean="0">
                <a:latin typeface="나눔고딕" panose="020B0600000101010101" charset="-127"/>
                <a:ea typeface="나눔고딕" panose="020B0600000101010101" charset="-127"/>
                <a:cs typeface="한컴바탕" pitchFamily="18" charset="2"/>
              </a:rPr>
              <a:t>:(                   )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952042" y="4441336"/>
            <a:ext cx="8060798" cy="433509"/>
            <a:chOff x="799642" y="3506387"/>
            <a:chExt cx="8060798" cy="433509"/>
          </a:xfrm>
        </p:grpSpPr>
        <p:sp>
          <p:nvSpPr>
            <p:cNvPr id="23" name="직사각형 22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4.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757916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spc="-150" dirty="0">
                  <a:latin typeface="나눔고딕" panose="020B0600000101010101" charset="-127"/>
                  <a:ea typeface="나눔고딕" panose="020B0600000101010101" charset="-127"/>
                </a:rPr>
                <a:t>■</a:t>
              </a:r>
              <a:r>
                <a:rPr lang="en-US" altLang="ko-KR" sz="2200" b="1" spc="-150" dirty="0">
                  <a:latin typeface="나눔고딕" panose="020B0600000101010101" charset="-127"/>
                  <a:ea typeface="나눔고딕" panose="020B0600000101010101" charset="-127"/>
                </a:rPr>
                <a:t>, </a:t>
              </a:r>
              <a:r>
                <a:rPr lang="ko-KR" altLang="en-US" sz="2200" b="1" spc="-150" dirty="0">
                  <a:latin typeface="나눔고딕" panose="020B0600000101010101" charset="-127"/>
                  <a:ea typeface="나눔고딕" panose="020B0600000101010101" charset="-127"/>
                </a:rPr>
                <a:t>●에 알맞은 좌석 번호를 어떻게 구했는지 설명해 보세요</a:t>
              </a:r>
              <a:r>
                <a:rPr lang="en-US" altLang="ko-KR" sz="2200" b="1" spc="-150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spc="-150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2077095" y="4843022"/>
            <a:ext cx="71039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가로는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알파벳이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C, D, E, F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……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순으로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진행되고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세로는</a:t>
            </a:r>
            <a:endParaRPr lang="en-US" altLang="ko-KR" sz="2200" b="1" spc="-150" dirty="0" smtClean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 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11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 12, 13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……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으로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씩 커지기 때문입니다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spc="-150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49" y="5027717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1161668" y="5012357"/>
            <a:ext cx="7535265" cy="875681"/>
            <a:chOff x="1285847" y="5272004"/>
            <a:chExt cx="7535265" cy="875681"/>
          </a:xfrm>
        </p:grpSpPr>
        <p:sp>
          <p:nvSpPr>
            <p:cNvPr id="28" name="_x184912720"/>
            <p:cNvSpPr>
              <a:spLocks noChangeArrowheads="1"/>
            </p:cNvSpPr>
            <p:nvPr/>
          </p:nvSpPr>
          <p:spPr bwMode="auto">
            <a:xfrm>
              <a:off x="1285847" y="5272004"/>
              <a:ext cx="857042" cy="367990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규칙</a:t>
              </a:r>
              <a:endParaRPr kumimoji="1" lang="ko-KR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2314164" y="6147685"/>
              <a:ext cx="65069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2302875" y="5656667"/>
              <a:ext cx="65069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1A1BBAFE-826F-4ABD-9F44-B54EA7DC9300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xmlns="" id="{0C1D509B-BA96-4AC3-8108-20EEDD0AFA12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A6A9DF3-9D98-4764-9068-3ED780F3C453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B4A70374-C20A-4D64-AC77-8D80D081F4B5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xmlns="" id="{FB666DCC-8388-40AE-B58D-01C49A97234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33" name="이등변 삼각형 3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6E1242A1-41A4-406B-8D02-146032B7EFC2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3381626" y="3972249"/>
            <a:ext cx="10210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E13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753192" y="3958325"/>
            <a:ext cx="1032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  <a:cs typeface="굴림" pitchFamily="50" charset="-127"/>
              </a:rPr>
              <a:t>H14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27" y="4003086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93" y="4003086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3739080" y="1812935"/>
            <a:ext cx="1885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 smtClean="0">
                <a:latin typeface="나눔고딕" panose="020B0600000101010101" charset="-127"/>
                <a:ea typeface="나눔고딕" panose="020B0600000101010101" charset="-127"/>
              </a:rPr>
              <a:t>OO </a:t>
            </a:r>
            <a:r>
              <a:rPr lang="ko-KR" altLang="en-US" sz="1400" b="1" dirty="0" smtClean="0">
                <a:latin typeface="나눔고딕" panose="020B0600000101010101" charset="-127"/>
                <a:ea typeface="나눔고딕" panose="020B0600000101010101" charset="-127"/>
              </a:rPr>
              <a:t>문화 회관  좌석표</a:t>
            </a:r>
            <a:endParaRPr lang="ko-KR" altLang="en-US" sz="14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111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4" grpId="0"/>
      <p:bldP spid="35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667116" y="2145396"/>
            <a:ext cx="5897246" cy="2651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배열표에서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규칙을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찾아보아요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</a:p>
        </p:txBody>
      </p:sp>
      <p:sp>
        <p:nvSpPr>
          <p:cNvPr id="51" name="모서리가 둥근 직사각형 50"/>
          <p:cNvSpPr/>
          <p:nvPr/>
        </p:nvSpPr>
        <p:spPr>
          <a:xfrm>
            <a:off x="395536" y="476672"/>
            <a:ext cx="376537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376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수의 배열에서 규칙을 찾아볼까요</a:t>
            </a:r>
          </a:p>
        </p:txBody>
      </p:sp>
      <p:pic>
        <p:nvPicPr>
          <p:cNvPr id="39" name="그림 3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287B2035-EFD2-41BE-987E-2F4654D571BB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xmlns="" id="{5308F2DE-B2F5-4352-B335-E5BB8833BD1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43" name="이등변 삼각형 4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F9FCE1A-A320-4FFC-9D54-F3DFEAC55EE1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xmlns="" id="{766F2570-04BE-47A7-9BFF-160D8A2AB53D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xmlns="" id="{A5F24460-EF09-4885-98F9-0FFD4B3595EA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C75EBFB1-246A-4852-A5C2-E3FA5DD43683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492896"/>
            <a:ext cx="5357850" cy="2003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수의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배열에는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어떤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규칙이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있을까요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76537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376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수의 배열에서 </a:t>
            </a:r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규칙을 찾아볼까요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86687" y="1412776"/>
            <a:ext cx="6678323" cy="430887"/>
            <a:chOff x="701677" y="1428736"/>
            <a:chExt cx="6678323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952472" y="1428736"/>
              <a:ext cx="64275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수학 </a:t>
              </a:r>
              <a:r>
                <a:rPr kumimoji="0" lang="ko-KR" altLang="en-US" sz="2200" b="1" dirty="0" err="1">
                  <a:latin typeface="나눔고딕" pitchFamily="50" charset="-127"/>
                  <a:ea typeface="나눔고딕" pitchFamily="50" charset="-127"/>
                </a:rPr>
                <a:t>체험전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안내도에서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규칙을 찾아봅시다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701677" y="1535037"/>
              <a:ext cx="219266" cy="218283"/>
              <a:chOff x="-572047" y="4429132"/>
              <a:chExt cx="291025" cy="289721"/>
            </a:xfrm>
          </p:grpSpPr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038291" y="4941168"/>
            <a:ext cx="7503831" cy="430887"/>
            <a:chOff x="792222" y="4077072"/>
            <a:chExt cx="7503831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968406" y="4077072"/>
              <a:ext cx="73276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수학 체험전에 현장 체험 학습을 간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무엇을 보았나요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792222" y="421994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7" name="모서리가 둥근 직사각형 1">
            <a:extLst>
              <a:ext uri="{FF2B5EF4-FFF2-40B4-BE49-F238E27FC236}">
                <a16:creationId xmlns:a16="http://schemas.microsoft.com/office/drawing/2014/main" xmlns="" id="{B328E5FD-9813-4DFF-8485-0A903971BFF1}"/>
              </a:ext>
            </a:extLst>
          </p:cNvPr>
          <p:cNvSpPr/>
          <p:nvPr/>
        </p:nvSpPr>
        <p:spPr>
          <a:xfrm>
            <a:off x="911225" y="5412903"/>
            <a:ext cx="8104188" cy="4531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0F3B4F2-0CE7-46B9-8A8C-034FC885ED1B}"/>
              </a:ext>
            </a:extLst>
          </p:cNvPr>
          <p:cNvSpPr txBox="1"/>
          <p:nvPr/>
        </p:nvSpPr>
        <p:spPr>
          <a:xfrm>
            <a:off x="1021523" y="5400127"/>
            <a:ext cx="4748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수학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체험전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안내도를 보았습니다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30654BDF-14DB-4480-89D5-ADE5206F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907" y="54307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287B2035-EFD2-41BE-987E-2F4654D571BB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xmlns="" id="{5308F2DE-B2F5-4352-B335-E5BB8833BD1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4" name="이등변 삼각형 6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3F9FCE1A-A320-4FFC-9D54-F3DFEAC55EE1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766F2570-04BE-47A7-9BFF-160D8A2AB53D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xmlns="" id="{A5F24460-EF09-4885-98F9-0FFD4B3595EA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7" name="이등변 삼각형 6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C75EBFB1-246A-4852-A5C2-E3FA5DD43683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6720" y="410956"/>
            <a:ext cx="4317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수학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체험전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안내도 살펴보기</a:t>
            </a: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19699" r="20401" b="59636"/>
          <a:stretch/>
        </p:blipFill>
        <p:spPr>
          <a:xfrm>
            <a:off x="1696276" y="2321002"/>
            <a:ext cx="6287911" cy="2692704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7223" r="77551" b="80403"/>
          <a:stretch/>
        </p:blipFill>
        <p:spPr>
          <a:xfrm>
            <a:off x="570267" y="1976524"/>
            <a:ext cx="1780817" cy="1539571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6" t="7892" r="8063" b="81547"/>
          <a:stretch/>
        </p:blipFill>
        <p:spPr>
          <a:xfrm>
            <a:off x="7390821" y="2287254"/>
            <a:ext cx="1780817" cy="1314000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370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D7986D41-AE1E-44EB-8F8C-3DCD969916DD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A710AD11-9B47-40A7-9A77-6CA922892DBE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1" name="이등변 삼각형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81118313-91CE-4F12-88AC-685BA82169C9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191DF05A-C5FD-4ED7-8E66-D445AD9E1E0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xmlns="" id="{E7D08D86-9504-4B76-9501-59521F0CD0E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4" name="이등변 삼각형 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59FF7D0D-E778-43EE-92E5-EBBAB3C2F32D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" name="그림 5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66720" y="410956"/>
            <a:ext cx="4317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수학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체험전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안내도 살펴보기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1006288" y="2548432"/>
            <a:ext cx="4688958" cy="430887"/>
            <a:chOff x="776536" y="5832922"/>
            <a:chExt cx="4688958" cy="430887"/>
          </a:xfrm>
        </p:grpSpPr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xmlns="" id="{2293E726-BCD4-4737-8702-9903F77A1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720" y="5832922"/>
              <a:ext cx="45127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각 줄에는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몇 개의 체험실이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xmlns="" id="{44795E5A-16A7-414C-B433-DD6ACC69F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536" y="597579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5" name="모서리가 둥근 직사각형 1">
            <a:extLst>
              <a:ext uri="{FF2B5EF4-FFF2-40B4-BE49-F238E27FC236}">
                <a16:creationId xmlns:a16="http://schemas.microsoft.com/office/drawing/2014/main" xmlns="" id="{3BB5A761-6E35-44AA-ABC7-926D5FC0E2B7}"/>
              </a:ext>
            </a:extLst>
          </p:cNvPr>
          <p:cNvSpPr/>
          <p:nvPr/>
        </p:nvSpPr>
        <p:spPr>
          <a:xfrm>
            <a:off x="911226" y="3014489"/>
            <a:ext cx="8104188" cy="47245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C4AC1C7-FDE7-481C-BEAD-E27A17C3D1C1}"/>
              </a:ext>
            </a:extLst>
          </p:cNvPr>
          <p:cNvSpPr txBox="1"/>
          <p:nvPr/>
        </p:nvSpPr>
        <p:spPr>
          <a:xfrm>
            <a:off x="994962" y="3020890"/>
            <a:ext cx="47055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 줄에는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개의 체험실이 있습니다</a:t>
            </a:r>
            <a:r>
              <a:rPr kumimoji="0" lang="en-US" altLang="ko-KR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74" name="그룹 73"/>
          <p:cNvGrpSpPr/>
          <p:nvPr/>
        </p:nvGrpSpPr>
        <p:grpSpPr>
          <a:xfrm>
            <a:off x="1005488" y="1449144"/>
            <a:ext cx="6354478" cy="430887"/>
            <a:chOff x="776536" y="4941168"/>
            <a:chExt cx="6354478" cy="430887"/>
          </a:xfrm>
        </p:grpSpPr>
        <p:sp>
          <p:nvSpPr>
            <p:cNvPr id="75" name="TextBox 19"/>
            <p:cNvSpPr txBox="1">
              <a:spLocks noChangeArrowheads="1"/>
            </p:cNvSpPr>
            <p:nvPr/>
          </p:nvSpPr>
          <p:spPr bwMode="auto">
            <a:xfrm>
              <a:off x="952720" y="4941168"/>
              <a:ext cx="61782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수학 체험전을 하는 체험실은 몇 줄로 되어 있나요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776536" y="508404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77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911225" y="1915200"/>
            <a:ext cx="8104188" cy="4531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1022356" y="1916361"/>
            <a:ext cx="20255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6083CB3F-9690-4C6F-9CB7-35CD16B5C0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1" y="19490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30522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8142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77" grpId="0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807523" y="1349439"/>
            <a:ext cx="6168540" cy="1781479"/>
            <a:chOff x="1807523" y="1642953"/>
            <a:chExt cx="6168540" cy="1781479"/>
          </a:xfrm>
        </p:grpSpPr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4" name="그룹 3"/>
            <p:cNvGrpSpPr/>
            <p:nvPr/>
          </p:nvGrpSpPr>
          <p:grpSpPr>
            <a:xfrm>
              <a:off x="2235049" y="1844785"/>
              <a:ext cx="5370121" cy="1310082"/>
              <a:chOff x="2388792" y="2006153"/>
              <a:chExt cx="5370121" cy="1310082"/>
            </a:xfrm>
          </p:grpSpPr>
          <p:sp>
            <p:nvSpPr>
              <p:cNvPr id="80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1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2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3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4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5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6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8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9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0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1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2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3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8" name="모서리가 둥근 직사각형 1">
            <a:extLst>
              <a:ext uri="{FF2B5EF4-FFF2-40B4-BE49-F238E27FC236}">
                <a16:creationId xmlns:a16="http://schemas.microsoft.com/office/drawing/2014/main" xmlns="" id="{CEAAB6CB-FBCA-4751-A58D-9D8650407AB5}"/>
              </a:ext>
            </a:extLst>
          </p:cNvPr>
          <p:cNvSpPr/>
          <p:nvPr/>
        </p:nvSpPr>
        <p:spPr>
          <a:xfrm>
            <a:off x="911226" y="4041423"/>
            <a:ext cx="8058149" cy="1830470"/>
          </a:xfrm>
          <a:prstGeom prst="roundRect">
            <a:avLst>
              <a:gd name="adj" fmla="val 857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ea typeface="나눔고딕"/>
              </a:rPr>
              <a:t> </a:t>
            </a:r>
            <a:endParaRPr kumimoji="0" lang="ko-KR" altLang="en-US" dirty="0">
              <a:ea typeface="나눔고딕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986511" y="4053879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호가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986511" y="4404713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986511" y="4758946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311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321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호가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986511" y="5087304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974534" y="5441447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511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521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호가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07631" y="3566967"/>
            <a:ext cx="6735993" cy="430887"/>
            <a:chOff x="864230" y="3902900"/>
            <a:chExt cx="6735993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040414" y="3902900"/>
              <a:ext cx="65598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수학 </a:t>
              </a:r>
              <a:r>
                <a:rPr kumimoji="0" lang="ko-KR" altLang="en-US" sz="2200" b="1" dirty="0" err="1">
                  <a:latin typeface="나눔고딕" pitchFamily="50" charset="-127"/>
                  <a:ea typeface="나눔고딕" pitchFamily="50" charset="-127"/>
                </a:rPr>
                <a:t>체험전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err="1">
                  <a:latin typeface="나눔고딕" pitchFamily="50" charset="-127"/>
                  <a:ea typeface="나눔고딕" pitchFamily="50" charset="-127"/>
                </a:rPr>
                <a:t>안내도에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있는 </a:t>
              </a:r>
              <a:r>
                <a:rPr kumimoji="0"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체험실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번호를 살펴보세요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64230" y="40457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1462C287-057C-4EFE-9B10-93FF495FAB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653" y="47440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D7986D41-AE1E-44EB-8F8C-3DCD969916DD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A710AD11-9B47-40A7-9A77-6CA922892DBE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1" name="이등변 삼각형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81118313-91CE-4F12-88AC-685BA82169C9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191DF05A-C5FD-4ED7-8E66-D445AD9E1E0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xmlns="" id="{E7D08D86-9504-4B76-9501-59521F0CD0E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64" name="이등변 삼각형 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59FF7D0D-E778-43EE-92E5-EBBAB3C2F32D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" name="그림 50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66720" y="410956"/>
            <a:ext cx="4317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수학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체험전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안내도 살펴보기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272352" y="1560239"/>
            <a:ext cx="532726" cy="1300750"/>
            <a:chOff x="2236392" y="1853753"/>
            <a:chExt cx="603050" cy="1300750"/>
          </a:xfrm>
          <a:solidFill>
            <a:schemeClr val="bg1"/>
          </a:solidFill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2236392" y="1853753"/>
              <a:ext cx="603050" cy="36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2236392" y="2313857"/>
              <a:ext cx="603050" cy="36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2236392" y="2794503"/>
              <a:ext cx="603050" cy="36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3442090" y="1560239"/>
            <a:ext cx="536233" cy="1300750"/>
            <a:chOff x="2236392" y="1853753"/>
            <a:chExt cx="603050" cy="13007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6" name="TextBox 19"/>
            <p:cNvSpPr txBox="1">
              <a:spLocks noChangeArrowheads="1"/>
            </p:cNvSpPr>
            <p:nvPr/>
          </p:nvSpPr>
          <p:spPr bwMode="auto">
            <a:xfrm>
              <a:off x="2236392" y="185375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7" name="TextBox 19"/>
            <p:cNvSpPr txBox="1">
              <a:spLocks noChangeArrowheads="1"/>
            </p:cNvSpPr>
            <p:nvPr/>
          </p:nvSpPr>
          <p:spPr bwMode="auto">
            <a:xfrm>
              <a:off x="2236392" y="2313857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8" name="TextBox 19"/>
            <p:cNvSpPr txBox="1">
              <a:spLocks noChangeArrowheads="1"/>
            </p:cNvSpPr>
            <p:nvPr/>
          </p:nvSpPr>
          <p:spPr bwMode="auto">
            <a:xfrm>
              <a:off x="2236392" y="279450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4624079" y="1560239"/>
            <a:ext cx="548608" cy="1300750"/>
            <a:chOff x="2236392" y="1853753"/>
            <a:chExt cx="603050" cy="13007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0" name="TextBox 19"/>
            <p:cNvSpPr txBox="1">
              <a:spLocks noChangeArrowheads="1"/>
            </p:cNvSpPr>
            <p:nvPr/>
          </p:nvSpPr>
          <p:spPr bwMode="auto">
            <a:xfrm>
              <a:off x="2236392" y="185375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1" name="TextBox 19"/>
            <p:cNvSpPr txBox="1">
              <a:spLocks noChangeArrowheads="1"/>
            </p:cNvSpPr>
            <p:nvPr/>
          </p:nvSpPr>
          <p:spPr bwMode="auto">
            <a:xfrm>
              <a:off x="2236392" y="2313857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2236392" y="279450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5835924" y="1560239"/>
            <a:ext cx="589243" cy="1300750"/>
            <a:chOff x="2236392" y="1853753"/>
            <a:chExt cx="603050" cy="13007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4" name="TextBox 19"/>
            <p:cNvSpPr txBox="1">
              <a:spLocks noChangeArrowheads="1"/>
            </p:cNvSpPr>
            <p:nvPr/>
          </p:nvSpPr>
          <p:spPr bwMode="auto">
            <a:xfrm>
              <a:off x="2236392" y="185375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5" name="TextBox 19"/>
            <p:cNvSpPr txBox="1">
              <a:spLocks noChangeArrowheads="1"/>
            </p:cNvSpPr>
            <p:nvPr/>
          </p:nvSpPr>
          <p:spPr bwMode="auto">
            <a:xfrm>
              <a:off x="2236392" y="2313857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6" name="TextBox 19"/>
            <p:cNvSpPr txBox="1">
              <a:spLocks noChangeArrowheads="1"/>
            </p:cNvSpPr>
            <p:nvPr/>
          </p:nvSpPr>
          <p:spPr bwMode="auto">
            <a:xfrm>
              <a:off x="2236392" y="279450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7022433" y="1560239"/>
            <a:ext cx="531603" cy="1300750"/>
            <a:chOff x="2236392" y="1853753"/>
            <a:chExt cx="603050" cy="13007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8" name="TextBox 19"/>
            <p:cNvSpPr txBox="1">
              <a:spLocks noChangeArrowheads="1"/>
            </p:cNvSpPr>
            <p:nvPr/>
          </p:nvSpPr>
          <p:spPr bwMode="auto">
            <a:xfrm>
              <a:off x="2236392" y="185375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9" name="TextBox 19"/>
            <p:cNvSpPr txBox="1">
              <a:spLocks noChangeArrowheads="1"/>
            </p:cNvSpPr>
            <p:nvPr/>
          </p:nvSpPr>
          <p:spPr bwMode="auto">
            <a:xfrm>
              <a:off x="2236392" y="2313857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0" name="TextBox 19"/>
            <p:cNvSpPr txBox="1">
              <a:spLocks noChangeArrowheads="1"/>
            </p:cNvSpPr>
            <p:nvPr/>
          </p:nvSpPr>
          <p:spPr bwMode="auto">
            <a:xfrm>
              <a:off x="2236392" y="2794503"/>
              <a:ext cx="60305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5" name="타원 64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7" name="그룹 136"/>
          <p:cNvGrpSpPr/>
          <p:nvPr/>
        </p:nvGrpSpPr>
        <p:grpSpPr>
          <a:xfrm>
            <a:off x="1800699" y="1349439"/>
            <a:ext cx="6168540" cy="1781479"/>
            <a:chOff x="1807523" y="1642953"/>
            <a:chExt cx="6168540" cy="1781479"/>
          </a:xfrm>
        </p:grpSpPr>
        <p:pic>
          <p:nvPicPr>
            <p:cNvPr id="138" name="그림 13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139" name="그룹 138"/>
            <p:cNvGrpSpPr/>
            <p:nvPr/>
          </p:nvGrpSpPr>
          <p:grpSpPr>
            <a:xfrm>
              <a:off x="2235049" y="1844785"/>
              <a:ext cx="5370121" cy="1310082"/>
              <a:chOff x="2388792" y="2006153"/>
              <a:chExt cx="5370121" cy="1310082"/>
            </a:xfrm>
          </p:grpSpPr>
          <p:sp>
            <p:nvSpPr>
              <p:cNvPr id="140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1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2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3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4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5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6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7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8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9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50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51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52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53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54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601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28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/>
          <p:cNvGrpSpPr/>
          <p:nvPr/>
        </p:nvGrpSpPr>
        <p:grpSpPr>
          <a:xfrm>
            <a:off x="1819246" y="1330767"/>
            <a:ext cx="6168540" cy="1781479"/>
            <a:chOff x="1807523" y="1642953"/>
            <a:chExt cx="6168540" cy="1781479"/>
          </a:xfrm>
        </p:grpSpPr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56" name="그룹 55"/>
            <p:cNvGrpSpPr/>
            <p:nvPr/>
          </p:nvGrpSpPr>
          <p:grpSpPr>
            <a:xfrm>
              <a:off x="2235049" y="1844785"/>
              <a:ext cx="5370121" cy="1310082"/>
              <a:chOff x="2388792" y="2006153"/>
              <a:chExt cx="5370121" cy="1310082"/>
            </a:xfrm>
          </p:grpSpPr>
          <p:sp>
            <p:nvSpPr>
              <p:cNvPr id="57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4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5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6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7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8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9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0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1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2" name="모서리가 둥근 직사각형 1">
            <a:extLst>
              <a:ext uri="{FF2B5EF4-FFF2-40B4-BE49-F238E27FC236}">
                <a16:creationId xmlns:a16="http://schemas.microsoft.com/office/drawing/2014/main" xmlns="" id="{9B4EC386-3D63-4DEE-BE2D-E0EAEB5E97F5}"/>
              </a:ext>
            </a:extLst>
          </p:cNvPr>
          <p:cNvSpPr/>
          <p:nvPr/>
        </p:nvSpPr>
        <p:spPr>
          <a:xfrm>
            <a:off x="911224" y="4042539"/>
            <a:ext cx="8104189" cy="1218568"/>
          </a:xfrm>
          <a:prstGeom prst="roundRect">
            <a:avLst>
              <a:gd name="adj" fmla="val 1249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991135" y="4028213"/>
            <a:ext cx="6741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커집니다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991135" y="4412134"/>
            <a:ext cx="6741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991135" y="4779553"/>
            <a:ext cx="6741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720" y="410956"/>
            <a:ext cx="4317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수학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체험전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안내도 살펴보기</a:t>
            </a:r>
          </a:p>
        </p:txBody>
      </p:sp>
      <p:pic>
        <p:nvPicPr>
          <p:cNvPr id="48" name="그림 4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981519" y="3537316"/>
            <a:ext cx="3992908" cy="430887"/>
            <a:chOff x="801523" y="2810545"/>
            <a:chExt cx="3992908" cy="430887"/>
          </a:xfrm>
        </p:grpSpPr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xmlns="" id="{9839A9D1-160B-4EDF-91ED-B4990F0ED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521" y="2810545"/>
              <a:ext cx="38379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세로</a:t>
              </a:r>
              <a:r>
                <a:rPr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( </a:t>
              </a:r>
              <a:r>
                <a:rPr lang="en-US" altLang="ko-KR" sz="2200" b="1" spc="-100" dirty="0" smtClean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rPr>
                <a:t>↓</a:t>
              </a:r>
              <a:r>
                <a:rPr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 )</a:t>
              </a:r>
              <a:r>
                <a:rPr kumimoji="0"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에서 규칙을 찾아보세요</a:t>
              </a:r>
              <a:r>
                <a:rPr kumimoji="0"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1E1F2420-F39B-47E2-BCC7-0BF6F2CC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3" y="296298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861107EB-A9B2-4B6A-BD21-D5E44EDD21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199" y="44430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D7986D41-AE1E-44EB-8F8C-3DCD969916DD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xmlns="" id="{A710AD11-9B47-40A7-9A77-6CA922892DBE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81118313-91CE-4F12-88AC-685BA82169C9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191DF05A-C5FD-4ED7-8E66-D445AD9E1E0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xmlns="" id="{E7D08D86-9504-4B76-9501-59521F0CD0E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34" name="이등변 삼각형 3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59FF7D0D-E778-43EE-92E5-EBBAB3C2F32D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2236392" y="1540518"/>
            <a:ext cx="576000" cy="1300750"/>
            <a:chOff x="2236392" y="1853753"/>
            <a:chExt cx="576000" cy="13007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2236392" y="1853753"/>
              <a:ext cx="57600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2236392" y="2313857"/>
              <a:ext cx="57600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2236392" y="2794503"/>
              <a:ext cx="57600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3432146" y="1540518"/>
            <a:ext cx="576000" cy="1300750"/>
            <a:chOff x="2236392" y="1853753"/>
            <a:chExt cx="576000" cy="13007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2236392" y="1853753"/>
              <a:ext cx="57600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en-US" altLang="ko-KR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2236392" y="2313857"/>
              <a:ext cx="57600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2236392" y="2794503"/>
              <a:ext cx="576000" cy="36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101</a:t>
              </a:r>
              <a:endParaRPr kumimoji="0" lang="ko-KR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7" name="타원 76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타원 77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9" name="타원 78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" name="타원 79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타원 8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95" name="그룹 94"/>
          <p:cNvGrpSpPr/>
          <p:nvPr/>
        </p:nvGrpSpPr>
        <p:grpSpPr>
          <a:xfrm>
            <a:off x="1812422" y="1330767"/>
            <a:ext cx="6168540" cy="1781479"/>
            <a:chOff x="1807523" y="1642953"/>
            <a:chExt cx="6168540" cy="1781479"/>
          </a:xfrm>
        </p:grpSpPr>
        <p:pic>
          <p:nvPicPr>
            <p:cNvPr id="96" name="그림 9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97" name="그룹 96"/>
            <p:cNvGrpSpPr/>
            <p:nvPr/>
          </p:nvGrpSpPr>
          <p:grpSpPr>
            <a:xfrm>
              <a:off x="2235049" y="1844785"/>
              <a:ext cx="1775971" cy="1310082"/>
              <a:chOff x="2388792" y="2006153"/>
              <a:chExt cx="1775971" cy="1310082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9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0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1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3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562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1800000" y="1296000"/>
            <a:ext cx="6168540" cy="1781479"/>
            <a:chOff x="1807523" y="1642953"/>
            <a:chExt cx="6168540" cy="1781479"/>
          </a:xfrm>
        </p:grpSpPr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24" name="그룹 23"/>
            <p:cNvGrpSpPr/>
            <p:nvPr/>
          </p:nvGrpSpPr>
          <p:grpSpPr>
            <a:xfrm>
              <a:off x="2235049" y="1844785"/>
              <a:ext cx="5370121" cy="1310082"/>
              <a:chOff x="2388792" y="2006153"/>
              <a:chExt cx="5370121" cy="1310082"/>
            </a:xfrm>
          </p:grpSpPr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6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7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1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7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00615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466257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946903"/>
                <a:ext cx="603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92188" y="3662308"/>
            <a:ext cx="3464264" cy="430887"/>
            <a:chOff x="792222" y="5229200"/>
            <a:chExt cx="3464264" cy="430887"/>
          </a:xfrm>
        </p:grpSpPr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xmlns="" id="{9839A9D1-160B-4EDF-91ED-B4990F0ED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406" y="5229200"/>
              <a:ext cx="32880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또 다른 규칙을 찾아보세요</a:t>
              </a:r>
              <a:r>
                <a:rPr kumimoji="0" lang="en-US" altLang="ko-KR" sz="2200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1E1F2420-F39B-47E2-BCC7-0BF6F2CC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222" y="53720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6" name="모서리가 둥근 직사각형 1">
            <a:extLst>
              <a:ext uri="{FF2B5EF4-FFF2-40B4-BE49-F238E27FC236}">
                <a16:creationId xmlns:a16="http://schemas.microsoft.com/office/drawing/2014/main" xmlns="" id="{9B4EC386-3D63-4DEE-BE2D-E0EAEB5E97F5}"/>
              </a:ext>
            </a:extLst>
          </p:cNvPr>
          <p:cNvSpPr/>
          <p:nvPr/>
        </p:nvSpPr>
        <p:spPr>
          <a:xfrm>
            <a:off x="911224" y="4115452"/>
            <a:ext cx="8058151" cy="1616825"/>
          </a:xfrm>
          <a:prstGeom prst="roundRect">
            <a:avLst>
              <a:gd name="adj" fmla="val 1064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1002286" y="4104151"/>
            <a:ext cx="62191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가로는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오른쪽으로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8A5DF7B9-1EAA-4E53-99C1-E230912B71B8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B3514587-3A21-4EE5-9FA0-D35C63284749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1" name="이등변 삼각형 5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99DC7D82-31E8-4530-8891-303B4CC14BED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DDC3ED5B-B8D2-40B1-A404-D599F5B8E099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xmlns="" id="{2C2AEDCC-FEEC-4B69-BDF3-56A8F53889F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5" name="이등변 삼각형 5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26618C13-6FE7-469F-AE64-1B9FA9A06C80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2" name="그림 6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66720" y="410956"/>
            <a:ext cx="4317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수학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체험전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안내도 살펴보기</a:t>
            </a:r>
          </a:p>
        </p:txBody>
      </p:sp>
      <p:sp>
        <p:nvSpPr>
          <p:cNvPr id="48" name="타원 47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1002286" y="4492525"/>
            <a:ext cx="62191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방향은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1002286" y="4880741"/>
            <a:ext cx="62191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↗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방향은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6B3AAFC-A75B-4B37-80D9-76A2FC25A9BB}"/>
              </a:ext>
            </a:extLst>
          </p:cNvPr>
          <p:cNvSpPr txBox="1"/>
          <p:nvPr/>
        </p:nvSpPr>
        <p:spPr>
          <a:xfrm>
            <a:off x="1002286" y="5267523"/>
            <a:ext cx="62191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↖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방향은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521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작아집니다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61" name="TextBox 19"/>
          <p:cNvSpPr txBox="1">
            <a:spLocks noChangeArrowheads="1"/>
          </p:cNvSpPr>
          <p:nvPr/>
        </p:nvSpPr>
        <p:spPr bwMode="auto">
          <a:xfrm>
            <a:off x="2236392" y="1549612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0" lang="en-US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3419693" y="1542788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/>
        </p:nvSpPr>
        <p:spPr bwMode="auto">
          <a:xfrm>
            <a:off x="4654561" y="1549612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TextBox 19"/>
          <p:cNvSpPr txBox="1">
            <a:spLocks noChangeArrowheads="1"/>
          </p:cNvSpPr>
          <p:nvPr/>
        </p:nvSpPr>
        <p:spPr bwMode="auto">
          <a:xfrm>
            <a:off x="5854472" y="1542788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TextBox 19"/>
          <p:cNvSpPr txBox="1">
            <a:spLocks noChangeArrowheads="1"/>
          </p:cNvSpPr>
          <p:nvPr/>
        </p:nvSpPr>
        <p:spPr bwMode="auto">
          <a:xfrm>
            <a:off x="7010286" y="1542788"/>
            <a:ext cx="576411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1857207" y="1332070"/>
            <a:ext cx="6111333" cy="1652868"/>
            <a:chOff x="1864729" y="1679118"/>
            <a:chExt cx="6111333" cy="1652868"/>
          </a:xfrm>
        </p:grpSpPr>
        <p:pic>
          <p:nvPicPr>
            <p:cNvPr id="87" name="그림 8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5" t="32119" r="20990" b="55588"/>
            <a:stretch/>
          </p:blipFill>
          <p:spPr>
            <a:xfrm>
              <a:off x="1864729" y="1679118"/>
              <a:ext cx="6111333" cy="1652868"/>
            </a:xfrm>
            <a:prstGeom prst="rect">
              <a:avLst/>
            </a:prstGeom>
          </p:spPr>
        </p:pic>
        <p:grpSp>
          <p:nvGrpSpPr>
            <p:cNvPr id="88" name="그룹 87"/>
            <p:cNvGrpSpPr/>
            <p:nvPr/>
          </p:nvGrpSpPr>
          <p:grpSpPr>
            <a:xfrm>
              <a:off x="2235049" y="1844785"/>
              <a:ext cx="5370121" cy="369332"/>
              <a:chOff x="2388792" y="2006153"/>
              <a:chExt cx="5370121" cy="369332"/>
            </a:xfrm>
          </p:grpSpPr>
          <p:sp>
            <p:nvSpPr>
              <p:cNvPr id="89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2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5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1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104" name="TextBox 19"/>
          <p:cNvSpPr txBox="1">
            <a:spLocks noChangeArrowheads="1"/>
          </p:cNvSpPr>
          <p:nvPr/>
        </p:nvSpPr>
        <p:spPr bwMode="auto">
          <a:xfrm>
            <a:off x="2238768" y="1540864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0" lang="en-US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5" name="TextBox 19"/>
          <p:cNvSpPr txBox="1">
            <a:spLocks noChangeArrowheads="1"/>
          </p:cNvSpPr>
          <p:nvPr/>
        </p:nvSpPr>
        <p:spPr bwMode="auto">
          <a:xfrm>
            <a:off x="3428893" y="2011955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6" name="TextBox 19"/>
          <p:cNvSpPr txBox="1">
            <a:spLocks noChangeArrowheads="1"/>
          </p:cNvSpPr>
          <p:nvPr/>
        </p:nvSpPr>
        <p:spPr bwMode="auto">
          <a:xfrm>
            <a:off x="4636172" y="2492180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82" name="그룹 181"/>
          <p:cNvGrpSpPr/>
          <p:nvPr/>
        </p:nvGrpSpPr>
        <p:grpSpPr>
          <a:xfrm>
            <a:off x="1800000" y="1303950"/>
            <a:ext cx="6168540" cy="1781479"/>
            <a:chOff x="1807523" y="1642953"/>
            <a:chExt cx="6168540" cy="1781479"/>
          </a:xfrm>
        </p:grpSpPr>
        <p:pic>
          <p:nvPicPr>
            <p:cNvPr id="183" name="그림 18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184" name="그룹 183"/>
            <p:cNvGrpSpPr/>
            <p:nvPr/>
          </p:nvGrpSpPr>
          <p:grpSpPr>
            <a:xfrm>
              <a:off x="2235049" y="1844785"/>
              <a:ext cx="2998904" cy="1310082"/>
              <a:chOff x="2388792" y="2006153"/>
              <a:chExt cx="2998904" cy="1310082"/>
            </a:xfrm>
          </p:grpSpPr>
          <p:sp>
            <p:nvSpPr>
              <p:cNvPr id="185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89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93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117" name="TextBox 19"/>
          <p:cNvSpPr txBox="1">
            <a:spLocks noChangeArrowheads="1"/>
          </p:cNvSpPr>
          <p:nvPr/>
        </p:nvSpPr>
        <p:spPr bwMode="auto">
          <a:xfrm>
            <a:off x="2240418" y="2493247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0" lang="en-US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8" name="TextBox 19"/>
          <p:cNvSpPr txBox="1">
            <a:spLocks noChangeArrowheads="1"/>
          </p:cNvSpPr>
          <p:nvPr/>
        </p:nvSpPr>
        <p:spPr bwMode="auto">
          <a:xfrm>
            <a:off x="3430099" y="2008617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9" name="TextBox 19"/>
          <p:cNvSpPr txBox="1">
            <a:spLocks noChangeArrowheads="1"/>
          </p:cNvSpPr>
          <p:nvPr/>
        </p:nvSpPr>
        <p:spPr bwMode="auto">
          <a:xfrm>
            <a:off x="4652233" y="1540864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3" name="그룹 142"/>
          <p:cNvGrpSpPr/>
          <p:nvPr/>
        </p:nvGrpSpPr>
        <p:grpSpPr>
          <a:xfrm>
            <a:off x="1812606" y="1303951"/>
            <a:ext cx="6168540" cy="1781479"/>
            <a:chOff x="1807523" y="1642953"/>
            <a:chExt cx="6168540" cy="1781479"/>
          </a:xfrm>
        </p:grpSpPr>
        <p:pic>
          <p:nvPicPr>
            <p:cNvPr id="144" name="그림 14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145" name="그룹 144"/>
            <p:cNvGrpSpPr/>
            <p:nvPr/>
          </p:nvGrpSpPr>
          <p:grpSpPr>
            <a:xfrm>
              <a:off x="2235049" y="1844785"/>
              <a:ext cx="2998904" cy="1310082"/>
              <a:chOff x="2388792" y="2006153"/>
              <a:chExt cx="2998904" cy="1310082"/>
            </a:xfrm>
          </p:grpSpPr>
          <p:sp>
            <p:nvSpPr>
              <p:cNvPr id="148" name="TextBox 19"/>
              <p:cNvSpPr txBox="1">
                <a:spLocks noChangeArrowheads="1"/>
              </p:cNvSpPr>
              <p:nvPr/>
            </p:nvSpPr>
            <p:spPr bwMode="auto">
              <a:xfrm>
                <a:off x="2388792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121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50" name="TextBox 19"/>
              <p:cNvSpPr txBox="1">
                <a:spLocks noChangeArrowheads="1"/>
              </p:cNvSpPr>
              <p:nvPr/>
            </p:nvSpPr>
            <p:spPr bwMode="auto">
              <a:xfrm>
                <a:off x="3561713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211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52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161" name="TextBox 19"/>
          <p:cNvSpPr txBox="1">
            <a:spLocks noChangeArrowheads="1"/>
          </p:cNvSpPr>
          <p:nvPr/>
        </p:nvSpPr>
        <p:spPr bwMode="auto">
          <a:xfrm>
            <a:off x="7003874" y="2490705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0" lang="en-US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2" name="TextBox 19"/>
          <p:cNvSpPr txBox="1">
            <a:spLocks noChangeArrowheads="1"/>
          </p:cNvSpPr>
          <p:nvPr/>
        </p:nvSpPr>
        <p:spPr bwMode="auto">
          <a:xfrm>
            <a:off x="5840696" y="2014943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3" name="TextBox 19"/>
          <p:cNvSpPr txBox="1">
            <a:spLocks noChangeArrowheads="1"/>
          </p:cNvSpPr>
          <p:nvPr/>
        </p:nvSpPr>
        <p:spPr bwMode="auto">
          <a:xfrm>
            <a:off x="4651729" y="1542788"/>
            <a:ext cx="576000" cy="3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101</a:t>
            </a:r>
            <a:endParaRPr kumimoji="0" lang="ko-KR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64" name="그룹 163"/>
          <p:cNvGrpSpPr/>
          <p:nvPr/>
        </p:nvGrpSpPr>
        <p:grpSpPr>
          <a:xfrm>
            <a:off x="1801412" y="1303951"/>
            <a:ext cx="6168540" cy="1781479"/>
            <a:chOff x="1807523" y="1642953"/>
            <a:chExt cx="6168540" cy="1781479"/>
          </a:xfrm>
        </p:grpSpPr>
        <p:pic>
          <p:nvPicPr>
            <p:cNvPr id="165" name="그림 16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2" t="31850" r="20990" b="54901"/>
            <a:stretch/>
          </p:blipFill>
          <p:spPr>
            <a:xfrm>
              <a:off x="1807523" y="1642953"/>
              <a:ext cx="6168540" cy="1781479"/>
            </a:xfrm>
            <a:prstGeom prst="rect">
              <a:avLst/>
            </a:prstGeom>
          </p:spPr>
        </p:pic>
        <p:grpSp>
          <p:nvGrpSpPr>
            <p:cNvPr id="166" name="그룹 165"/>
            <p:cNvGrpSpPr/>
            <p:nvPr/>
          </p:nvGrpSpPr>
          <p:grpSpPr>
            <a:xfrm>
              <a:off x="4630903" y="1844785"/>
              <a:ext cx="2974267" cy="1310082"/>
              <a:chOff x="4784646" y="2006153"/>
              <a:chExt cx="2974267" cy="1310082"/>
            </a:xfrm>
          </p:grpSpPr>
          <p:sp>
            <p:nvSpPr>
              <p:cNvPr id="173" name="TextBox 19"/>
              <p:cNvSpPr txBox="1">
                <a:spLocks noChangeArrowheads="1"/>
              </p:cNvSpPr>
              <p:nvPr/>
            </p:nvSpPr>
            <p:spPr bwMode="auto">
              <a:xfrm>
                <a:off x="4784646" y="200615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301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77" name="TextBox 19"/>
              <p:cNvSpPr txBox="1">
                <a:spLocks noChangeArrowheads="1"/>
              </p:cNvSpPr>
              <p:nvPr/>
            </p:nvSpPr>
            <p:spPr bwMode="auto">
              <a:xfrm>
                <a:off x="5996492" y="2466257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411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81" name="TextBox 19"/>
              <p:cNvSpPr txBox="1">
                <a:spLocks noChangeArrowheads="1"/>
              </p:cNvSpPr>
              <p:nvPr/>
            </p:nvSpPr>
            <p:spPr bwMode="auto">
              <a:xfrm>
                <a:off x="7155863" y="2946903"/>
                <a:ext cx="60305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521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1462C287-057C-4EFE-9B10-93FF495FAB9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3516" y="46857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705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2" grpId="0"/>
      <p:bldP spid="57" grpId="0"/>
      <p:bldP spid="59" grpId="0"/>
      <p:bldP spid="61" grpId="0" animBg="1"/>
      <p:bldP spid="64" grpId="0" animBg="1"/>
      <p:bldP spid="65" grpId="0" animBg="1"/>
      <p:bldP spid="66" grpId="0" animBg="1"/>
      <p:bldP spid="67" grpId="0" animBg="1"/>
      <p:bldP spid="104" grpId="0" animBg="1"/>
      <p:bldP spid="105" grpId="0" animBg="1"/>
      <p:bldP spid="106" grpId="0" animBg="1"/>
      <p:bldP spid="117" grpId="0" animBg="1"/>
      <p:bldP spid="118" grpId="0" animBg="1"/>
      <p:bldP spid="119" grpId="0" animBg="1"/>
      <p:bldP spid="161" grpId="0" animBg="1"/>
      <p:bldP spid="162" grpId="0" animBg="1"/>
      <p:bldP spid="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911225" y="4428910"/>
            <a:ext cx="8104188" cy="1458566"/>
          </a:xfrm>
          <a:prstGeom prst="roundRect">
            <a:avLst>
              <a:gd name="adj" fmla="val 1144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1036855" y="4410829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오른쪽으로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1036855" y="4761663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10405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왼쪽으로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작아집니다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1036855" y="5115896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3A178F5-4BBD-4EF1-9EAB-841FFE9FBAC0}"/>
              </a:ext>
            </a:extLst>
          </p:cNvPr>
          <p:cNvSpPr txBox="1"/>
          <p:nvPr/>
        </p:nvSpPr>
        <p:spPr>
          <a:xfrm>
            <a:off x="1036855" y="5444254"/>
            <a:ext cx="54726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왼쪽으로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작아집니다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557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배열표에서 수의 규칙 찾기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92188" y="1389328"/>
            <a:ext cx="4616093" cy="430887"/>
            <a:chOff x="701677" y="1428736"/>
            <a:chExt cx="4616093" cy="430887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952472" y="1428736"/>
              <a:ext cx="43652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 </a:t>
              </a:r>
              <a:r>
                <a:rPr kumimoji="0"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배열표에서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규칙을 찾아봅시다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701677" y="1535037"/>
              <a:ext cx="219266" cy="218283"/>
              <a:chOff x="-572047" y="4429132"/>
              <a:chExt cx="291025" cy="289721"/>
            </a:xfrm>
          </p:grpSpPr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1063676" y="3990152"/>
            <a:ext cx="3824120" cy="430887"/>
            <a:chOff x="765385" y="4494206"/>
            <a:chExt cx="3824120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910293" y="4494206"/>
              <a:ext cx="36792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가로에서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규칙을 찾아보세요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65385" y="463708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49575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8B223248-FB79-4DE5-BC6A-D410883F058E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35F1E814-1D43-45F4-86D8-2396AD97CC9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AB27AEAF-BE36-4B1D-BECF-2E1BC6C7667C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0AA87A7B-0E2D-415F-96EC-4504E4725C14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D80D904E-319A-4C5D-B85C-A6B4346BCED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350A5C76-E70F-4737-9E28-2058D90A1A5F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630151" y="1854982"/>
            <a:ext cx="6633828" cy="2156416"/>
            <a:chOff x="1630151" y="1854982"/>
            <a:chExt cx="6633828" cy="2156416"/>
          </a:xfrm>
        </p:grpSpPr>
        <p:pic>
          <p:nvPicPr>
            <p:cNvPr id="77" name="그림 7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78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" name="TextBox 19"/>
            <p:cNvSpPr txBox="1">
              <a:spLocks noChangeArrowheads="1"/>
            </p:cNvSpPr>
            <p:nvPr/>
          </p:nvSpPr>
          <p:spPr bwMode="auto">
            <a:xfrm>
              <a:off x="319712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TextBox 19"/>
            <p:cNvSpPr txBox="1">
              <a:spLocks noChangeArrowheads="1"/>
            </p:cNvSpPr>
            <p:nvPr/>
          </p:nvSpPr>
          <p:spPr bwMode="auto">
            <a:xfrm>
              <a:off x="446756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TextBox 19"/>
            <p:cNvSpPr txBox="1">
              <a:spLocks noChangeArrowheads="1"/>
            </p:cNvSpPr>
            <p:nvPr/>
          </p:nvSpPr>
          <p:spPr bwMode="auto">
            <a:xfrm>
              <a:off x="698378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TextBox 19"/>
            <p:cNvSpPr txBox="1">
              <a:spLocks noChangeArrowheads="1"/>
            </p:cNvSpPr>
            <p:nvPr/>
          </p:nvSpPr>
          <p:spPr bwMode="auto">
            <a:xfrm>
              <a:off x="5741143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6" name="TextBox 19"/>
            <p:cNvSpPr txBox="1">
              <a:spLocks noChangeArrowheads="1"/>
            </p:cNvSpPr>
            <p:nvPr/>
          </p:nvSpPr>
          <p:spPr bwMode="auto">
            <a:xfrm>
              <a:off x="194419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319712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8" name="TextBox 19"/>
            <p:cNvSpPr txBox="1">
              <a:spLocks noChangeArrowheads="1"/>
            </p:cNvSpPr>
            <p:nvPr/>
          </p:nvSpPr>
          <p:spPr bwMode="auto">
            <a:xfrm>
              <a:off x="446756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9" name="TextBox 19"/>
            <p:cNvSpPr txBox="1">
              <a:spLocks noChangeArrowheads="1"/>
            </p:cNvSpPr>
            <p:nvPr/>
          </p:nvSpPr>
          <p:spPr bwMode="auto">
            <a:xfrm>
              <a:off x="698378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5741143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1" name="TextBox 19"/>
            <p:cNvSpPr txBox="1">
              <a:spLocks noChangeArrowheads="1"/>
            </p:cNvSpPr>
            <p:nvPr/>
          </p:nvSpPr>
          <p:spPr bwMode="auto">
            <a:xfrm>
              <a:off x="194419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2" name="TextBox 19"/>
            <p:cNvSpPr txBox="1">
              <a:spLocks noChangeArrowheads="1"/>
            </p:cNvSpPr>
            <p:nvPr/>
          </p:nvSpPr>
          <p:spPr bwMode="auto">
            <a:xfrm>
              <a:off x="319712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3" name="TextBox 19"/>
            <p:cNvSpPr txBox="1">
              <a:spLocks noChangeArrowheads="1"/>
            </p:cNvSpPr>
            <p:nvPr/>
          </p:nvSpPr>
          <p:spPr bwMode="auto">
            <a:xfrm>
              <a:off x="446756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698378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5" name="TextBox 19"/>
            <p:cNvSpPr txBox="1">
              <a:spLocks noChangeArrowheads="1"/>
            </p:cNvSpPr>
            <p:nvPr/>
          </p:nvSpPr>
          <p:spPr bwMode="auto">
            <a:xfrm>
              <a:off x="5741143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6" name="TextBox 19"/>
            <p:cNvSpPr txBox="1">
              <a:spLocks noChangeArrowheads="1"/>
            </p:cNvSpPr>
            <p:nvPr/>
          </p:nvSpPr>
          <p:spPr bwMode="auto">
            <a:xfrm>
              <a:off x="194419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7" name="TextBox 19"/>
            <p:cNvSpPr txBox="1">
              <a:spLocks noChangeArrowheads="1"/>
            </p:cNvSpPr>
            <p:nvPr/>
          </p:nvSpPr>
          <p:spPr bwMode="auto">
            <a:xfrm>
              <a:off x="319712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8" name="TextBox 19"/>
            <p:cNvSpPr txBox="1">
              <a:spLocks noChangeArrowheads="1"/>
            </p:cNvSpPr>
            <p:nvPr/>
          </p:nvSpPr>
          <p:spPr bwMode="auto">
            <a:xfrm>
              <a:off x="446756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9" name="TextBox 19"/>
            <p:cNvSpPr txBox="1">
              <a:spLocks noChangeArrowheads="1"/>
            </p:cNvSpPr>
            <p:nvPr/>
          </p:nvSpPr>
          <p:spPr bwMode="auto">
            <a:xfrm>
              <a:off x="698378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0" name="TextBox 19"/>
            <p:cNvSpPr txBox="1">
              <a:spLocks noChangeArrowheads="1"/>
            </p:cNvSpPr>
            <p:nvPr/>
          </p:nvSpPr>
          <p:spPr bwMode="auto">
            <a:xfrm>
              <a:off x="5741143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1" name="TextBox 19"/>
            <p:cNvSpPr txBox="1">
              <a:spLocks noChangeArrowheads="1"/>
            </p:cNvSpPr>
            <p:nvPr/>
          </p:nvSpPr>
          <p:spPr bwMode="auto">
            <a:xfrm>
              <a:off x="194419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319712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3" name="TextBox 19"/>
            <p:cNvSpPr txBox="1">
              <a:spLocks noChangeArrowheads="1"/>
            </p:cNvSpPr>
            <p:nvPr/>
          </p:nvSpPr>
          <p:spPr bwMode="auto">
            <a:xfrm>
              <a:off x="446756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4" name="TextBox 19"/>
            <p:cNvSpPr txBox="1">
              <a:spLocks noChangeArrowheads="1"/>
            </p:cNvSpPr>
            <p:nvPr/>
          </p:nvSpPr>
          <p:spPr bwMode="auto">
            <a:xfrm>
              <a:off x="698378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5" name="TextBox 19"/>
            <p:cNvSpPr txBox="1">
              <a:spLocks noChangeArrowheads="1"/>
            </p:cNvSpPr>
            <p:nvPr/>
          </p:nvSpPr>
          <p:spPr bwMode="auto">
            <a:xfrm>
              <a:off x="5741143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2032000" y="198370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3281625" y="198370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4549243" y="198370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798868" y="198370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081302" y="198370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2032000" y="1981981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3281625" y="1981981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4549243" y="1981981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5798868" y="1981981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7081302" y="1981981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1635115" y="1855416"/>
            <a:ext cx="6633828" cy="2156416"/>
            <a:chOff x="1630151" y="1854982"/>
            <a:chExt cx="6633828" cy="2156416"/>
          </a:xfrm>
        </p:grpSpPr>
        <p:pic>
          <p:nvPicPr>
            <p:cNvPr id="74" name="그림 7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75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TextBox 19"/>
            <p:cNvSpPr txBox="1">
              <a:spLocks noChangeArrowheads="1"/>
            </p:cNvSpPr>
            <p:nvPr/>
          </p:nvSpPr>
          <p:spPr bwMode="auto">
            <a:xfrm>
              <a:off x="319712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6" name="TextBox 19"/>
            <p:cNvSpPr txBox="1">
              <a:spLocks noChangeArrowheads="1"/>
            </p:cNvSpPr>
            <p:nvPr/>
          </p:nvSpPr>
          <p:spPr bwMode="auto">
            <a:xfrm>
              <a:off x="446756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7" name="TextBox 19"/>
            <p:cNvSpPr txBox="1">
              <a:spLocks noChangeArrowheads="1"/>
            </p:cNvSpPr>
            <p:nvPr/>
          </p:nvSpPr>
          <p:spPr bwMode="auto">
            <a:xfrm>
              <a:off x="698378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8" name="TextBox 19"/>
            <p:cNvSpPr txBox="1">
              <a:spLocks noChangeArrowheads="1"/>
            </p:cNvSpPr>
            <p:nvPr/>
          </p:nvSpPr>
          <p:spPr bwMode="auto">
            <a:xfrm>
              <a:off x="5741143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1635115" y="1866705"/>
            <a:ext cx="6633828" cy="2156416"/>
            <a:chOff x="1630151" y="1854982"/>
            <a:chExt cx="6633828" cy="2156416"/>
          </a:xfrm>
        </p:grpSpPr>
        <p:pic>
          <p:nvPicPr>
            <p:cNvPr id="115" name="그림 11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116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7" name="TextBox 19"/>
            <p:cNvSpPr txBox="1">
              <a:spLocks noChangeArrowheads="1"/>
            </p:cNvSpPr>
            <p:nvPr/>
          </p:nvSpPr>
          <p:spPr bwMode="auto">
            <a:xfrm>
              <a:off x="3197127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8" name="TextBox 19"/>
            <p:cNvSpPr txBox="1">
              <a:spLocks noChangeArrowheads="1"/>
            </p:cNvSpPr>
            <p:nvPr/>
          </p:nvSpPr>
          <p:spPr bwMode="auto">
            <a:xfrm>
              <a:off x="4467569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9" name="TextBox 19"/>
            <p:cNvSpPr txBox="1">
              <a:spLocks noChangeArrowheads="1"/>
            </p:cNvSpPr>
            <p:nvPr/>
          </p:nvSpPr>
          <p:spPr bwMode="auto">
            <a:xfrm>
              <a:off x="6983789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0" name="TextBox 19"/>
            <p:cNvSpPr txBox="1">
              <a:spLocks noChangeArrowheads="1"/>
            </p:cNvSpPr>
            <p:nvPr/>
          </p:nvSpPr>
          <p:spPr bwMode="auto">
            <a:xfrm>
              <a:off x="5741143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500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9" grpId="0"/>
      <p:bldP spid="40" grpId="0"/>
      <p:bldP spid="50" grpId="0"/>
      <p:bldP spid="5" grpId="0" animBg="1"/>
      <p:bldP spid="59" grpId="0" animBg="1"/>
      <p:bldP spid="60" grpId="0" animBg="1"/>
      <p:bldP spid="61" grpId="0" animBg="1"/>
      <p:bldP spid="62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1">
            <a:extLst>
              <a:ext uri="{FF2B5EF4-FFF2-40B4-BE49-F238E27FC236}">
                <a16:creationId xmlns:a16="http://schemas.microsoft.com/office/drawing/2014/main" xmlns="" id="{E12F4C9F-847C-44F5-B0A9-D67D39FAAA1F}"/>
              </a:ext>
            </a:extLst>
          </p:cNvPr>
          <p:cNvSpPr/>
          <p:nvPr/>
        </p:nvSpPr>
        <p:spPr>
          <a:xfrm>
            <a:off x="899220" y="4413192"/>
            <a:ext cx="8116193" cy="1458566"/>
          </a:xfrm>
          <a:prstGeom prst="roundRect">
            <a:avLst>
              <a:gd name="adj" fmla="val 1318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2560" y="4401458"/>
            <a:ext cx="7900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10001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2560" y="4751078"/>
            <a:ext cx="7900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50001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위쪽으로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작아집니다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92560" y="5068474"/>
            <a:ext cx="7900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9E13FA4-FA70-4AFF-A969-FBF6A7E8D6CB}"/>
              </a:ext>
            </a:extLst>
          </p:cNvPr>
          <p:cNvSpPr txBox="1"/>
          <p:nvPr/>
        </p:nvSpPr>
        <p:spPr>
          <a:xfrm>
            <a:off x="982160" y="5421789"/>
            <a:ext cx="7900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위쪽으로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작아집니다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92560" y="3952453"/>
            <a:ext cx="3855396" cy="430887"/>
            <a:chOff x="776536" y="4494206"/>
            <a:chExt cx="3855396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952720" y="4494206"/>
              <a:ext cx="36792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세로에서 규칙을 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76536" y="463708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5456643-361D-4636-8C6C-7F887745A2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828" y="49455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8B223248-FB79-4DE5-BC6A-D410883F058E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xmlns="" id="{35F1E814-1D43-45F4-86D8-2396AD97CC94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AB27AEAF-BE36-4B1D-BECF-2E1BC6C7667C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0AA87A7B-0E2D-415F-96EC-4504E4725C14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xmlns="" id="{D80D904E-319A-4C5D-B85C-A6B4346BCED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350A5C76-E70F-4737-9E28-2058D90A1A5F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6720" y="410956"/>
            <a:ext cx="43557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배열표에서 수의 규칙 찾기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1630151" y="1424768"/>
            <a:ext cx="6633828" cy="2156416"/>
            <a:chOff x="1630151" y="1854982"/>
            <a:chExt cx="6633828" cy="2156416"/>
          </a:xfrm>
        </p:grpSpPr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3197127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446756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6983789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5741143" y="1938551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194419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3197127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446756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6983789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741143" y="234305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194419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3197127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446756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6983789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5741143" y="2760247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94419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3197127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446756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6983789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5741143" y="3158832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94419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3197127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50102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446756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50203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6983789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50405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5741143" y="3563333"/>
              <a:ext cx="9589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50304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2032000" y="1553493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2032000" y="196727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2032000" y="236393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2032000" y="2774105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2032000" y="3180619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2039197" y="1553493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2039197" y="196727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2039197" y="2363937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039197" y="2774105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2039197" y="3180619"/>
            <a:ext cx="812574" cy="2740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1629113" y="1425202"/>
            <a:ext cx="6633828" cy="2156416"/>
            <a:chOff x="1630151" y="1854982"/>
            <a:chExt cx="6633828" cy="2156416"/>
          </a:xfrm>
        </p:grpSpPr>
        <p:pic>
          <p:nvPicPr>
            <p:cNvPr id="75" name="그림 7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1" t="9786" r="11613" b="72557"/>
            <a:stretch/>
          </p:blipFill>
          <p:spPr>
            <a:xfrm>
              <a:off x="1630151" y="1854982"/>
              <a:ext cx="6633828" cy="2156416"/>
            </a:xfrm>
            <a:prstGeom prst="rect">
              <a:avLst/>
            </a:prstGeom>
          </p:spPr>
        </p:pic>
        <p:sp>
          <p:nvSpPr>
            <p:cNvPr id="76" name="TextBox 19"/>
            <p:cNvSpPr txBox="1">
              <a:spLocks noChangeArrowheads="1"/>
            </p:cNvSpPr>
            <p:nvPr/>
          </p:nvSpPr>
          <p:spPr bwMode="auto">
            <a:xfrm>
              <a:off x="1944197" y="1938551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10001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3" name="TextBox 19"/>
            <p:cNvSpPr txBox="1">
              <a:spLocks noChangeArrowheads="1"/>
            </p:cNvSpPr>
            <p:nvPr/>
          </p:nvSpPr>
          <p:spPr bwMode="auto">
            <a:xfrm>
              <a:off x="1944197" y="2343052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20001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8" name="TextBox 19"/>
            <p:cNvSpPr txBox="1">
              <a:spLocks noChangeArrowheads="1"/>
            </p:cNvSpPr>
            <p:nvPr/>
          </p:nvSpPr>
          <p:spPr bwMode="auto">
            <a:xfrm>
              <a:off x="1944197" y="2760247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30001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3" name="TextBox 19"/>
            <p:cNvSpPr txBox="1">
              <a:spLocks noChangeArrowheads="1"/>
            </p:cNvSpPr>
            <p:nvPr/>
          </p:nvSpPr>
          <p:spPr bwMode="auto">
            <a:xfrm>
              <a:off x="1944197" y="3158832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40001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8" name="TextBox 19"/>
            <p:cNvSpPr txBox="1">
              <a:spLocks noChangeArrowheads="1"/>
            </p:cNvSpPr>
            <p:nvPr/>
          </p:nvSpPr>
          <p:spPr bwMode="auto">
            <a:xfrm>
              <a:off x="1944197" y="3563333"/>
              <a:ext cx="95899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kumimoji="0" lang="en-US" altLang="ko-KR" b="1" dirty="0" smtClean="0">
                  <a:latin typeface="나눔고딕" pitchFamily="50" charset="-127"/>
                  <a:ea typeface="나눔고딕" pitchFamily="50" charset="-127"/>
                </a:rPr>
                <a:t>50001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56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750"/>
                            </p:stCondLst>
                            <p:childTnLst>
                              <p:par>
                                <p:cTn id="7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82" grpId="0"/>
      <p:bldP spid="83" grpId="0"/>
      <p:bldP spid="84" grpId="0"/>
      <p:bldP spid="66" grpId="0" animBg="1"/>
      <p:bldP spid="78" grpId="0" animBg="1"/>
      <p:bldP spid="79" grpId="0" animBg="1"/>
      <p:bldP spid="80" grpId="0" animBg="1"/>
      <p:bldP spid="81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933</Words>
  <Application>Microsoft Office PowerPoint</Application>
  <PresentationFormat>A4 용지(210x297mm)</PresentationFormat>
  <Paragraphs>427</Paragraphs>
  <Slides>20</Slides>
  <Notes>8</Notes>
  <HiddenSlides>5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  <vt:variant>
        <vt:lpstr>재구성한 쇼</vt:lpstr>
      </vt:variant>
      <vt:variant>
        <vt:i4>5</vt:i4>
      </vt:variant>
    </vt:vector>
  </HeadingPairs>
  <TitlesOfParts>
    <vt:vector size="34" baseType="lpstr">
      <vt:lpstr>굴림</vt:lpstr>
      <vt:lpstr>Arial</vt:lpstr>
      <vt:lpstr>한컴바탕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  <vt:lpstr>재구성한 쇼 4</vt:lpstr>
      <vt:lpstr>재구성한 쇼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390</cp:revision>
  <dcterms:created xsi:type="dcterms:W3CDTF">2016-11-16T23:53:02Z</dcterms:created>
  <dcterms:modified xsi:type="dcterms:W3CDTF">2018-01-18T07:36:38Z</dcterms:modified>
</cp:coreProperties>
</file>