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313" r:id="rId4"/>
    <p:sldId id="295" r:id="rId5"/>
    <p:sldId id="316" r:id="rId6"/>
    <p:sldId id="318" r:id="rId7"/>
    <p:sldId id="325" r:id="rId8"/>
    <p:sldId id="319" r:id="rId9"/>
    <p:sldId id="320" r:id="rId10"/>
    <p:sldId id="315" r:id="rId11"/>
    <p:sldId id="321" r:id="rId12"/>
    <p:sldId id="324" r:id="rId13"/>
    <p:sldId id="312" r:id="rId14"/>
    <p:sldId id="265" r:id="rId15"/>
  </p:sldIdLst>
  <p:sldSz cx="9906000" cy="6858000" type="A4"/>
  <p:notesSz cx="6797675" cy="9926638"/>
  <p:embeddedFontLst>
    <p:embeddedFont>
      <p:font typeface="나눔고딕 ExtraBold" panose="020D0904000000000000" pitchFamily="50" charset="-127"/>
      <p:bold r:id="rId18"/>
    </p:embeddedFont>
    <p:embeddedFont>
      <p:font typeface="나눔바른고딕" panose="020B0603020101020101" pitchFamily="50" charset="-127"/>
      <p:regular r:id="rId19"/>
      <p:bold r:id="rId20"/>
    </p:embeddedFont>
    <p:embeddedFont>
      <p:font typeface="나눔고딕" panose="020D0604000000000000" pitchFamily="50" charset="-127"/>
      <p:regular r:id="rId21"/>
      <p:bold r:id="rId22"/>
    </p:embeddedFont>
    <p:embeddedFont>
      <p:font typeface="맑은 고딕" panose="020B0503020000020004" pitchFamily="50" charset="-127"/>
      <p:regular r:id="rId23"/>
      <p:bold r:id="rId24"/>
    </p:embeddedFont>
  </p:embeddedFontLst>
  <p:custShowLst>
    <p:custShow name="재구성한 쇼 1" id="0">
      <p:sldLst>
        <p:sld r:id="rId8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5559" autoAdjust="0"/>
  </p:normalViewPr>
  <p:slideViewPr>
    <p:cSldViewPr snapToGrid="0" showGuides="1">
      <p:cViewPr>
        <p:scale>
          <a:sx n="90" d="100"/>
          <a:sy n="90" d="100"/>
        </p:scale>
        <p:origin x="-138" y="60"/>
      </p:cViewPr>
      <p:guideLst>
        <p:guide orient="horz" pos="482"/>
        <p:guide orient="horz" pos="3929"/>
        <p:guide orient="horz" pos="612"/>
        <p:guide orient="horz" pos="903"/>
        <p:guide orient="horz" pos="3716"/>
        <p:guide pos="262"/>
        <p:guide pos="574"/>
        <p:guide pos="56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-3444" y="-126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1F59F-7D21-4297-95C2-EC7C5B978F77}" type="datetimeFigureOut">
              <a:rPr lang="ko-KR" altLang="en-US" smtClean="0">
                <a:latin typeface="나눔고딕" pitchFamily="50" charset="-127"/>
                <a:ea typeface="나눔고딕" pitchFamily="50" charset="-127"/>
              </a:rPr>
              <a:t>2018-01-17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6786F-2707-4DAF-9166-2EB72CD26C05}" type="slidenum">
              <a:rPr lang="ko-KR" altLang="en-US" smtClean="0">
                <a:latin typeface="나눔고딕" pitchFamily="50" charset="-127"/>
                <a:ea typeface="나눔고딕" pitchFamily="50" charset="-127"/>
              </a:rPr>
              <a:t>‹#›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7507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E4A469B-E051-47C2-B7B5-81E8A48B7474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45AB354-40FD-44A1-8735-F0DAD01FF6D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97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674694" y="404813"/>
            <a:ext cx="4421182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508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탐구 수학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8466" y="108000"/>
            <a:ext cx="283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공부할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준비가 되어 있나요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emf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1.png"/><Relationship Id="rId7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slide" Target="slide12.xml"/><Relationship Id="rId5" Type="http://schemas.openxmlformats.org/officeDocument/2006/relationships/image" Target="../media/image11.png"/><Relationship Id="rId10" Type="http://schemas.openxmlformats.org/officeDocument/2006/relationships/slide" Target="slide9.xml"/><Relationship Id="rId4" Type="http://schemas.openxmlformats.org/officeDocument/2006/relationships/image" Target="../media/image14.png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5.png"/><Relationship Id="rId7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6.png"/><Relationship Id="rId7" Type="http://schemas.openxmlformats.org/officeDocument/2006/relationships/slide" Target="slide9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slide" Target="slide12.xml"/><Relationship Id="rId5" Type="http://schemas.openxmlformats.org/officeDocument/2006/relationships/image" Target="../media/image6.png"/><Relationship Id="rId10" Type="http://schemas.openxmlformats.org/officeDocument/2006/relationships/slide" Target="slide9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1.png"/><Relationship Id="rId7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85" name="그림 84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pic>
        <p:nvPicPr>
          <p:cNvPr id="3" name="그림 2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4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5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3667116" y="2437115"/>
            <a:ext cx="5988874" cy="221602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[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]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smtClean="0">
                <a:latin typeface="나눔고딕 ExtraBold" pitchFamily="50" charset="-127"/>
                <a:ea typeface="나눔고딕 ExtraBold" pitchFamily="50" charset="-127"/>
              </a:rPr>
              <a:t>올림픽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이야기를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알아볼까요 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9024966" y="6179363"/>
            <a:ext cx="428628" cy="4286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   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이등변 삼각형 20">
            <a:hlinkClick r:id="" action="ppaction://hlinkshowjump?jump=nextslide"/>
          </p:cNvPr>
          <p:cNvSpPr/>
          <p:nvPr/>
        </p:nvSpPr>
        <p:spPr>
          <a:xfrm rot="5400000">
            <a:off x="9145314" y="6322239"/>
            <a:ext cx="214314" cy="14287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15925" y="500613"/>
            <a:ext cx="3456955" cy="408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66786" y="548680"/>
            <a:ext cx="263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막대그래프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126~127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7" name="타원 86">
            <a:hlinkClick r:id="rId5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8" name="타원 87">
            <a:hlinkClick r:id="rId6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9" name="타원 88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0" name="타원 89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1" name="타원 90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모서리가 둥근 직사각형 51"/>
          <p:cNvSpPr/>
          <p:nvPr/>
        </p:nvSpPr>
        <p:spPr bwMode="auto">
          <a:xfrm>
            <a:off x="911226" y="2197104"/>
            <a:ext cx="8094662" cy="1933942"/>
          </a:xfrm>
          <a:prstGeom prst="roundRect">
            <a:avLst>
              <a:gd name="adj" fmla="val 912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8100" y="2271523"/>
            <a:ext cx="7862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평소에 관심이 많았던 태권도에 대해서 조사할 것입니다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역대 태권도의 메달 수와 대표 선수를 인터넷 검색으로 조사하여 이야기 형태로 작성하겠습니다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올림픽이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년마다 열리는 이유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올림픽마다 달라지는 경기 종목의 수에 대해 조사해 보겠습니다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올림픽에 대해 조사 계획 세우기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48644" y="1399816"/>
            <a:ext cx="7882156" cy="769441"/>
            <a:chOff x="351359" y="1700808"/>
            <a:chExt cx="7882156" cy="769441"/>
          </a:xfrm>
        </p:grpSpPr>
        <p:sp>
          <p:nvSpPr>
            <p:cNvPr id="42" name="TextBox 19"/>
            <p:cNvSpPr txBox="1">
              <a:spLocks noChangeArrowheads="1"/>
            </p:cNvSpPr>
            <p:nvPr/>
          </p:nvSpPr>
          <p:spPr bwMode="auto">
            <a:xfrm>
              <a:off x="547370" y="1700808"/>
              <a:ext cx="768614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올림픽에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대해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조사할 내용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방법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시기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보고서 양식 등에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대하여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생각하며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계획을 세워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351359" y="182572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4" name="그림 5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549" y="29265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25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9" name="타원 28">
            <a:hlinkClick r:id="rId4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2372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7" t="10478" r="21897" b="6897"/>
          <a:stretch/>
        </p:blipFill>
        <p:spPr>
          <a:xfrm>
            <a:off x="2747166" y="1380325"/>
            <a:ext cx="4194383" cy="4742683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3332991" y="3886161"/>
            <a:ext cx="3038165" cy="1671475"/>
            <a:chOff x="3332991" y="3886161"/>
            <a:chExt cx="3038165" cy="1671475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" t="5369" r="50711" b="66551"/>
            <a:stretch/>
          </p:blipFill>
          <p:spPr>
            <a:xfrm>
              <a:off x="3332991" y="4114799"/>
              <a:ext cx="3038165" cy="1442837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816" y="3886161"/>
              <a:ext cx="2532446" cy="255140"/>
            </a:xfrm>
            <a:prstGeom prst="rect">
              <a:avLst/>
            </a:prstGeom>
          </p:spPr>
        </p:pic>
      </p:grpSp>
      <p:sp>
        <p:nvSpPr>
          <p:cNvPr id="47" name="TextBox 19"/>
          <p:cNvSpPr txBox="1">
            <a:spLocks noChangeArrowheads="1"/>
          </p:cNvSpPr>
          <p:nvPr/>
        </p:nvSpPr>
        <p:spPr bwMode="auto">
          <a:xfrm>
            <a:off x="3298267" y="5524527"/>
            <a:ext cx="31104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ko-KR" altLang="en-US" sz="8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태권도가 올림픽 정식 종목으로 </a:t>
            </a:r>
            <a:r>
              <a:rPr lang="ko-KR" altLang="en-US" sz="800" b="1" dirty="0" err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지정된지</a:t>
            </a:r>
            <a:r>
              <a:rPr lang="ko-KR" altLang="en-US" sz="8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8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8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년이 안된 것을 처음 </a:t>
            </a:r>
            <a:r>
              <a:rPr lang="ko-KR" altLang="en-US" sz="8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알았습니다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0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올림픽에 대해 조사 계획 세우기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설명선 2 36"/>
          <p:cNvSpPr/>
          <p:nvPr/>
        </p:nvSpPr>
        <p:spPr>
          <a:xfrm>
            <a:off x="14170024" y="3250069"/>
            <a:ext cx="3022600" cy="500063"/>
          </a:xfrm>
          <a:prstGeom prst="borderCallout2">
            <a:avLst>
              <a:gd name="adj1" fmla="val 50496"/>
              <a:gd name="adj2" fmla="val -1328"/>
              <a:gd name="adj3" fmla="val 37076"/>
              <a:gd name="adj4" fmla="val -14158"/>
              <a:gd name="adj5" fmla="val 115997"/>
              <a:gd name="adj6" fmla="val -2202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학생들 손 글씨로 쓴 것처럼 </a:t>
            </a:r>
            <a:r>
              <a:rPr lang="ko-KR" altLang="en-US" dirty="0" err="1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삽화요청합니다</a:t>
            </a:r>
            <a:r>
              <a:rPr lang="en-US" altLang="ko-KR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26" name="그림 25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3524919" y="1801832"/>
            <a:ext cx="3289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/>
            <a:r>
              <a:rPr lang="ko-KR" altLang="en-US" sz="1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역</a:t>
            </a: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</a:t>
            </a:r>
            <a:r>
              <a:rPr lang="ko-KR" altLang="en-US" sz="1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올림픽에서 획득한 태권도 메달 수</a:t>
            </a:r>
            <a:endParaRPr lang="ko-KR" alt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4896272" y="2660820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/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8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월 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24</a:t>
            </a:r>
            <a:r>
              <a:rPr lang="ko-KR" altLang="en-US" sz="8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일 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~ 6</a:t>
            </a:r>
            <a:r>
              <a:rPr lang="ko-KR" altLang="en-US" sz="8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월 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27</a:t>
            </a:r>
            <a:r>
              <a:rPr lang="ko-KR" altLang="en-US" sz="8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일</a:t>
            </a:r>
            <a:endParaRPr lang="ko-KR" alt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3208316" y="3220257"/>
            <a:ext cx="1439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/>
            <a:r>
              <a:rPr lang="ko-KR" altLang="en-US" sz="8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인터넷 검색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pPr marL="446088" indent="-446088"/>
            <a:r>
              <a:rPr lang="ko-KR" altLang="en-US" sz="8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올림픽 기념관 방문 조사</a:t>
            </a:r>
            <a:endParaRPr lang="ko-KR" altLang="en-US" sz="800" dirty="0"/>
          </a:p>
        </p:txBody>
      </p:sp>
      <p:sp>
        <p:nvSpPr>
          <p:cNvPr id="45" name="TextBox 19"/>
          <p:cNvSpPr txBox="1">
            <a:spLocks noChangeArrowheads="1"/>
          </p:cNvSpPr>
          <p:nvPr/>
        </p:nvSpPr>
        <p:spPr bwMode="auto">
          <a:xfrm>
            <a:off x="3199959" y="2663250"/>
            <a:ext cx="14179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ko-KR" altLang="en-US" sz="8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태권도에 관심이 많아서 올림픽에서 획득한 태권도 메달 수가 궁금합니다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8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4898200" y="3227575"/>
            <a:ext cx="1632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ko-KR" altLang="en-US" sz="8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시드니 올림픽부터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8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리우데자네이루 올림픽 까지 태권도에서 획득한 메달 수를 표로 정리하였습니다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0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451" y="17315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7522" y="269065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7521" y="32116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8014" y="26693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타원 53">
            <a:hlinkClick r:id="rId7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8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타원 57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19"/>
          <p:cNvSpPr txBox="1">
            <a:spLocks noChangeArrowheads="1"/>
          </p:cNvSpPr>
          <p:nvPr/>
        </p:nvSpPr>
        <p:spPr bwMode="auto">
          <a:xfrm>
            <a:off x="2290248" y="1495796"/>
            <a:ext cx="5110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예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)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3" t="6743" r="4850" b="68460"/>
          <a:stretch/>
        </p:blipFill>
        <p:spPr>
          <a:xfrm>
            <a:off x="3375702" y="4168971"/>
            <a:ext cx="2838751" cy="1274094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8266" y="32360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4881" y="45528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5077" y="54913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그림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1784" r="57195" b="94630"/>
          <a:stretch/>
        </p:blipFill>
        <p:spPr>
          <a:xfrm>
            <a:off x="3678430" y="3925007"/>
            <a:ext cx="2274872" cy="18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01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9" grpId="0"/>
      <p:bldP spid="32" grpId="0"/>
      <p:bldP spid="33" grpId="0"/>
      <p:bldP spid="45" grpId="0"/>
      <p:bldP spid="46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모서리가 둥근 직사각형 40"/>
          <p:cNvSpPr/>
          <p:nvPr/>
        </p:nvSpPr>
        <p:spPr bwMode="auto">
          <a:xfrm>
            <a:off x="917267" y="2287091"/>
            <a:ext cx="8059329" cy="2274731"/>
          </a:xfrm>
          <a:prstGeom prst="roundRect">
            <a:avLst>
              <a:gd name="adj" fmla="val 8928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9900" y="2364414"/>
            <a:ext cx="7862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태권도가 올림픽 정식 종목으로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지정된지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년이 안된 것을 처음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알았습니다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2000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년부터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2008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년까지는 메달 수가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개로 같았는데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2012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년에 메달 수가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개로 줄어든 이유가 궁금합니다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태권도는 양궁만큼이나 메달을 많이 획득할 수 있는 종목이라고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생각했습니다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조사한 올림픽 이야기 발표하기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7634" y="31388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6" name="그림 25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98268" y="1462541"/>
            <a:ext cx="7934333" cy="769441"/>
            <a:chOff x="974470" y="1484313"/>
            <a:chExt cx="7934333" cy="769441"/>
          </a:xfrm>
        </p:grpSpPr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1232855" y="1484313"/>
              <a:ext cx="767594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자신이 만든 내용을 발표하고 새롭게 알게 된 점이나 느낀 점을 친구들과 이야기해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8" name="그룹 37"/>
            <p:cNvGrpSpPr/>
            <p:nvPr/>
          </p:nvGrpSpPr>
          <p:grpSpPr>
            <a:xfrm>
              <a:off x="974470" y="1617090"/>
              <a:ext cx="219266" cy="218283"/>
              <a:chOff x="668145" y="1363023"/>
              <a:chExt cx="219266" cy="218283"/>
            </a:xfrm>
          </p:grpSpPr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2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0" name="타원 29">
            <a:hlinkClick r:id="rId4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2839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667116" y="2276872"/>
            <a:ext cx="5969254" cy="236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규칙 찾기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단원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4" name="타원 6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이등변 삼각형 6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모서리가 둥근 직사각형 31"/>
          <p:cNvSpPr/>
          <p:nvPr/>
        </p:nvSpPr>
        <p:spPr>
          <a:xfrm>
            <a:off x="395536" y="476672"/>
            <a:ext cx="1997605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3648" y="548680"/>
            <a:ext cx="989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7" name="그림 26" descr="7.png"/>
          <p:cNvPicPr>
            <a:picLocks noChangeAspect="1"/>
          </p:cNvPicPr>
          <p:nvPr/>
        </p:nvPicPr>
        <p:blipFill rotWithShape="1">
          <a:blip r:embed="rId3" cstate="print"/>
          <a:srcRect l="1" r="29101"/>
          <a:stretch/>
        </p:blipFill>
        <p:spPr>
          <a:xfrm>
            <a:off x="7392680" y="44624"/>
            <a:ext cx="2304827" cy="911543"/>
          </a:xfrm>
          <a:prstGeom prst="rect">
            <a:avLst/>
          </a:prstGeom>
        </p:spPr>
      </p:pic>
      <p:sp>
        <p:nvSpPr>
          <p:cNvPr id="23" name="타원 22">
            <a:hlinkClick r:id="rId4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3584848" y="2361420"/>
            <a:ext cx="5897246" cy="2219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여러 가지 정보를 조사하고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막대그래프를 이용하여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정리해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모서리가 둥근 직사각형 50"/>
          <p:cNvSpPr/>
          <p:nvPr/>
        </p:nvSpPr>
        <p:spPr>
          <a:xfrm>
            <a:off x="395536" y="476672"/>
            <a:ext cx="1997605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03648" y="548680"/>
            <a:ext cx="989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1" name="그림 30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0" name="타원 29">
            <a:hlinkClick r:id="rId4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1853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116198" y="2340274"/>
            <a:ext cx="7819560" cy="2520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올림픽 이야기 살펴보기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" name="그림 26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09154" y="1361923"/>
            <a:ext cx="7977401" cy="769441"/>
            <a:chOff x="974470" y="1459897"/>
            <a:chExt cx="7977401" cy="769441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1270722" y="1459897"/>
              <a:ext cx="7681149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올림픽에는 경기와 관련된 이야기 외에도 여러 가지 이야기가 많습니다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슬기가 조사한 올림픽 이야기를 살펴봅시다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9" name="그룹 28"/>
            <p:cNvGrpSpPr/>
            <p:nvPr/>
          </p:nvGrpSpPr>
          <p:grpSpPr>
            <a:xfrm>
              <a:off x="974470" y="1556792"/>
              <a:ext cx="219266" cy="218283"/>
              <a:chOff x="668145" y="1363023"/>
              <a:chExt cx="219266" cy="218283"/>
            </a:xfrm>
          </p:grpSpPr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1205406" y="2516231"/>
            <a:ext cx="7681149" cy="2123658"/>
          </a:xfrm>
          <a:prstGeom prst="rect">
            <a:avLst/>
          </a:prstGeom>
          <a:noFill/>
          <a:ln w="19050" cmpd="dbl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2016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년에는 브라질의 리우데자네이루에서 올림픽이 열렸고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2020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년에는 일본의 도쿄에서 열립니다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올림픽 개최지는 어떻게 선정할까요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?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국제 올림픽 위원회 위원들이 투표하여 절반이 넘는 표를 얻은 도시가 올림픽 개최지로 선정됩니다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algn="just"/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절반이 넘는 표를 얻은 도시가 없으면 가장 적은 표를 얻은 도시를 제외하고 다시 투표를 합니다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3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4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7981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올림픽 이야기 살펴보기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 bwMode="auto">
          <a:xfrm>
            <a:off x="911061" y="2180574"/>
            <a:ext cx="8094827" cy="468000"/>
          </a:xfrm>
          <a:prstGeom prst="roundRect">
            <a:avLst>
              <a:gd name="adj" fmla="val 2568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6195" y="2178276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일본 도쿄입니다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462" y="22310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948114" y="3174403"/>
            <a:ext cx="7928258" cy="1107996"/>
            <a:chOff x="416496" y="2742456"/>
            <a:chExt cx="7928258" cy="1107996"/>
          </a:xfrm>
        </p:grpSpPr>
        <p:sp>
          <p:nvSpPr>
            <p:cNvPr id="46" name="TextBox 19"/>
            <p:cNvSpPr txBox="1">
              <a:spLocks noChangeArrowheads="1"/>
            </p:cNvSpPr>
            <p:nvPr/>
          </p:nvSpPr>
          <p:spPr bwMode="auto">
            <a:xfrm>
              <a:off x="577231" y="2742456"/>
              <a:ext cx="7767523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2018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년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월에 우리나라 평창에서 동계 올림픽이 열렸어요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여러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나라가 올림픽을 개최하려고 할 텐데 개최지는 어떻게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선정되었을까요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416496" y="290448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8" name="모서리가 둥근 직사각형 47"/>
          <p:cNvSpPr/>
          <p:nvPr/>
        </p:nvSpPr>
        <p:spPr bwMode="auto">
          <a:xfrm>
            <a:off x="911226" y="4312997"/>
            <a:ext cx="8094662" cy="921125"/>
          </a:xfrm>
          <a:prstGeom prst="roundRect">
            <a:avLst>
              <a:gd name="adj" fmla="val 1150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7967" y="4388839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투표를 통해 다수결로 선정됩니다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과반수로 선정됩니다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8463" y="45975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49800" y="1365069"/>
            <a:ext cx="8056087" cy="769441"/>
            <a:chOff x="971572" y="1425414"/>
            <a:chExt cx="8056087" cy="769441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1136576" y="1425414"/>
              <a:ext cx="789108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2016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년에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브라질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리우데자네이루에서 올림픽이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열렸어요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2020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년에는 어디에서 열리는지 알고 있나요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971572" y="158495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4" name="타원 33">
            <a:hlinkClick r:id="rId4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2123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8" grpId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올림픽 이야기 살펴보기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6" name="그림 35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5" t="30891" r="44264" b="49945"/>
          <a:stretch/>
        </p:blipFill>
        <p:spPr>
          <a:xfrm>
            <a:off x="764494" y="1245902"/>
            <a:ext cx="4005943" cy="2498783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1" t="50095" r="44908" b="31578"/>
          <a:stretch/>
        </p:blipFill>
        <p:spPr>
          <a:xfrm>
            <a:off x="4953000" y="1344057"/>
            <a:ext cx="4005943" cy="2389739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1" t="69080" r="44908" b="12593"/>
          <a:stretch/>
        </p:blipFill>
        <p:spPr>
          <a:xfrm>
            <a:off x="2693759" y="3698461"/>
            <a:ext cx="4005943" cy="2389739"/>
          </a:xfrm>
          <a:prstGeom prst="rect">
            <a:avLst/>
          </a:prstGeom>
        </p:spPr>
      </p:pic>
      <p:sp>
        <p:nvSpPr>
          <p:cNvPr id="30" name="타원 29">
            <a:hlinkClick r:id="rId4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1956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올림픽 이야기 살펴보기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5" t="30891" r="44264" b="49945"/>
          <a:stretch/>
        </p:blipFill>
        <p:spPr>
          <a:xfrm>
            <a:off x="764494" y="1245902"/>
            <a:ext cx="4005943" cy="2498783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1" t="50095" r="44908" b="31578"/>
          <a:stretch/>
        </p:blipFill>
        <p:spPr>
          <a:xfrm>
            <a:off x="4953000" y="1344057"/>
            <a:ext cx="4005943" cy="2389739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1" t="69080" r="44908" b="12593"/>
          <a:stretch/>
        </p:blipFill>
        <p:spPr>
          <a:xfrm>
            <a:off x="2693759" y="3698461"/>
            <a:ext cx="4005943" cy="238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6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모서리가 둥근 직사각형 52"/>
          <p:cNvSpPr/>
          <p:nvPr/>
        </p:nvSpPr>
        <p:spPr bwMode="auto">
          <a:xfrm>
            <a:off x="911227" y="2206824"/>
            <a:ext cx="5444968" cy="788271"/>
          </a:xfrm>
          <a:prstGeom prst="roundRect">
            <a:avLst>
              <a:gd name="adj" fmla="val 1719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68101" y="2225655"/>
            <a:ext cx="5243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리우데자네이루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마드리드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도쿄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시카고 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6988629" y="1399082"/>
            <a:ext cx="2053397" cy="1257459"/>
            <a:chOff x="764494" y="1245902"/>
            <a:chExt cx="8194449" cy="4842298"/>
          </a:xfrm>
        </p:grpSpPr>
        <p:pic>
          <p:nvPicPr>
            <p:cNvPr id="64" name="그림 6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5" t="30891" r="44264" b="49945"/>
            <a:stretch/>
          </p:blipFill>
          <p:spPr>
            <a:xfrm>
              <a:off x="764494" y="1245902"/>
              <a:ext cx="4005943" cy="2498783"/>
            </a:xfrm>
            <a:prstGeom prst="rect">
              <a:avLst/>
            </a:prstGeom>
          </p:spPr>
        </p:pic>
        <p:pic>
          <p:nvPicPr>
            <p:cNvPr id="65" name="그림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1" t="50095" r="44908" b="31578"/>
            <a:stretch/>
          </p:blipFill>
          <p:spPr>
            <a:xfrm>
              <a:off x="4953000" y="1344057"/>
              <a:ext cx="4005943" cy="2389739"/>
            </a:xfrm>
            <a:prstGeom prst="rect">
              <a:avLst/>
            </a:prstGeom>
          </p:spPr>
        </p:pic>
        <p:pic>
          <p:nvPicPr>
            <p:cNvPr id="66" name="그림 6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1" t="69080" r="44908" b="12593"/>
            <a:stretch/>
          </p:blipFill>
          <p:spPr>
            <a:xfrm>
              <a:off x="2693759" y="3698461"/>
              <a:ext cx="4005943" cy="2389739"/>
            </a:xfrm>
            <a:prstGeom prst="rect">
              <a:avLst/>
            </a:prstGeom>
          </p:spPr>
        </p:pic>
      </p:grp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올림픽 이야기 살펴보기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3" name="그림 42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31" name="그룹 30"/>
          <p:cNvGrpSpPr/>
          <p:nvPr/>
        </p:nvGrpSpPr>
        <p:grpSpPr>
          <a:xfrm>
            <a:off x="959530" y="1433513"/>
            <a:ext cx="5251699" cy="769441"/>
            <a:chOff x="393736" y="4076056"/>
            <a:chExt cx="4957753" cy="769441"/>
          </a:xfrm>
        </p:grpSpPr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576773" y="4076056"/>
              <a:ext cx="477471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2016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년에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올림픽 개최지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선정 과정에서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1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차 투표에 참가한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도시는 어디인가요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393736" y="420096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5" name="그림 5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5592" y="240161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그림 58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613" y="1520404"/>
            <a:ext cx="277200" cy="280350"/>
          </a:xfrm>
          <a:prstGeom prst="rect">
            <a:avLst/>
          </a:prstGeom>
        </p:spPr>
      </p:pic>
      <p:grpSp>
        <p:nvGrpSpPr>
          <p:cNvPr id="41" name="그룹 40"/>
          <p:cNvGrpSpPr/>
          <p:nvPr/>
        </p:nvGrpSpPr>
        <p:grpSpPr>
          <a:xfrm>
            <a:off x="959530" y="3391202"/>
            <a:ext cx="6828060" cy="430887"/>
            <a:chOff x="440932" y="5287553"/>
            <a:chExt cx="6828060" cy="430887"/>
          </a:xfrm>
        </p:grpSpPr>
        <p:sp>
          <p:nvSpPr>
            <p:cNvPr id="48" name="TextBox 19"/>
            <p:cNvSpPr txBox="1">
              <a:spLocks noChangeArrowheads="1"/>
            </p:cNvSpPr>
            <p:nvPr/>
          </p:nvSpPr>
          <p:spPr bwMode="auto">
            <a:xfrm>
              <a:off x="576773" y="5287553"/>
              <a:ext cx="669221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1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차 투표에서 가장 많은 표를 받은 도시는 어디인가요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440932" y="545635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0" name="모서리가 둥근 직사각형 49"/>
          <p:cNvSpPr/>
          <p:nvPr/>
        </p:nvSpPr>
        <p:spPr bwMode="auto">
          <a:xfrm>
            <a:off x="911225" y="3859777"/>
            <a:ext cx="8094483" cy="468000"/>
          </a:xfrm>
          <a:prstGeom prst="roundRect">
            <a:avLst>
              <a:gd name="adj" fmla="val 2568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26879" y="3855908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마드리드입니다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6057" y="38850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타원 53">
            <a:hlinkClick r:id="rId7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8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타원 57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타원 59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6723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7" grpId="0"/>
      <p:bldP spid="50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올림픽 이야기 살펴보기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" name="그림 26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45" name="그룹 44"/>
          <p:cNvGrpSpPr/>
          <p:nvPr/>
        </p:nvGrpSpPr>
        <p:grpSpPr>
          <a:xfrm>
            <a:off x="951410" y="2914786"/>
            <a:ext cx="7907973" cy="769441"/>
            <a:chOff x="453476" y="4940300"/>
            <a:chExt cx="7907973" cy="769441"/>
          </a:xfrm>
        </p:grpSpPr>
        <p:sp>
          <p:nvSpPr>
            <p:cNvPr id="48" name="TextBox 19"/>
            <p:cNvSpPr txBox="1">
              <a:spLocks noChangeArrowheads="1"/>
            </p:cNvSpPr>
            <p:nvPr/>
          </p:nvSpPr>
          <p:spPr bwMode="auto">
            <a:xfrm>
              <a:off x="636512" y="4940300"/>
              <a:ext cx="772493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올림픽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개최지 선정 방법과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2016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년 개최지 선정 과정을 보았을 때 흥미로운 점은 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453476" y="514928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0" name="모서리가 둥근 직사각형 49"/>
          <p:cNvSpPr/>
          <p:nvPr/>
        </p:nvSpPr>
        <p:spPr bwMode="auto">
          <a:xfrm>
            <a:off x="918744" y="3706874"/>
            <a:ext cx="8090651" cy="804728"/>
          </a:xfrm>
          <a:prstGeom prst="roundRect">
            <a:avLst>
              <a:gd name="adj" fmla="val 1486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56550" y="3724518"/>
            <a:ext cx="7902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차 투표에서 가장 많은 표를 받은 마드리드가 최종 선정되지 못하고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리우데자네이루로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바뀐 것이 특이합니다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881" y="39004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타원 27">
            <a:hlinkClick r:id="rId4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966356" y="1422362"/>
            <a:ext cx="7947457" cy="769441"/>
            <a:chOff x="529917" y="3998196"/>
            <a:chExt cx="7947457" cy="769441"/>
          </a:xfrm>
        </p:grpSpPr>
        <p:sp>
          <p:nvSpPr>
            <p:cNvPr id="34" name="TextBox 19"/>
            <p:cNvSpPr txBox="1">
              <a:spLocks noChangeArrowheads="1"/>
            </p:cNvSpPr>
            <p:nvPr/>
          </p:nvSpPr>
          <p:spPr bwMode="auto">
            <a:xfrm>
              <a:off x="712953" y="3998196"/>
              <a:ext cx="776442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차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, 3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차 투표를 거쳐 최종으로 가장 많은 표를 받은 도시는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어디인가요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529917" y="412310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모서리가 둥근 직사각형 37"/>
          <p:cNvSpPr/>
          <p:nvPr/>
        </p:nvSpPr>
        <p:spPr bwMode="auto">
          <a:xfrm>
            <a:off x="922644" y="2221016"/>
            <a:ext cx="8083064" cy="468000"/>
          </a:xfrm>
          <a:prstGeom prst="roundRect">
            <a:avLst>
              <a:gd name="adj" fmla="val 2568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76030" y="2239573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리우데자네이루입니다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056" y="22462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5691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38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올림픽에 대해 조사 계획 세우기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 bwMode="auto">
          <a:xfrm>
            <a:off x="911226" y="3291619"/>
            <a:ext cx="8094662" cy="2311454"/>
          </a:xfrm>
          <a:prstGeom prst="roundRect">
            <a:avLst>
              <a:gd name="adj" fmla="val 804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4457" y="3385517"/>
            <a:ext cx="78863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올림픽은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년마다 열립니다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우리나라는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1988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년 서울에서 올림픽을 열었습니다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우리나라 손기정 선수가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일본 침략기에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일장기를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달고 마라톤에서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금메달을 땄습니다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  <a:tabLst>
                <a:tab pos="177800" algn="l"/>
              </a:tabLst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수영 선수의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전신 수영복이 기록 단축에 영향을 미친다는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이야기를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들었습니다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0105" y="42583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43162" y="2809369"/>
            <a:ext cx="8135432" cy="430887"/>
            <a:chOff x="956909" y="1509716"/>
            <a:chExt cx="8135432" cy="430887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1136576" y="1509716"/>
              <a:ext cx="795576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올림픽에 대해 알고 있는 것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자유롭게 이야기해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956909" y="166034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903563" y="1440513"/>
            <a:ext cx="7927237" cy="1107996"/>
            <a:chOff x="903563" y="1418211"/>
            <a:chExt cx="7927237" cy="1107996"/>
          </a:xfrm>
        </p:grpSpPr>
        <p:grpSp>
          <p:nvGrpSpPr>
            <p:cNvPr id="37" name="그룹 36"/>
            <p:cNvGrpSpPr/>
            <p:nvPr/>
          </p:nvGrpSpPr>
          <p:grpSpPr>
            <a:xfrm>
              <a:off x="903563" y="1525314"/>
              <a:ext cx="219266" cy="218283"/>
              <a:chOff x="668145" y="1363023"/>
              <a:chExt cx="219266" cy="218283"/>
            </a:xfrm>
          </p:grpSpPr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1137371" y="1418211"/>
              <a:ext cx="7693429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여러분은 올림픽에 대해 무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엇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 궁금한가요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올림픽에 대해 여러 가지를 조사하고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막대그래프를 넣어 이야기나 보고서로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나타내어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1" name="타원 30">
            <a:hlinkClick r:id="rId4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4990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535</Words>
  <Application>Microsoft Office PowerPoint</Application>
  <PresentationFormat>A4 용지(210x297mm)</PresentationFormat>
  <Paragraphs>94</Paragraphs>
  <Slides>13</Slides>
  <Notes>0</Notes>
  <HiddenSlides>1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  <vt:variant>
        <vt:lpstr>재구성한 쇼</vt:lpstr>
      </vt:variant>
      <vt:variant>
        <vt:i4>1</vt:i4>
      </vt:variant>
    </vt:vector>
  </HeadingPairs>
  <TitlesOfParts>
    <vt:vector size="23" baseType="lpstr">
      <vt:lpstr>굴림</vt:lpstr>
      <vt:lpstr>Arial</vt:lpstr>
      <vt:lpstr>나눔고딕 ExtraBold</vt:lpstr>
      <vt:lpstr>나눔바른고딕</vt:lpstr>
      <vt:lpstr>나눔고딕</vt:lpstr>
      <vt:lpstr>맑은 고딕</vt:lpstr>
      <vt:lpstr>Wingdings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조아라</cp:lastModifiedBy>
  <cp:revision>372</cp:revision>
  <cp:lastPrinted>2017-11-04T01:24:13Z</cp:lastPrinted>
  <dcterms:created xsi:type="dcterms:W3CDTF">2016-11-16T23:53:02Z</dcterms:created>
  <dcterms:modified xsi:type="dcterms:W3CDTF">2018-01-17T04:57:31Z</dcterms:modified>
</cp:coreProperties>
</file>