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8" r:id="rId4"/>
    <p:sldId id="295" r:id="rId5"/>
    <p:sldId id="280" r:id="rId6"/>
    <p:sldId id="305" r:id="rId7"/>
    <p:sldId id="309" r:id="rId8"/>
    <p:sldId id="310" r:id="rId9"/>
    <p:sldId id="311" r:id="rId10"/>
    <p:sldId id="304" r:id="rId11"/>
    <p:sldId id="318" r:id="rId12"/>
    <p:sldId id="317" r:id="rId13"/>
    <p:sldId id="265" r:id="rId14"/>
  </p:sldIdLst>
  <p:sldSz cx="9906000" cy="6858000" type="A4"/>
  <p:notesSz cx="6858000" cy="9144000"/>
  <p:embeddedFontLst>
    <p:embeddedFont>
      <p:font typeface="나눔고딕" panose="020D0604000000000000" pitchFamily="50" charset="-127"/>
      <p:regular r:id="rId17"/>
      <p:bold r:id="rId18"/>
    </p:embeddedFont>
    <p:embeddedFont>
      <p:font typeface="나눔고딕 ExtraBold" panose="020D0904000000000000" pitchFamily="50" charset="-127"/>
      <p:bold r:id="rId19"/>
    </p:embeddedFont>
    <p:embeddedFont>
      <p:font typeface="맑은 고딕" panose="020B0503020000020004" pitchFamily="50" charset="-127"/>
      <p:regular r:id="rId20"/>
      <p:bold r:id="rId21"/>
    </p:embeddedFont>
    <p:embeddedFont>
      <p:font typeface="나눔바른고딕" panose="020B0603020101020101" pitchFamily="50" charset="-127"/>
      <p:regular r:id="rId22"/>
      <p:bold r:id="rId23"/>
    </p:embeddedFont>
  </p:embeddedFontLst>
  <p:custShowLst>
    <p:custShow name="재구성한 쇼 1" id="0">
      <p:sldLst>
        <p:sld r:id="rId12"/>
      </p:sldLst>
    </p:custShow>
    <p:custShow name="재구성한 쇼 2" id="1">
      <p:sldLst>
        <p:sld r:id="rId12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-402" y="-102"/>
      </p:cViewPr>
      <p:guideLst>
        <p:guide orient="horz" pos="482"/>
        <p:guide orient="horz" pos="3884"/>
        <p:guide orient="horz" pos="663"/>
        <p:guide orient="horz" pos="910"/>
        <p:guide orient="horz" pos="3715"/>
        <p:guide pos="262"/>
        <p:guide pos="5978"/>
        <p:guide pos="573"/>
        <p:guide pos="5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-3276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1F59F-7D21-4297-95C2-EC7C5B978F77}" type="datetimeFigureOut">
              <a:rPr lang="ko-KR" altLang="en-US" smtClean="0">
                <a:latin typeface="나눔고딕" pitchFamily="50" charset="-127"/>
                <a:ea typeface="나눔고딕" pitchFamily="50" charset="-127"/>
              </a:rPr>
              <a:t>2018-01-17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6786F-2707-4DAF-9166-2EB72CD26C05}" type="slidenum">
              <a:rPr lang="ko-KR" altLang="en-US" smtClean="0">
                <a:latin typeface="나눔고딕" pitchFamily="50" charset="-127"/>
                <a:ea typeface="나눔고딕" pitchFamily="50" charset="-127"/>
              </a:rPr>
              <a:t>‹#›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7507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E4A469B-E051-47C2-B7B5-81E8A48B7474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45AB354-40FD-44A1-8735-F0DAD01FF6D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97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674694" y="404813"/>
            <a:ext cx="4421182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508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생각 수학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생각 수학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8466" y="108000"/>
            <a:ext cx="2834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공부할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준비가 되어 있나요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5058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png"/><Relationship Id="rId7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10" Type="http://schemas.openxmlformats.org/officeDocument/2006/relationships/slide" Target="slide1.xml"/><Relationship Id="rId4" Type="http://schemas.openxmlformats.org/officeDocument/2006/relationships/image" Target="../media/image7.png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pic>
        <p:nvPicPr>
          <p:cNvPr id="85" name="그림 84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pic>
        <p:nvPicPr>
          <p:cNvPr id="3" name="그림 2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4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5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3667116" y="2708920"/>
            <a:ext cx="5988874" cy="1495941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[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생각 수학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]</a:t>
            </a:r>
            <a:endParaRPr lang="en-US" altLang="ko-KR" sz="3600" dirty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누구를 양궁 대표 선수로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정할까요</a:t>
            </a:r>
            <a:endParaRPr lang="en-US" altLang="ko-KR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9024966" y="6179363"/>
            <a:ext cx="428628" cy="42862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   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이등변 삼각형 20">
            <a:hlinkClick r:id="" action="ppaction://hlinkshowjump?jump=nextslide"/>
          </p:cNvPr>
          <p:cNvSpPr/>
          <p:nvPr/>
        </p:nvSpPr>
        <p:spPr>
          <a:xfrm rot="5400000">
            <a:off x="9145314" y="6322239"/>
            <a:ext cx="214314" cy="14287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415925" y="500613"/>
            <a:ext cx="3528963" cy="4081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66786" y="548680"/>
            <a:ext cx="2778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막대그래프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120~121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타원 24">
            <a:hlinkClick r:id="rId5" action="ppaction://hlinksldjump"/>
          </p:cNvPr>
          <p:cNvSpPr/>
          <p:nvPr/>
        </p:nvSpPr>
        <p:spPr>
          <a:xfrm>
            <a:off x="8353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6" action="ppaction://hlinksldjump"/>
          </p:cNvPr>
          <p:cNvSpPr/>
          <p:nvPr/>
        </p:nvSpPr>
        <p:spPr>
          <a:xfrm>
            <a:off x="8821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7" action="ppaction://hlinksldjump"/>
          </p:cNvPr>
          <p:cNvSpPr/>
          <p:nvPr/>
        </p:nvSpPr>
        <p:spPr>
          <a:xfrm>
            <a:off x="9287450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8" action="ppaction://hlinksldjump"/>
          </p:cNvPr>
          <p:cNvSpPr/>
          <p:nvPr/>
        </p:nvSpPr>
        <p:spPr>
          <a:xfrm>
            <a:off x="7885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새로운 선수의 기록을 보고 양궁 대표 선수 정하기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7" t="67218" r="15850" b="10879"/>
          <a:stretch/>
        </p:blipFill>
        <p:spPr>
          <a:xfrm>
            <a:off x="1376543" y="2698044"/>
            <a:ext cx="6994771" cy="285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4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모서리가 둥근 직사각형 54"/>
          <p:cNvSpPr/>
          <p:nvPr/>
        </p:nvSpPr>
        <p:spPr bwMode="auto">
          <a:xfrm>
            <a:off x="923478" y="5001736"/>
            <a:ext cx="8076609" cy="894660"/>
          </a:xfrm>
          <a:prstGeom prst="roundRect">
            <a:avLst>
              <a:gd name="adj" fmla="val 112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33467" y="5050752"/>
            <a:ext cx="7971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영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이를 양궁 대표 선수로 정하고 싶습니다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도영이가 세트당 얻은 점수의 합이 더 높기 때문입니다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 bwMode="auto">
          <a:xfrm>
            <a:off x="909638" y="1879560"/>
            <a:ext cx="5774191" cy="830982"/>
          </a:xfrm>
          <a:prstGeom prst="roundRect">
            <a:avLst>
              <a:gd name="adj" fmla="val 112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7519" y="1900750"/>
            <a:ext cx="5636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도영이와 영일이의 기록을 비교하여 양궁 대표 선수를 정해야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7" t="67218" r="15850" b="10879"/>
          <a:stretch/>
        </p:blipFill>
        <p:spPr>
          <a:xfrm>
            <a:off x="7021689" y="1476315"/>
            <a:ext cx="2003277" cy="817911"/>
          </a:xfrm>
          <a:prstGeom prst="rect">
            <a:avLst/>
          </a:prstGeom>
        </p:spPr>
      </p:pic>
      <p:sp>
        <p:nvSpPr>
          <p:cNvPr id="28" name="모서리가 둥근 직사각형 27"/>
          <p:cNvSpPr/>
          <p:nvPr/>
        </p:nvSpPr>
        <p:spPr bwMode="auto">
          <a:xfrm>
            <a:off x="909638" y="3255676"/>
            <a:ext cx="8115328" cy="868797"/>
          </a:xfrm>
          <a:prstGeom prst="roundRect">
            <a:avLst>
              <a:gd name="adj" fmla="val 112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33467" y="3289468"/>
            <a:ext cx="7971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3,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세트는 도영이의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기록이 높고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2, 5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세트는 영일이의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기록이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높습니다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새로운 선수의 기록을 보고 양궁 대표 선수 정하기</a:t>
            </a: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8614" y="208629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949292" y="1422853"/>
            <a:ext cx="3931179" cy="430887"/>
            <a:chOff x="483683" y="4660675"/>
            <a:chExt cx="3931179" cy="430887"/>
          </a:xfrm>
        </p:grpSpPr>
        <p:sp>
          <p:nvSpPr>
            <p:cNvPr id="45" name="TextBox 19"/>
            <p:cNvSpPr txBox="1">
              <a:spLocks noChangeArrowheads="1"/>
            </p:cNvSpPr>
            <p:nvPr/>
          </p:nvSpPr>
          <p:spPr bwMode="auto">
            <a:xfrm>
              <a:off x="666720" y="4660675"/>
              <a:ext cx="374814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0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정해야 하는 것은 무엇인가요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483683" y="482510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5" name="그림 34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950195" y="2790969"/>
            <a:ext cx="5263274" cy="430887"/>
            <a:chOff x="483683" y="4660675"/>
            <a:chExt cx="5263274" cy="430887"/>
          </a:xfrm>
        </p:grpSpPr>
        <p:sp>
          <p:nvSpPr>
            <p:cNvPr id="31" name="TextBox 19"/>
            <p:cNvSpPr txBox="1">
              <a:spLocks noChangeArrowheads="1"/>
            </p:cNvSpPr>
            <p:nvPr/>
          </p:nvSpPr>
          <p:spPr bwMode="auto">
            <a:xfrm>
              <a:off x="666720" y="4660675"/>
              <a:ext cx="508023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0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도영이와 영일이의 기록을 비교해 보세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483683" y="482510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3" name="그림 3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3663" y="348131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그림 52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613" y="1520404"/>
            <a:ext cx="277200" cy="280350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064" y="52403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그룹 56"/>
          <p:cNvGrpSpPr/>
          <p:nvPr/>
        </p:nvGrpSpPr>
        <p:grpSpPr>
          <a:xfrm>
            <a:off x="937758" y="4214785"/>
            <a:ext cx="8087208" cy="769441"/>
            <a:chOff x="483683" y="4660675"/>
            <a:chExt cx="8087208" cy="769441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666720" y="4660675"/>
              <a:ext cx="7904171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atinLnBrk="0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도영이와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영일이 중 누구를 양궁 대표 선수로 정할까요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그 이유는 무엇인가요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auto">
            <a:xfrm>
              <a:off x="483683" y="482510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1" name="타원 60">
            <a:hlinkClick r:id="rId6" action="ppaction://hlinksldjump"/>
          </p:cNvPr>
          <p:cNvSpPr/>
          <p:nvPr/>
        </p:nvSpPr>
        <p:spPr>
          <a:xfrm>
            <a:off x="8353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" name="타원 61">
            <a:hlinkClick r:id="rId7" action="ppaction://hlinksldjump"/>
          </p:cNvPr>
          <p:cNvSpPr/>
          <p:nvPr/>
        </p:nvSpPr>
        <p:spPr>
          <a:xfrm>
            <a:off x="8821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타원 62">
            <a:hlinkClick r:id="rId8" action="ppaction://hlinksldjump"/>
          </p:cNvPr>
          <p:cNvSpPr/>
          <p:nvPr/>
        </p:nvSpPr>
        <p:spPr>
          <a:xfrm>
            <a:off x="9287450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4" name="타원 63">
            <a:hlinkClick r:id="rId9" action="ppaction://hlinksldjump"/>
          </p:cNvPr>
          <p:cNvSpPr/>
          <p:nvPr/>
        </p:nvSpPr>
        <p:spPr>
          <a:xfrm>
            <a:off x="7885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3710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0" grpId="0"/>
      <p:bldP spid="39" grpId="0" animBg="1"/>
      <p:bldP spid="26" grpId="0"/>
      <p:bldP spid="28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667116" y="2593007"/>
            <a:ext cx="5969254" cy="171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얼마나 알고 있나요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4" name="타원 6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이등변 삼각형 6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모서리가 둥근 직사각형 31"/>
          <p:cNvSpPr/>
          <p:nvPr/>
        </p:nvSpPr>
        <p:spPr>
          <a:xfrm>
            <a:off x="395536" y="476672"/>
            <a:ext cx="206586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03648" y="548680"/>
            <a:ext cx="976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생각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8" name="그림 27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27" name="타원 26">
            <a:hlinkClick r:id="rId4" action="ppaction://hlinksldjump"/>
          </p:cNvPr>
          <p:cNvSpPr/>
          <p:nvPr/>
        </p:nvSpPr>
        <p:spPr>
          <a:xfrm>
            <a:off x="8353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5" action="ppaction://hlinksldjump"/>
          </p:cNvPr>
          <p:cNvSpPr/>
          <p:nvPr/>
        </p:nvSpPr>
        <p:spPr>
          <a:xfrm>
            <a:off x="8821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6" action="ppaction://hlinksldjump"/>
          </p:cNvPr>
          <p:cNvSpPr/>
          <p:nvPr/>
        </p:nvSpPr>
        <p:spPr>
          <a:xfrm>
            <a:off x="9287450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7" action="ppaction://hlinksldjump"/>
          </p:cNvPr>
          <p:cNvSpPr/>
          <p:nvPr/>
        </p:nvSpPr>
        <p:spPr>
          <a:xfrm>
            <a:off x="7885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3584848" y="2361420"/>
            <a:ext cx="5897246" cy="2219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막대그래프를 보고 결정해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보</a:t>
            </a: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  <a:cs typeface="+mj-cs"/>
              </a:rPr>
              <a:t>아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이등변 삼각형 4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이등변 삼각형 4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모서리가 둥근 직사각형 50"/>
          <p:cNvSpPr/>
          <p:nvPr/>
        </p:nvSpPr>
        <p:spPr>
          <a:xfrm>
            <a:off x="395536" y="476672"/>
            <a:ext cx="206586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03648" y="548680"/>
            <a:ext cx="976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생각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그림 31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31" name="타원 30">
            <a:hlinkClick r:id="rId4" action="ppaction://hlinksldjump"/>
          </p:cNvPr>
          <p:cNvSpPr/>
          <p:nvPr/>
        </p:nvSpPr>
        <p:spPr>
          <a:xfrm>
            <a:off x="8353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5" action="ppaction://hlinksldjump"/>
          </p:cNvPr>
          <p:cNvSpPr/>
          <p:nvPr/>
        </p:nvSpPr>
        <p:spPr>
          <a:xfrm>
            <a:off x="8821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6" action="ppaction://hlinksldjump"/>
          </p:cNvPr>
          <p:cNvSpPr/>
          <p:nvPr/>
        </p:nvSpPr>
        <p:spPr>
          <a:xfrm>
            <a:off x="9287450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7" action="ppaction://hlinksldjump"/>
          </p:cNvPr>
          <p:cNvSpPr/>
          <p:nvPr/>
        </p:nvSpPr>
        <p:spPr>
          <a:xfrm>
            <a:off x="7885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 bwMode="auto">
          <a:xfrm>
            <a:off x="909638" y="2890405"/>
            <a:ext cx="8090449" cy="914174"/>
          </a:xfrm>
          <a:prstGeom prst="roundRect">
            <a:avLst>
              <a:gd name="adj" fmla="val 17143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1918" y="2951483"/>
            <a:ext cx="7578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올림픽 양궁 경기를 본 적이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텔레비전에서 연예인들이 양궁을 하는 것을 본 적이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471" y="312744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666720" y="410956"/>
            <a:ext cx="4430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양궁 경기 방법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6" name="그림 35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84942" y="2384980"/>
            <a:ext cx="8015146" cy="430887"/>
            <a:chOff x="984942" y="1391548"/>
            <a:chExt cx="8015146" cy="430887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1148048" y="1391548"/>
              <a:ext cx="785204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양궁 경기를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보았거나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직접 해 본 경험을 이야기해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984942" y="153768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913519" y="1437280"/>
            <a:ext cx="8004704" cy="769441"/>
            <a:chOff x="989721" y="1437280"/>
            <a:chExt cx="8004704" cy="769441"/>
          </a:xfrm>
        </p:grpSpPr>
        <p:sp>
          <p:nvSpPr>
            <p:cNvPr id="33" name="TextBox 19"/>
            <p:cNvSpPr txBox="1">
              <a:spLocks noChangeArrowheads="1"/>
            </p:cNvSpPr>
            <p:nvPr/>
          </p:nvSpPr>
          <p:spPr bwMode="auto">
            <a:xfrm>
              <a:off x="1226163" y="1437280"/>
              <a:ext cx="776826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latinLnBrk="0" hangingPunct="0"/>
              <a:r>
                <a:rPr lang="ko-KR" altLang="en-US" sz="2200" b="1" spc="-150" dirty="0" smtClean="0">
                  <a:latin typeface="나눔고딕" pitchFamily="50" charset="-127"/>
                  <a:ea typeface="나눔고딕" pitchFamily="50" charset="-127"/>
                </a:rPr>
                <a:t>양궁 경기 방법과  주어진 자료를 보고 수일이와  슬기 중에서 양궁 대표 선수를 정해 봅시다</a:t>
              </a:r>
              <a:r>
                <a:rPr lang="en-US" altLang="ko-KR" sz="2200" b="1" spc="-15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spc="-15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989721" y="1531716"/>
              <a:ext cx="219266" cy="218283"/>
              <a:chOff x="668145" y="1363023"/>
              <a:chExt cx="219266" cy="218283"/>
            </a:xfrm>
          </p:grpSpPr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47" name="타원 46">
            <a:hlinkClick r:id="rId4" action="ppaction://hlinksldjump"/>
          </p:cNvPr>
          <p:cNvSpPr/>
          <p:nvPr/>
        </p:nvSpPr>
        <p:spPr>
          <a:xfrm>
            <a:off x="8353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5" action="ppaction://hlinksldjump"/>
          </p:cNvPr>
          <p:cNvSpPr/>
          <p:nvPr/>
        </p:nvSpPr>
        <p:spPr>
          <a:xfrm>
            <a:off x="8821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6" action="ppaction://hlinksldjump"/>
          </p:cNvPr>
          <p:cNvSpPr/>
          <p:nvPr/>
        </p:nvSpPr>
        <p:spPr>
          <a:xfrm>
            <a:off x="9287450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7" action="ppaction://hlinksldjump"/>
          </p:cNvPr>
          <p:cNvSpPr/>
          <p:nvPr/>
        </p:nvSpPr>
        <p:spPr>
          <a:xfrm>
            <a:off x="7885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7981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모서리가 둥근 직사각형 39"/>
          <p:cNvSpPr/>
          <p:nvPr/>
        </p:nvSpPr>
        <p:spPr bwMode="auto">
          <a:xfrm>
            <a:off x="909638" y="1859820"/>
            <a:ext cx="8107362" cy="2812605"/>
          </a:xfrm>
          <a:prstGeom prst="roundRect">
            <a:avLst>
              <a:gd name="adj" fmla="val 5374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3614" y="1871658"/>
            <a:ext cx="7905924" cy="28007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모두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세트 경기를 하고 주어진 시간 안에 쏘아야 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시간 안에 쏘지 않으면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점이 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각 세트당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발씩 쏘아 얻은 기록의 합을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계산하여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합이 높으면 이깁니다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각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세트당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이기는 경우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점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비기는 경우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점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지는 경우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점을 얻습니다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세트까지 승부가 가려지지 않을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경우 한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발씩 쏴 중앙에 가장 근접한 사람이 이깁니다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양궁 경기 방법 알아보기</a:t>
            </a: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84942" y="1412776"/>
            <a:ext cx="5176481" cy="430887"/>
            <a:chOff x="4376936" y="1988840"/>
            <a:chExt cx="5176481" cy="430887"/>
          </a:xfrm>
        </p:grpSpPr>
        <p:sp>
          <p:nvSpPr>
            <p:cNvPr id="37" name="TextBox 19"/>
            <p:cNvSpPr txBox="1">
              <a:spLocks noChangeArrowheads="1"/>
            </p:cNvSpPr>
            <p:nvPr/>
          </p:nvSpPr>
          <p:spPr bwMode="auto">
            <a:xfrm>
              <a:off x="4559972" y="1988840"/>
              <a:ext cx="499344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양궁 경기 방법을 알아보세요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4376936" y="213719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881" y="322553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모서리가 둥근 직사각형 28"/>
          <p:cNvSpPr/>
          <p:nvPr/>
        </p:nvSpPr>
        <p:spPr bwMode="auto">
          <a:xfrm>
            <a:off x="910412" y="5265533"/>
            <a:ext cx="8089675" cy="503038"/>
          </a:xfrm>
          <a:prstGeom prst="roundRect">
            <a:avLst>
              <a:gd name="adj" fmla="val 15104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59074" y="5284431"/>
            <a:ext cx="58274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양궁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대표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선수가 누가 될지 정해야 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7" y="53510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그룹 38"/>
          <p:cNvGrpSpPr/>
          <p:nvPr/>
        </p:nvGrpSpPr>
        <p:grpSpPr>
          <a:xfrm>
            <a:off x="975157" y="4793699"/>
            <a:ext cx="5043966" cy="430887"/>
            <a:chOff x="4897203" y="1936125"/>
            <a:chExt cx="5043966" cy="430887"/>
          </a:xfrm>
        </p:grpSpPr>
        <p:sp>
          <p:nvSpPr>
            <p:cNvPr id="41" name="TextBox 19"/>
            <p:cNvSpPr txBox="1">
              <a:spLocks noChangeArrowheads="1"/>
            </p:cNvSpPr>
            <p:nvPr/>
          </p:nvSpPr>
          <p:spPr bwMode="auto">
            <a:xfrm>
              <a:off x="5058372" y="1936125"/>
              <a:ext cx="488279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정해야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하는 것은 무엇인가요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4897203" y="209296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4" name="그림 43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53" name="타원 52">
            <a:hlinkClick r:id="rId4" action="ppaction://hlinksldjump"/>
          </p:cNvPr>
          <p:cNvSpPr/>
          <p:nvPr/>
        </p:nvSpPr>
        <p:spPr>
          <a:xfrm>
            <a:off x="8353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5" action="ppaction://hlinksldjump"/>
          </p:cNvPr>
          <p:cNvSpPr/>
          <p:nvPr/>
        </p:nvSpPr>
        <p:spPr>
          <a:xfrm>
            <a:off x="8821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6" action="ppaction://hlinksldjump"/>
          </p:cNvPr>
          <p:cNvSpPr/>
          <p:nvPr/>
        </p:nvSpPr>
        <p:spPr>
          <a:xfrm>
            <a:off x="9287450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타원 56">
            <a:hlinkClick r:id="rId7" action="ppaction://hlinksldjump"/>
          </p:cNvPr>
          <p:cNvSpPr/>
          <p:nvPr/>
        </p:nvSpPr>
        <p:spPr>
          <a:xfrm>
            <a:off x="7885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7868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2" grpId="0"/>
      <p:bldP spid="29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모서리가 둥근 직사각형 55"/>
          <p:cNvSpPr/>
          <p:nvPr/>
        </p:nvSpPr>
        <p:spPr bwMode="auto">
          <a:xfrm>
            <a:off x="910414" y="4834086"/>
            <a:ext cx="8089673" cy="503038"/>
          </a:xfrm>
          <a:prstGeom prst="roundRect">
            <a:avLst>
              <a:gd name="adj" fmla="val 15104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양궁 대표 선수 정하기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930208" y="4852243"/>
            <a:ext cx="7891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두 선수의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세트까지 세트당 얻은 기록의 합이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986615" y="4359397"/>
            <a:ext cx="7051623" cy="430887"/>
            <a:chOff x="4897203" y="3149544"/>
            <a:chExt cx="7051623" cy="430887"/>
          </a:xfrm>
        </p:grpSpPr>
        <p:sp>
          <p:nvSpPr>
            <p:cNvPr id="48" name="TextBox 19"/>
            <p:cNvSpPr txBox="1">
              <a:spLocks noChangeArrowheads="1"/>
            </p:cNvSpPr>
            <p:nvPr/>
          </p:nvSpPr>
          <p:spPr bwMode="auto">
            <a:xfrm>
              <a:off x="5023203" y="3149544"/>
              <a:ext cx="692562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주어진 자료에서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알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수 있는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것은 무엇인가요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4897203" y="327121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7" name="그림 5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0" y="48768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_x1816599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7" t="72845" r="8914" b="10106"/>
          <a:stretch/>
        </p:blipFill>
        <p:spPr bwMode="auto">
          <a:xfrm>
            <a:off x="1527963" y="2073530"/>
            <a:ext cx="6958360" cy="210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869831" y="1384993"/>
            <a:ext cx="8205720" cy="562103"/>
            <a:chOff x="869831" y="1384993"/>
            <a:chExt cx="8205720" cy="562103"/>
          </a:xfrm>
        </p:grpSpPr>
        <p:sp>
          <p:nvSpPr>
            <p:cNvPr id="52" name="TextBox 19"/>
            <p:cNvSpPr txBox="1">
              <a:spLocks noChangeArrowheads="1"/>
            </p:cNvSpPr>
            <p:nvPr/>
          </p:nvSpPr>
          <p:spPr bwMode="auto">
            <a:xfrm>
              <a:off x="869831" y="1428155"/>
              <a:ext cx="820572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atinLnBrk="0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          각 세트당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발씩 쏘아 얻은 기록의 합을 나타낸 표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55" name="그림 54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30" t="58760" r="69593" b="36926"/>
            <a:stretch/>
          </p:blipFill>
          <p:spPr>
            <a:xfrm>
              <a:off x="913182" y="1384993"/>
              <a:ext cx="1007028" cy="562103"/>
            </a:xfrm>
            <a:prstGeom prst="rect">
              <a:avLst/>
            </a:prstGeom>
          </p:spPr>
        </p:pic>
      </p:grpSp>
      <p:pic>
        <p:nvPicPr>
          <p:cNvPr id="59" name="그림 58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64" name="타원 63">
            <a:hlinkClick r:id="rId6" action="ppaction://hlinksldjump"/>
          </p:cNvPr>
          <p:cNvSpPr/>
          <p:nvPr/>
        </p:nvSpPr>
        <p:spPr>
          <a:xfrm>
            <a:off x="8353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" name="타원 64">
            <a:hlinkClick r:id="rId7" action="ppaction://hlinksldjump"/>
          </p:cNvPr>
          <p:cNvSpPr/>
          <p:nvPr/>
        </p:nvSpPr>
        <p:spPr>
          <a:xfrm>
            <a:off x="8821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타원 65">
            <a:hlinkClick r:id="rId8" action="ppaction://hlinksldjump"/>
          </p:cNvPr>
          <p:cNvSpPr/>
          <p:nvPr/>
        </p:nvSpPr>
        <p:spPr>
          <a:xfrm>
            <a:off x="9287450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7" name="타원 66">
            <a:hlinkClick r:id="rId9" action="ppaction://hlinksldjump"/>
          </p:cNvPr>
          <p:cNvSpPr/>
          <p:nvPr/>
        </p:nvSpPr>
        <p:spPr>
          <a:xfrm>
            <a:off x="7885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9362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모서리가 둥근 직사각형 44"/>
          <p:cNvSpPr/>
          <p:nvPr/>
        </p:nvSpPr>
        <p:spPr bwMode="auto">
          <a:xfrm>
            <a:off x="909638" y="5388013"/>
            <a:ext cx="8090449" cy="486761"/>
          </a:xfrm>
          <a:prstGeom prst="roundRect">
            <a:avLst>
              <a:gd name="adj" fmla="val 15104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9291" y="5388013"/>
            <a:ext cx="69577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4, 5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세트의 기록을 나타낸 막대그래프가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2" name="_x1816599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14166" r="14884" b="61327"/>
          <a:stretch/>
        </p:blipFill>
        <p:spPr bwMode="auto">
          <a:xfrm>
            <a:off x="1568624" y="1831585"/>
            <a:ext cx="6904243" cy="31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양궁 대표 선수 정하기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7" name="그림 4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7757" y="545726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958856" y="4907173"/>
            <a:ext cx="7051623" cy="430887"/>
            <a:chOff x="4897203" y="3149544"/>
            <a:chExt cx="7051623" cy="430887"/>
          </a:xfrm>
        </p:grpSpPr>
        <p:sp>
          <p:nvSpPr>
            <p:cNvPr id="48" name="TextBox 19"/>
            <p:cNvSpPr txBox="1">
              <a:spLocks noChangeArrowheads="1"/>
            </p:cNvSpPr>
            <p:nvPr/>
          </p:nvSpPr>
          <p:spPr bwMode="auto">
            <a:xfrm>
              <a:off x="5023203" y="3149544"/>
              <a:ext cx="692562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주어진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자료에서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알 수 있는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것은 무엇인가요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4897203" y="327121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869831" y="1405216"/>
            <a:ext cx="8205720" cy="453826"/>
            <a:chOff x="869831" y="1405216"/>
            <a:chExt cx="8205720" cy="453826"/>
          </a:xfrm>
        </p:grpSpPr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869831" y="1428155"/>
              <a:ext cx="820572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atinLnBrk="0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         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세트와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5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세트의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기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록을 나타낸 막대그래프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28" name="그림 27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60" t="58955" r="56785" b="37562"/>
            <a:stretch/>
          </p:blipFill>
          <p:spPr>
            <a:xfrm>
              <a:off x="896585" y="1405216"/>
              <a:ext cx="913067" cy="453826"/>
            </a:xfrm>
            <a:prstGeom prst="rect">
              <a:avLst/>
            </a:prstGeom>
          </p:spPr>
        </p:pic>
      </p:grpSp>
      <p:pic>
        <p:nvPicPr>
          <p:cNvPr id="29" name="그림 28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42" name="타원 41">
            <a:hlinkClick r:id="rId6" action="ppaction://hlinksldjump"/>
          </p:cNvPr>
          <p:cNvSpPr/>
          <p:nvPr/>
        </p:nvSpPr>
        <p:spPr>
          <a:xfrm>
            <a:off x="8353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7" action="ppaction://hlinksldjump"/>
          </p:cNvPr>
          <p:cNvSpPr/>
          <p:nvPr/>
        </p:nvSpPr>
        <p:spPr>
          <a:xfrm>
            <a:off x="8821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9287450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9" action="ppaction://hlinksldjump"/>
          </p:cNvPr>
          <p:cNvSpPr/>
          <p:nvPr/>
        </p:nvSpPr>
        <p:spPr>
          <a:xfrm>
            <a:off x="7885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2345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양궁 대표 선수 정하기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3" name="그림 6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8092" y="296683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992188" y="1384993"/>
            <a:ext cx="7173837" cy="562103"/>
            <a:chOff x="992188" y="1384993"/>
            <a:chExt cx="7173837" cy="562103"/>
          </a:xfrm>
        </p:grpSpPr>
        <p:grpSp>
          <p:nvGrpSpPr>
            <p:cNvPr id="2" name="그룹 1"/>
            <p:cNvGrpSpPr/>
            <p:nvPr/>
          </p:nvGrpSpPr>
          <p:grpSpPr>
            <a:xfrm>
              <a:off x="992188" y="1428155"/>
              <a:ext cx="7173837" cy="430887"/>
              <a:chOff x="503364" y="1195098"/>
              <a:chExt cx="7173837" cy="430887"/>
            </a:xfrm>
          </p:grpSpPr>
          <p:sp>
            <p:nvSpPr>
              <p:cNvPr id="37" name="TextBox 19"/>
              <p:cNvSpPr txBox="1">
                <a:spLocks noChangeArrowheads="1"/>
              </p:cNvSpPr>
              <p:nvPr/>
            </p:nvSpPr>
            <p:spPr bwMode="auto">
              <a:xfrm>
                <a:off x="629365" y="1195098"/>
                <a:ext cx="7047836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          </a:t>
                </a:r>
                <a:r>
                  <a:rPr lang="ko-KR" altLang="en-US" sz="2200" b="1" dirty="0" err="1" smtClean="0">
                    <a:latin typeface="나눔고딕" pitchFamily="50" charset="-127"/>
                    <a:ea typeface="나눔고딕" pitchFamily="50" charset="-127"/>
                  </a:rPr>
                  <a:t>를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보고            의 표를 완성해 보세요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9" name="Freeform 14"/>
              <p:cNvSpPr>
                <a:spLocks/>
              </p:cNvSpPr>
              <p:nvPr/>
            </p:nvSpPr>
            <p:spPr bwMode="auto">
              <a:xfrm>
                <a:off x="503364" y="134702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3" name="그림 2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30" t="58760" r="69593" b="36926"/>
            <a:stretch/>
          </p:blipFill>
          <p:spPr>
            <a:xfrm>
              <a:off x="2980507" y="1384993"/>
              <a:ext cx="1007028" cy="562103"/>
            </a:xfrm>
            <a:prstGeom prst="rect">
              <a:avLst/>
            </a:prstGeom>
          </p:spPr>
        </p:pic>
        <p:pic>
          <p:nvPicPr>
            <p:cNvPr id="35" name="그림 34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60" t="58955" r="56785" b="37562"/>
            <a:stretch/>
          </p:blipFill>
          <p:spPr>
            <a:xfrm>
              <a:off x="1174634" y="1405217"/>
              <a:ext cx="913067" cy="453826"/>
            </a:xfrm>
            <a:prstGeom prst="rect">
              <a:avLst/>
            </a:prstGeom>
          </p:spPr>
        </p:pic>
      </p:grpSp>
      <p:grpSp>
        <p:nvGrpSpPr>
          <p:cNvPr id="5" name="그룹 4"/>
          <p:cNvGrpSpPr/>
          <p:nvPr/>
        </p:nvGrpSpPr>
        <p:grpSpPr>
          <a:xfrm>
            <a:off x="1519019" y="1844824"/>
            <a:ext cx="6814629" cy="1829129"/>
            <a:chOff x="1519019" y="1844824"/>
            <a:chExt cx="6814629" cy="1829129"/>
          </a:xfrm>
        </p:grpSpPr>
        <p:pic>
          <p:nvPicPr>
            <p:cNvPr id="32" name="_x18165991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77" t="72845" r="8914" b="10106"/>
            <a:stretch/>
          </p:blipFill>
          <p:spPr bwMode="auto">
            <a:xfrm>
              <a:off x="2297487" y="1844824"/>
              <a:ext cx="6036161" cy="1829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그림 50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30" t="58760" r="69593" b="36926"/>
            <a:stretch/>
          </p:blipFill>
          <p:spPr>
            <a:xfrm>
              <a:off x="1519019" y="2164249"/>
              <a:ext cx="1007028" cy="562103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>
            <a:off x="1509186" y="3522505"/>
            <a:ext cx="6719358" cy="2642799"/>
            <a:chOff x="1509186" y="3522505"/>
            <a:chExt cx="6719358" cy="2642799"/>
          </a:xfrm>
        </p:grpSpPr>
        <p:pic>
          <p:nvPicPr>
            <p:cNvPr id="33" name="_x18165991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74" t="14166" r="14884" b="61327"/>
            <a:stretch/>
          </p:blipFill>
          <p:spPr bwMode="auto">
            <a:xfrm>
              <a:off x="2402589" y="3522505"/>
              <a:ext cx="5825955" cy="2642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그림 51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60" t="58955" r="56785" b="37562"/>
            <a:stretch/>
          </p:blipFill>
          <p:spPr>
            <a:xfrm>
              <a:off x="1509186" y="3863257"/>
              <a:ext cx="913067" cy="453826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6376001" y="2785066"/>
            <a:ext cx="68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pc="13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29</a:t>
            </a:r>
            <a:endParaRPr lang="ko-KR" altLang="en-US" spc="13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76045" y="2777066"/>
            <a:ext cx="68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pc="13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28</a:t>
            </a:r>
            <a:endParaRPr lang="ko-KR" altLang="en-US" spc="13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76001" y="3144105"/>
            <a:ext cx="68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pc="13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27</a:t>
            </a:r>
            <a:endParaRPr lang="ko-KR" altLang="en-US" spc="13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76045" y="3136105"/>
            <a:ext cx="68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pc="13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28</a:t>
            </a:r>
            <a:endParaRPr lang="ko-KR" altLang="en-US" spc="13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4" name="그림 33" descr="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48" name="타원 47">
            <a:hlinkClick r:id="rId7" action="ppaction://hlinksldjump"/>
          </p:cNvPr>
          <p:cNvSpPr/>
          <p:nvPr/>
        </p:nvSpPr>
        <p:spPr>
          <a:xfrm>
            <a:off x="8353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8" action="ppaction://hlinksldjump"/>
          </p:cNvPr>
          <p:cNvSpPr/>
          <p:nvPr/>
        </p:nvSpPr>
        <p:spPr>
          <a:xfrm>
            <a:off x="8821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9" action="ppaction://hlinksldjump"/>
          </p:cNvPr>
          <p:cNvSpPr/>
          <p:nvPr/>
        </p:nvSpPr>
        <p:spPr>
          <a:xfrm>
            <a:off x="9287450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타원 57">
            <a:hlinkClick r:id="rId10" action="ppaction://hlinksldjump"/>
          </p:cNvPr>
          <p:cNvSpPr/>
          <p:nvPr/>
        </p:nvSpPr>
        <p:spPr>
          <a:xfrm>
            <a:off x="7885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8450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모서리가 둥근 직사각형 40"/>
          <p:cNvSpPr/>
          <p:nvPr/>
        </p:nvSpPr>
        <p:spPr bwMode="auto">
          <a:xfrm>
            <a:off x="955259" y="4418213"/>
            <a:ext cx="8067405" cy="1448288"/>
          </a:xfrm>
          <a:prstGeom prst="roundRect">
            <a:avLst>
              <a:gd name="adj" fmla="val 8744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73519" y="4419951"/>
            <a:ext cx="8043481" cy="144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슬기를 양궁 대표 선수로 정합니다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슬기가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세트당 얻은 점수의 합이 수일이보다 높기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때문입니다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수일이를 양궁 대표 선수로 정합니다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4, 5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세트에서는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점도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번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쏘았기 때문에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만일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세트를 한다면 이길 수 있을 것 같습니다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모서리가 둥근 직사각형 39"/>
          <p:cNvSpPr/>
          <p:nvPr/>
        </p:nvSpPr>
        <p:spPr bwMode="auto">
          <a:xfrm>
            <a:off x="898489" y="2205210"/>
            <a:ext cx="8101598" cy="1464538"/>
          </a:xfrm>
          <a:prstGeom prst="roundRect">
            <a:avLst>
              <a:gd name="adj" fmla="val 10061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5050" y="2205210"/>
            <a:ext cx="8085036" cy="144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수일이는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세트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세트는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점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세트는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점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세트는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점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세트는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점이므로 총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점입니다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슬기는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세트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세트는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점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3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세트는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점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4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세트는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점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5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세트는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점이므로 총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점입니다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양궁 대표 선수 정하기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39957" y="1409788"/>
            <a:ext cx="8060129" cy="769441"/>
            <a:chOff x="503364" y="1195098"/>
            <a:chExt cx="8060129" cy="769441"/>
          </a:xfrm>
        </p:grpSpPr>
        <p:sp>
          <p:nvSpPr>
            <p:cNvPr id="37" name="TextBox 19"/>
            <p:cNvSpPr txBox="1">
              <a:spLocks noChangeArrowheads="1"/>
            </p:cNvSpPr>
            <p:nvPr/>
          </p:nvSpPr>
          <p:spPr bwMode="auto">
            <a:xfrm>
              <a:off x="660762" y="1195098"/>
              <a:ext cx="7902731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latinLnBrk="0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두 선수가 경기 방법에 따라 세트당 얻은 점수의 합을 각각 구해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503364" y="135831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7580" y="277133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1169" y="493567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그룹 56"/>
          <p:cNvGrpSpPr/>
          <p:nvPr/>
        </p:nvGrpSpPr>
        <p:grpSpPr>
          <a:xfrm>
            <a:off x="956114" y="3895529"/>
            <a:ext cx="7953406" cy="430887"/>
            <a:chOff x="4897203" y="3149544"/>
            <a:chExt cx="7602786" cy="430887"/>
          </a:xfrm>
        </p:grpSpPr>
        <p:sp>
          <p:nvSpPr>
            <p:cNvPr id="60" name="TextBox 19"/>
            <p:cNvSpPr txBox="1">
              <a:spLocks noChangeArrowheads="1"/>
            </p:cNvSpPr>
            <p:nvPr/>
          </p:nvSpPr>
          <p:spPr bwMode="auto">
            <a:xfrm>
              <a:off x="5072363" y="3149544"/>
              <a:ext cx="742762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latinLnBrk="0" hangingPunct="0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누구를 양궁 대표 선수로 정할까요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그 이유는 무엇인가요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4897203" y="327121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8" name="그림 67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sp>
        <p:nvSpPr>
          <p:cNvPr id="73" name="타원 72">
            <a:hlinkClick r:id="rId4" action="ppaction://hlinksldjump"/>
          </p:cNvPr>
          <p:cNvSpPr/>
          <p:nvPr/>
        </p:nvSpPr>
        <p:spPr>
          <a:xfrm>
            <a:off x="8353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4" name="타원 73">
            <a:hlinkClick r:id="rId5" action="ppaction://hlinksldjump"/>
          </p:cNvPr>
          <p:cNvSpPr/>
          <p:nvPr/>
        </p:nvSpPr>
        <p:spPr>
          <a:xfrm>
            <a:off x="8821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5" name="타원 74">
            <a:hlinkClick r:id="rId6" action="ppaction://hlinksldjump"/>
          </p:cNvPr>
          <p:cNvSpPr/>
          <p:nvPr/>
        </p:nvSpPr>
        <p:spPr>
          <a:xfrm>
            <a:off x="9287450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6" name="타원 75">
            <a:hlinkClick r:id="rId7" action="ppaction://hlinksldjump"/>
          </p:cNvPr>
          <p:cNvSpPr/>
          <p:nvPr/>
        </p:nvSpPr>
        <p:spPr>
          <a:xfrm>
            <a:off x="7885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4130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7" grpId="0"/>
      <p:bldP spid="40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새로운 선수의 기록을 보고 양궁 대표 선수 정하기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13519" y="1412776"/>
            <a:ext cx="8021254" cy="769441"/>
            <a:chOff x="989721" y="1412776"/>
            <a:chExt cx="7631219" cy="769441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1213764" y="1412776"/>
              <a:ext cx="740717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latinLnBrk="0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도영이와 영일이의 세트당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기록의 합을 나타낸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막대그래프입니다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기록을 비교하여 누구를 양궁 대표 선수로 할 것인지 정해 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989721" y="1532463"/>
              <a:ext cx="219266" cy="218283"/>
              <a:chOff x="668145" y="1363023"/>
              <a:chExt cx="219266" cy="218283"/>
            </a:xfrm>
          </p:grpSpPr>
          <p:sp>
            <p:nvSpPr>
              <p:cNvPr id="29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0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35" name="그림 34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000" y="32400"/>
            <a:ext cx="1844993" cy="91154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7" t="67218" r="15850" b="10879"/>
          <a:stretch/>
        </p:blipFill>
        <p:spPr>
          <a:xfrm>
            <a:off x="1376543" y="2698044"/>
            <a:ext cx="6994771" cy="2855871"/>
          </a:xfrm>
          <a:prstGeom prst="rect">
            <a:avLst/>
          </a:prstGeom>
        </p:spPr>
      </p:pic>
      <p:sp>
        <p:nvSpPr>
          <p:cNvPr id="28" name="타원 27">
            <a:hlinkClick r:id="rId4" action="ppaction://hlinksldjump"/>
          </p:cNvPr>
          <p:cNvSpPr/>
          <p:nvPr/>
        </p:nvSpPr>
        <p:spPr>
          <a:xfrm>
            <a:off x="8353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5" action="ppaction://hlinksldjump"/>
          </p:cNvPr>
          <p:cNvSpPr/>
          <p:nvPr/>
        </p:nvSpPr>
        <p:spPr>
          <a:xfrm>
            <a:off x="8821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6" action="ppaction://hlinksldjump"/>
          </p:cNvPr>
          <p:cNvSpPr/>
          <p:nvPr/>
        </p:nvSpPr>
        <p:spPr>
          <a:xfrm>
            <a:off x="9287450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7" action="ppaction://hlinksldjump"/>
          </p:cNvPr>
          <p:cNvSpPr/>
          <p:nvPr/>
        </p:nvSpPr>
        <p:spPr>
          <a:xfrm>
            <a:off x="7885492" y="55947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139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2753</TotalTime>
  <Words>509</Words>
  <Application>Microsoft Office PowerPoint</Application>
  <PresentationFormat>A4 용지(210x297mm)</PresentationFormat>
  <Paragraphs>87</Paragraphs>
  <Slides>12</Slides>
  <Notes>0</Notes>
  <HiddenSlides>1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12</vt:i4>
      </vt:variant>
      <vt:variant>
        <vt:lpstr>재구성한 쇼</vt:lpstr>
      </vt:variant>
      <vt:variant>
        <vt:i4>2</vt:i4>
      </vt:variant>
    </vt:vector>
  </HeadingPairs>
  <TitlesOfParts>
    <vt:vector size="22" baseType="lpstr">
      <vt:lpstr>굴림</vt:lpstr>
      <vt:lpstr>Arial</vt:lpstr>
      <vt:lpstr>나눔고딕</vt:lpstr>
      <vt:lpstr>나눔고딕 ExtraBold</vt:lpstr>
      <vt:lpstr>맑은 고딕</vt:lpstr>
      <vt:lpstr>나눔바른고딕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조아라</cp:lastModifiedBy>
  <cp:revision>385</cp:revision>
  <cp:lastPrinted>2017-12-13T06:48:48Z</cp:lastPrinted>
  <dcterms:created xsi:type="dcterms:W3CDTF">2016-11-16T23:53:02Z</dcterms:created>
  <dcterms:modified xsi:type="dcterms:W3CDTF">2018-01-17T04:48:07Z</dcterms:modified>
</cp:coreProperties>
</file>