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96" r:id="rId5"/>
    <p:sldId id="295" r:id="rId6"/>
    <p:sldId id="297" r:id="rId7"/>
    <p:sldId id="322" r:id="rId8"/>
    <p:sldId id="298" r:id="rId9"/>
    <p:sldId id="323" r:id="rId10"/>
    <p:sldId id="324" r:id="rId11"/>
    <p:sldId id="325" r:id="rId12"/>
    <p:sldId id="326" r:id="rId13"/>
    <p:sldId id="317" r:id="rId14"/>
    <p:sldId id="272" r:id="rId15"/>
    <p:sldId id="313" r:id="rId16"/>
    <p:sldId id="315" r:id="rId17"/>
    <p:sldId id="303" r:id="rId18"/>
    <p:sldId id="304" r:id="rId19"/>
    <p:sldId id="319" r:id="rId20"/>
    <p:sldId id="320" r:id="rId21"/>
    <p:sldId id="321" r:id="rId22"/>
    <p:sldId id="265" r:id="rId23"/>
  </p:sldIdLst>
  <p:sldSz cx="9906000" cy="6858000" type="A4"/>
  <p:notesSz cx="6858000" cy="9144000"/>
  <p:embeddedFontLst>
    <p:embeddedFont>
      <p:font typeface="나눔고딕 ExtraBold" panose="020B0600000101010101" charset="-127"/>
      <p:bold r:id="rId26"/>
    </p:embeddedFont>
    <p:embeddedFont>
      <p:font typeface="나눔바른고딕" panose="020B0600000101010101" charset="-127"/>
      <p:regular r:id="rId27"/>
      <p:bold r:id="rId28"/>
    </p:embeddedFont>
    <p:embeddedFont>
      <p:font typeface="나눔고딕" panose="020B0600000101010101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custShowLst>
    <p:custShow name="재구성한 쇼 1" id="0">
      <p:sldLst>
        <p:sld r:id="rId10"/>
      </p:sldLst>
    </p:custShow>
    <p:custShow name="재구성한 쇼 2" id="1">
      <p:sldLst>
        <p:sld r:id="rId11"/>
      </p:sldLst>
    </p:custShow>
    <p:custShow name="재구성한 쇼 3" id="2">
      <p:sldLst>
        <p:sld r:id="rId12"/>
      </p:sldLst>
    </p:custShow>
    <p:custShow name="재구성한 쇼 4" id="3">
      <p:sldLst>
        <p:sld r:id="rId13"/>
      </p:sldLst>
    </p:custShow>
    <p:custShow name="재구성한 쇼 5" id="4">
      <p:sldLst>
        <p:sld r:id="rId17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90" autoAdjust="0"/>
  </p:normalViewPr>
  <p:slideViewPr>
    <p:cSldViewPr snapToGrid="0" showGuides="1">
      <p:cViewPr varScale="1">
        <p:scale>
          <a:sx n="84" d="100"/>
          <a:sy n="84" d="100"/>
        </p:scale>
        <p:origin x="-1248" y="-78"/>
      </p:cViewPr>
      <p:guideLst>
        <p:guide orient="horz" pos="482"/>
        <p:guide orient="horz" pos="3866"/>
        <p:guide orient="horz" pos="618"/>
        <p:guide orient="horz" pos="901"/>
        <p:guide orient="horz" pos="3684"/>
        <p:guide orient="horz" pos="4319"/>
        <p:guide pos="563"/>
        <p:guide pos="5971"/>
        <p:guide pos="5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pPr/>
              <a:t>2018-01-19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3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막대그래프로 이야기를 만들어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막대그래프로 이야기를 만들어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31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em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.xml"/><Relationship Id="rId5" Type="http://schemas.openxmlformats.org/officeDocument/2006/relationships/slide" Target="slide4.xml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15.jpg"/><Relationship Id="rId9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10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10" Type="http://schemas.openxmlformats.org/officeDocument/2006/relationships/image" Target="../media/image7.pn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막대그래프로 이야기를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만들어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118~119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74~75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8" name="타원 87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9" name="타원 88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0" name="타원 89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타원 90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346384" y="143270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9" t="28169" r="46896" b="67361"/>
          <a:stretch/>
        </p:blipFill>
        <p:spPr>
          <a:xfrm>
            <a:off x="2455155" y="3976349"/>
            <a:ext cx="618156" cy="45392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t="27998" r="35440" b="67532"/>
          <a:stretch/>
        </p:blipFill>
        <p:spPr>
          <a:xfrm>
            <a:off x="3694993" y="3976349"/>
            <a:ext cx="877007" cy="45392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0" t="28527" r="21711" b="67846"/>
          <a:stretch/>
        </p:blipFill>
        <p:spPr>
          <a:xfrm>
            <a:off x="5476901" y="4033228"/>
            <a:ext cx="877007" cy="368395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2" t="28784" r="15646" b="67589"/>
          <a:stretch/>
        </p:blipFill>
        <p:spPr>
          <a:xfrm>
            <a:off x="6423377" y="4044083"/>
            <a:ext cx="749530" cy="368395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1" t="28451" r="28938" b="67922"/>
          <a:stretch/>
        </p:blipFill>
        <p:spPr>
          <a:xfrm>
            <a:off x="4696178" y="4027582"/>
            <a:ext cx="741540" cy="36839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t="28073" r="42022" b="67457"/>
          <a:stretch/>
        </p:blipFill>
        <p:spPr>
          <a:xfrm>
            <a:off x="3076837" y="3976349"/>
            <a:ext cx="618156" cy="4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6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346384" y="143270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9" t="28169" r="46896" b="67361"/>
          <a:stretch/>
        </p:blipFill>
        <p:spPr>
          <a:xfrm>
            <a:off x="2455155" y="3976349"/>
            <a:ext cx="618156" cy="453929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2" t="6981" r="46790" b="89562"/>
          <a:stretch/>
        </p:blipFill>
        <p:spPr>
          <a:xfrm>
            <a:off x="2461311" y="1826684"/>
            <a:ext cx="611999" cy="35102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t="27998" r="35440" b="67532"/>
          <a:stretch/>
        </p:blipFill>
        <p:spPr>
          <a:xfrm>
            <a:off x="3694993" y="3976349"/>
            <a:ext cx="877007" cy="45392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0" t="28527" r="21711" b="67846"/>
          <a:stretch/>
        </p:blipFill>
        <p:spPr>
          <a:xfrm>
            <a:off x="5476901" y="4033228"/>
            <a:ext cx="877007" cy="368395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2" t="28784" r="15646" b="67589"/>
          <a:stretch/>
        </p:blipFill>
        <p:spPr>
          <a:xfrm>
            <a:off x="6423377" y="4044083"/>
            <a:ext cx="749530" cy="368395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1" t="28451" r="28938" b="67922"/>
          <a:stretch/>
        </p:blipFill>
        <p:spPr>
          <a:xfrm>
            <a:off x="4696178" y="4027582"/>
            <a:ext cx="741540" cy="36839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t="28073" r="42022" b="67457"/>
          <a:stretch/>
        </p:blipFill>
        <p:spPr>
          <a:xfrm>
            <a:off x="3076837" y="3976349"/>
            <a:ext cx="618156" cy="4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4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듣고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2" name="그림 5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8" name="그룹 5"/>
          <p:cNvGrpSpPr/>
          <p:nvPr/>
        </p:nvGrpSpPr>
        <p:grpSpPr>
          <a:xfrm>
            <a:off x="946532" y="1417793"/>
            <a:ext cx="7643865" cy="430887"/>
            <a:chOff x="4088904" y="2001419"/>
            <a:chExt cx="7645041" cy="430887"/>
          </a:xfrm>
        </p:grpSpPr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4271941" y="2001419"/>
              <a:ext cx="74620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낮은 점수를 받은 종목은 무엇이며 점수는 몇 점인가요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088904" y="21263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0" name="모서리가 둥근 직사각형 49"/>
          <p:cNvSpPr/>
          <p:nvPr/>
        </p:nvSpPr>
        <p:spPr bwMode="auto">
          <a:xfrm>
            <a:off x="893763" y="1851997"/>
            <a:ext cx="8115470" cy="488802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547" y="18876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모서리가 둥근 직사각형 56"/>
          <p:cNvSpPr/>
          <p:nvPr/>
        </p:nvSpPr>
        <p:spPr bwMode="auto">
          <a:xfrm>
            <a:off x="893763" y="2838381"/>
            <a:ext cx="8115470" cy="488802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8" name="그룹 2"/>
          <p:cNvGrpSpPr/>
          <p:nvPr/>
        </p:nvGrpSpPr>
        <p:grpSpPr>
          <a:xfrm>
            <a:off x="940762" y="2383965"/>
            <a:ext cx="7925426" cy="430887"/>
            <a:chOff x="4088904" y="3351763"/>
            <a:chExt cx="7925426" cy="430887"/>
          </a:xfrm>
        </p:grpSpPr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4308037" y="3351763"/>
              <a:ext cx="77062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곤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봉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경기의 점수를 나타낸 막대는 어느 것일까요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088904" y="347646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078" y="28889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타원 63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9" name="그룹 5"/>
          <p:cNvGrpSpPr/>
          <p:nvPr/>
        </p:nvGrpSpPr>
        <p:grpSpPr>
          <a:xfrm>
            <a:off x="944563" y="3408434"/>
            <a:ext cx="7643865" cy="430887"/>
            <a:chOff x="4088904" y="2039519"/>
            <a:chExt cx="7645041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4271941" y="2039519"/>
              <a:ext cx="74620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눈금에 단위를 써넣어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088904" y="219406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모서리가 둥근 직사각형 44"/>
          <p:cNvSpPr/>
          <p:nvPr/>
        </p:nvSpPr>
        <p:spPr bwMode="auto">
          <a:xfrm>
            <a:off x="893763" y="3894305"/>
            <a:ext cx="8115470" cy="492800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685" y="39290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그룹 5"/>
          <p:cNvGrpSpPr/>
          <p:nvPr/>
        </p:nvGrpSpPr>
        <p:grpSpPr>
          <a:xfrm>
            <a:off x="956589" y="4474031"/>
            <a:ext cx="7968335" cy="430887"/>
            <a:chOff x="4088904" y="2001419"/>
            <a:chExt cx="7969561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4271940" y="2001419"/>
              <a:ext cx="77865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이야기를 막대그래프로 나타내었을 때의 좋은 점을 이야기해 보세요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4088904" y="21263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5" name="모서리가 둥근 직사각형 74"/>
          <p:cNvSpPr/>
          <p:nvPr/>
        </p:nvSpPr>
        <p:spPr bwMode="auto">
          <a:xfrm>
            <a:off x="893763" y="4924981"/>
            <a:ext cx="8115470" cy="923369"/>
          </a:xfrm>
          <a:prstGeom prst="roundRect">
            <a:avLst>
              <a:gd name="adj" fmla="val 1354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59887" y="4996357"/>
            <a:ext cx="7965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어떤 종목의 점수를 가장 많이 받았는지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가장 적게 받았는지 한눈에 알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57" y="51779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39277" y="1874255"/>
            <a:ext cx="5777025" cy="430887"/>
            <a:chOff x="939277" y="1874255"/>
            <a:chExt cx="5777025" cy="430887"/>
          </a:xfrm>
        </p:grpSpPr>
        <p:sp>
          <p:nvSpPr>
            <p:cNvPr id="51" name="TextBox 50"/>
            <p:cNvSpPr txBox="1"/>
            <p:nvPr/>
          </p:nvSpPr>
          <p:spPr>
            <a:xfrm>
              <a:off x="939277" y="1874255"/>
              <a:ext cx="57770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공 경기이고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7.5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점입니다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4" name="그림 43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687" y="1956223"/>
              <a:ext cx="277200" cy="280350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85332" y="2858307"/>
            <a:ext cx="6695763" cy="430887"/>
            <a:chOff x="985332" y="2858307"/>
            <a:chExt cx="6695763" cy="430887"/>
          </a:xfrm>
        </p:grpSpPr>
        <p:sp>
          <p:nvSpPr>
            <p:cNvPr id="61" name="TextBox 60"/>
            <p:cNvSpPr txBox="1"/>
            <p:nvPr/>
          </p:nvSpPr>
          <p:spPr>
            <a:xfrm>
              <a:off x="985332" y="2858307"/>
              <a:ext cx="66957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두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번째입니다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9" name="그림 48">
              <a:hlinkClick r:id="" action="ppaction://customshow?id=2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487" y="2933575"/>
              <a:ext cx="277200" cy="280350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944919" y="3922351"/>
            <a:ext cx="7572428" cy="430887"/>
            <a:chOff x="944919" y="3922351"/>
            <a:chExt cx="7572428" cy="430887"/>
          </a:xfrm>
        </p:grpSpPr>
        <p:sp>
          <p:nvSpPr>
            <p:cNvPr id="46" name="TextBox 45"/>
            <p:cNvSpPr txBox="1"/>
            <p:nvPr/>
          </p:nvSpPr>
          <p:spPr>
            <a:xfrm>
              <a:off x="944919" y="3922351"/>
              <a:ext cx="75724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점수이기 때문에 단위는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‘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점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’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이라고 씁니다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78" name="그림 77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867" y="4011819"/>
              <a:ext cx="277200" cy="28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0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45" grpId="0" animBg="1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502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완성하고 이야기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2" name="그림 4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3996" y="1410306"/>
            <a:ext cx="8105238" cy="769441"/>
            <a:chOff x="989721" y="1412775"/>
            <a:chExt cx="8105238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31741" y="1412775"/>
              <a:ext cx="786321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>
                <a:buFont typeface="Arial" charset="0"/>
                <a:buNone/>
              </a:pP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수일이네 </a:t>
              </a:r>
              <a:r>
                <a:rPr lang="ko-KR" altLang="en-US" sz="2200" b="1" spc="-150" dirty="0" err="1" smtClean="0">
                  <a:latin typeface="나눔고딕" pitchFamily="50" charset="-127"/>
                  <a:ea typeface="나눔고딕" pitchFamily="50" charset="-127"/>
                </a:rPr>
                <a:t>모둠의</a:t>
              </a:r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 체육 활동 기록을 나타낸 막대그래프를 보고 내용을 알아봅시다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9" name="타원 28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3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0837" r="57126" b="57710"/>
          <a:stretch/>
        </p:blipFill>
        <p:spPr>
          <a:xfrm>
            <a:off x="1179707" y="2625078"/>
            <a:ext cx="7462365" cy="27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0837" r="57126" b="57710"/>
          <a:stretch/>
        </p:blipFill>
        <p:spPr>
          <a:xfrm>
            <a:off x="6732402" y="1463752"/>
            <a:ext cx="2328556" cy="872973"/>
          </a:xfrm>
          <a:prstGeom prst="rect">
            <a:avLst/>
          </a:prstGeom>
        </p:spPr>
      </p:pic>
      <p:sp>
        <p:nvSpPr>
          <p:cNvPr id="64" name="모서리가 둥근 직사각형 63"/>
          <p:cNvSpPr/>
          <p:nvPr/>
        </p:nvSpPr>
        <p:spPr bwMode="auto">
          <a:xfrm>
            <a:off x="893763" y="4629146"/>
            <a:ext cx="8101909" cy="1196626"/>
          </a:xfrm>
          <a:prstGeom prst="roundRect">
            <a:avLst>
              <a:gd name="adj" fmla="val 1212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71244" y="4662337"/>
            <a:ext cx="7958267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체육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달리기를 하였습니다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수일이와 지혜의 기록은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슬기와 도영이의 기록은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슬기와 도영이의 기록이 수일이와 지혜의 기록보다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 빠릅니다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893763" y="2094051"/>
            <a:ext cx="5755394" cy="1750590"/>
          </a:xfrm>
          <a:prstGeom prst="roundRect">
            <a:avLst>
              <a:gd name="adj" fmla="val 813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42"/>
          <p:cNvSpPr>
            <a:spLocks noChangeArrowheads="1"/>
          </p:cNvSpPr>
          <p:nvPr/>
        </p:nvSpPr>
        <p:spPr bwMode="auto">
          <a:xfrm>
            <a:off x="946485" y="2071260"/>
            <a:ext cx="5589782" cy="17851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수일이네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학생들의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달리기 기록이고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수일이와 지혜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슬기와 도영이의 기록이 각각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수일이네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학생들의 줄넘기 기록은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모두 다르고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도영이의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기록이 가장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좋습니다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66720" y="410956"/>
            <a:ext cx="4502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완성하고 이야기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0" name="그림 4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930148" y="1348711"/>
            <a:ext cx="5719009" cy="769441"/>
            <a:chOff x="484723" y="3961688"/>
            <a:chExt cx="5719009" cy="769441"/>
          </a:xfrm>
        </p:grpSpPr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>
              <a:off x="682162" y="3961688"/>
              <a:ext cx="55215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보고 알 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내용을 이야기해 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484723" y="41079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2" name="그림 6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3257" y="28913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그룹 64"/>
          <p:cNvGrpSpPr/>
          <p:nvPr/>
        </p:nvGrpSpPr>
        <p:grpSpPr>
          <a:xfrm>
            <a:off x="963999" y="3844641"/>
            <a:ext cx="7965512" cy="769441"/>
            <a:chOff x="488504" y="5190381"/>
            <a:chExt cx="7965512" cy="769441"/>
          </a:xfrm>
        </p:grpSpPr>
        <p:sp>
          <p:nvSpPr>
            <p:cNvPr id="66" name="TextBox 20"/>
            <p:cNvSpPr txBox="1">
              <a:spLocks noChangeArrowheads="1"/>
            </p:cNvSpPr>
            <p:nvPr/>
          </p:nvSpPr>
          <p:spPr bwMode="auto">
            <a:xfrm>
              <a:off x="662495" y="5190381"/>
              <a:ext cx="779152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막대그래프에 대해 짝과 이야기하고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하나를 선택하여 이야기를 만들어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488504" y="53366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209" y="50187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타원 70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타원 75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7" name="타원 76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타원 77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9" name="타원 78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타원 79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3" y="1520404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9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/>
      <p:bldP spid="57" grpId="0" animBg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666720" y="410956"/>
            <a:ext cx="4502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완성하고 이야기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쓰기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0837" r="57126" b="57710"/>
          <a:stretch/>
        </p:blipFill>
        <p:spPr>
          <a:xfrm>
            <a:off x="1179707" y="2207389"/>
            <a:ext cx="7462365" cy="27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1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 bwMode="auto">
          <a:xfrm>
            <a:off x="3739662" y="3133232"/>
            <a:ext cx="5285304" cy="2669931"/>
          </a:xfrm>
          <a:prstGeom prst="roundRect">
            <a:avLst>
              <a:gd name="adj" fmla="val 579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42"/>
          <p:cNvSpPr>
            <a:spLocks noChangeArrowheads="1"/>
          </p:cNvSpPr>
          <p:nvPr/>
        </p:nvSpPr>
        <p:spPr bwMode="auto">
          <a:xfrm>
            <a:off x="3767168" y="3231560"/>
            <a:ext cx="5063470" cy="24622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농촌의 가구 수를 나타낸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막대그래프입니다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가로는 연도를 나타내고 세로는 가구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수를 나타냅니다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1970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년부터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년씩 조사한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자료입니다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농촌의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가구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수가 점점 줄어들고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2020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년에는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118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 가구보다 더 줄어들 것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막대그래프를 이용한 예를 찾고 내용 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195" y="42667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0513" y="1412776"/>
            <a:ext cx="7930125" cy="769441"/>
            <a:chOff x="989721" y="1448245"/>
            <a:chExt cx="7930125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40712" y="1448245"/>
              <a:ext cx="76791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실생활에서 막대그래프를 이용한 경우를 찾고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막대그래프에서 알 수 있는 내용을 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19395" y="2273457"/>
            <a:ext cx="5910059" cy="430887"/>
            <a:chOff x="986301" y="2060848"/>
            <a:chExt cx="5910059" cy="430887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1208584" y="2060848"/>
              <a:ext cx="56877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자신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이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찾은 막대그래프에 대해 설명해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986301" y="22132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767168" y="2730220"/>
            <a:ext cx="4739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93763" y="2838666"/>
            <a:ext cx="2734056" cy="3026690"/>
            <a:chOff x="893763" y="2838666"/>
            <a:chExt cx="2734056" cy="302669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63" y="3085580"/>
              <a:ext cx="2734056" cy="277977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02363" y="2838666"/>
              <a:ext cx="147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latin typeface="나눔고딕" panose="020B0600000101010101" charset="-127"/>
                  <a:ea typeface="나눔고딕" panose="020B0600000101010101" charset="-127"/>
                </a:rPr>
                <a:t>농촌의 가구 수</a:t>
              </a:r>
              <a:endParaRPr lang="ko-KR" altLang="en-US" sz="14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41" name="타원 40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2189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 bwMode="auto">
          <a:xfrm>
            <a:off x="893763" y="1911122"/>
            <a:ext cx="8131203" cy="1969506"/>
          </a:xfrm>
          <a:prstGeom prst="roundRect">
            <a:avLst>
              <a:gd name="adj" fmla="val 475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7374" y="2003703"/>
            <a:ext cx="7943888" cy="1785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1970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년의 가구 수의 절반쯤 되는 해는 몇 년인가요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농촌의 가구 수가 점점 줄어들면 농촌의 인구 수도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점점 줄어들까요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농촌의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가구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수는 점점 줄어들었는데 대신 가구 수가 점점 늘어난 지역은 어디일까요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생활에서 막대그래프를 이용하는 예를 찾고 내용을 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2188" y="1424499"/>
            <a:ext cx="4120333" cy="430887"/>
            <a:chOff x="483683" y="1412776"/>
            <a:chExt cx="4120333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666720" y="1412776"/>
              <a:ext cx="39372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서로 궁금한 점을 질문해 보세요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3683" y="15376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127" y="26874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sp>
        <p:nvSpPr>
          <p:cNvPr id="29" name="타원 28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3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900001" y="1449388"/>
            <a:ext cx="8015399" cy="772063"/>
            <a:chOff x="900001" y="3506387"/>
            <a:chExt cx="8015399" cy="772063"/>
          </a:xfrm>
        </p:grpSpPr>
        <p:sp>
          <p:nvSpPr>
            <p:cNvPr id="33" name="직사각형 32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[1~3]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812876" y="3509009"/>
              <a:ext cx="71025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주일 동안 줄넘기를 한 횟수를 나타낸 막대그래프입니다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물음에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답하세요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2350911" y="2417163"/>
            <a:ext cx="5054600" cy="3423714"/>
            <a:chOff x="2350911" y="2439741"/>
            <a:chExt cx="5054600" cy="3423714"/>
          </a:xfrm>
        </p:grpSpPr>
        <p:sp>
          <p:nvSpPr>
            <p:cNvPr id="44" name="직사각형 43"/>
            <p:cNvSpPr/>
            <p:nvPr/>
          </p:nvSpPr>
          <p:spPr>
            <a:xfrm>
              <a:off x="2579914" y="2439741"/>
              <a:ext cx="4517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0"/>
              <a:r>
                <a:rPr lang="ko-KR" altLang="en-US" b="1" dirty="0" err="1" smtClean="0">
                  <a:latin typeface="나눔고딕" panose="020B0600000101010101" charset="-127"/>
                  <a:ea typeface="나눔고딕" panose="020B0600000101010101" charset="-127"/>
                </a:rPr>
                <a:t>요일</a:t>
              </a:r>
              <a:r>
                <a:rPr lang="ko-KR" altLang="en-US" b="1" dirty="0" err="1">
                  <a:latin typeface="나눔고딕" panose="020B0600000101010101" charset="-127"/>
                  <a:ea typeface="나눔고딕" panose="020B0600000101010101" charset="-127"/>
                </a:rPr>
                <a:t>별</a:t>
              </a:r>
              <a:r>
                <a:rPr lang="ko-KR" altLang="en-US" b="1" dirty="0" smtClean="0"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ko-KR" altLang="en-US" b="1" dirty="0">
                  <a:latin typeface="나눔고딕" panose="020B0600000101010101" charset="-127"/>
                  <a:ea typeface="나눔고딕" panose="020B0600000101010101" charset="-127"/>
                </a:rPr>
                <a:t>줄넘기 횟수</a:t>
              </a:r>
            </a:p>
          </p:txBody>
        </p:sp>
        <p:pic>
          <p:nvPicPr>
            <p:cNvPr id="6" name="그림 5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911" y="2814709"/>
              <a:ext cx="5054600" cy="3048746"/>
            </a:xfrm>
            <a:prstGeom prst="rect">
              <a:avLst/>
            </a:prstGeom>
          </p:spPr>
        </p:pic>
      </p:grpSp>
      <p:grpSp>
        <p:nvGrpSpPr>
          <p:cNvPr id="1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0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900001" y="1920065"/>
            <a:ext cx="8117882" cy="1138320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374" y="1927810"/>
            <a:ext cx="7844870" cy="1107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월요일에는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줄넘기 횟수가 점점 많아지고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가장 많은 횟수와 가장 적은 횟수의 차는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00001" y="1449388"/>
            <a:ext cx="8015399" cy="433509"/>
            <a:chOff x="900001" y="3506387"/>
            <a:chExt cx="8015399" cy="433509"/>
          </a:xfrm>
        </p:grpSpPr>
        <p:sp>
          <p:nvSpPr>
            <p:cNvPr id="9" name="직사각형 8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그래프를 통해 알 수 있는 내용을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가지 써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0" y="2306132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900001" y="3717474"/>
            <a:ext cx="8117882" cy="2097009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7374" y="3694896"/>
            <a:ext cx="7938026" cy="2123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390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정도입니다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이유는 월요일보다 수요일에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70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정도 더 했으니까 금요일은 수요일보다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70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많은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390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정도 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줄넘기 횟수가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전날보다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30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40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50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번으로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번씩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더 늘어나기 때문에 금요일은 목요일보다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60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더 늘어나서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430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 정도 될 것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900001" y="3249964"/>
            <a:ext cx="8015399" cy="433509"/>
            <a:chOff x="900001" y="3506387"/>
            <a:chExt cx="8015399" cy="433509"/>
          </a:xfrm>
        </p:grpSpPr>
        <p:sp>
          <p:nvSpPr>
            <p:cNvPr id="20" name="직사각형 19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금요일은 몇 번 정도 했을까요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?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이유는 무엇인가요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?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14" y="4525217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1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막대그래프로 나타낸 자료를 보고 다양하게 해석해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405340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4341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막대그래프로 이야기를 만들어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0" name="타원 29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900001" y="1449388"/>
            <a:ext cx="8015399" cy="433509"/>
            <a:chOff x="900001" y="3506387"/>
            <a:chExt cx="8015399" cy="433509"/>
          </a:xfrm>
        </p:grpSpPr>
        <p:sp>
          <p:nvSpPr>
            <p:cNvPr id="25" name="직사각형 24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3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812876" y="3509009"/>
              <a:ext cx="71025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과 문제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2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를 연결하여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글로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써 보세요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916869" y="1910679"/>
            <a:ext cx="8101014" cy="531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307768" y="1968335"/>
            <a:ext cx="5355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번이 들어가게 이어서 글로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씁니다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31" y="1957184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이등변 삼각형 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1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12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604848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[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405340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376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막대그래프로 이야기를 만들어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8" name="그림 37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39" name="타원 38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4963" r="10402" b="62353"/>
          <a:stretch/>
        </p:blipFill>
        <p:spPr>
          <a:xfrm>
            <a:off x="1489690" y="2202749"/>
            <a:ext cx="6874990" cy="3725910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84947" y="1425415"/>
            <a:ext cx="8783724" cy="769441"/>
            <a:chOff x="989721" y="1425415"/>
            <a:chExt cx="8922840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83515" y="1425415"/>
              <a:ext cx="862904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>
                <a:buFont typeface="Arial" charset="0"/>
                <a:buNone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리듬 체조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선수인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도영이가 경기를 하고 난 뒤 쓴 이야기입니다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algn="just" eaLnBrk="0" latinLnBrk="0" hangingPunct="0">
                <a:buFont typeface="Arial" charset="0"/>
                <a:buNone/>
              </a:pP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물음에 답하세요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6" name="타원 25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81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888029" y="3191188"/>
            <a:ext cx="8121204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2557" y="3209745"/>
            <a:ext cx="7258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훌라후프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곤봉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리본 종목이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그림 4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33219" y="2737707"/>
            <a:ext cx="5435779" cy="430887"/>
            <a:chOff x="990369" y="2629190"/>
            <a:chExt cx="5435779" cy="430887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1208584" y="2629190"/>
              <a:ext cx="52175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리듬 체조 경기에는 어떤 종목들이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90369" y="27816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 bwMode="auto">
          <a:xfrm>
            <a:off x="888029" y="4546685"/>
            <a:ext cx="8121204" cy="1268296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6170" y="4626835"/>
            <a:ext cx="7543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훌라후프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곤봉 경기에 참여했습니다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훌라후프와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리본 경기에서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높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점수를 받았습니다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 경기에서 실수하여 낮은 점수를 받았습니다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933219" y="4081446"/>
            <a:ext cx="8082222" cy="430887"/>
            <a:chOff x="893759" y="4437113"/>
            <a:chExt cx="8082222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124303" y="4437113"/>
              <a:ext cx="785167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도영이의 이야기를 읽고 알 수 있는 점을 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893759" y="46043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 bwMode="auto">
          <a:xfrm>
            <a:off x="893763" y="1878987"/>
            <a:ext cx="8115470" cy="468000"/>
          </a:xfrm>
          <a:prstGeom prst="roundRect">
            <a:avLst>
              <a:gd name="adj" fmla="val 2568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8549" y="1888019"/>
            <a:ext cx="7936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리본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철봉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뜀틀 등 경기에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참여하는 모습을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35038" y="1430338"/>
            <a:ext cx="8074194" cy="430887"/>
            <a:chOff x="992188" y="2010557"/>
            <a:chExt cx="8074194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08583" y="2010557"/>
              <a:ext cx="78577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체조 경기를 본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경험을 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992188" y="21630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타원 45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3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2988" y="18880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44605" y="32231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0299" y="49720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98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29" grpId="0" animBg="1"/>
      <p:bldP spid="30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9582" y="4537300"/>
            <a:ext cx="7314288" cy="430887"/>
            <a:chOff x="416496" y="4437112"/>
            <a:chExt cx="7314288" cy="430887"/>
          </a:xfrm>
        </p:grpSpPr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>
              <a:off x="599532" y="4437112"/>
              <a:ext cx="71312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이야기를 읽고 나타낸 막대그래프에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무엇이 빠져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16496" y="457331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모서리가 둥근 직사각형 34"/>
          <p:cNvSpPr/>
          <p:nvPr/>
        </p:nvSpPr>
        <p:spPr bwMode="auto">
          <a:xfrm>
            <a:off x="890422" y="4969348"/>
            <a:ext cx="8118811" cy="864096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7430" y="5016675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가로와 세로에 넣어야 할 내용이 빠져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눈금에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없습니다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881" y="51926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4" name="그림 4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2346384" y="143374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sp>
        <p:nvSpPr>
          <p:cNvPr id="54" name="타원 53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10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11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2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46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4" name="그림 4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2346384" y="143270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9" t="28169" r="46896" b="67361"/>
          <a:stretch/>
        </p:blipFill>
        <p:spPr>
          <a:xfrm>
            <a:off x="2455155" y="3976349"/>
            <a:ext cx="618156" cy="453929"/>
          </a:xfrm>
          <a:prstGeom prst="rect">
            <a:avLst/>
          </a:prstGeom>
        </p:spPr>
      </p:pic>
      <p:sp>
        <p:nvSpPr>
          <p:cNvPr id="54" name="타원 53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t="28073" r="42022" b="67457"/>
          <a:stretch/>
        </p:blipFill>
        <p:spPr>
          <a:xfrm>
            <a:off x="3076837" y="3976349"/>
            <a:ext cx="618156" cy="453929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945470" y="4885605"/>
            <a:ext cx="7643865" cy="430887"/>
            <a:chOff x="4088904" y="2001419"/>
            <a:chExt cx="7645041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4271941" y="2001419"/>
              <a:ext cx="74620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가로와 세로에는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무엇을 나타내면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될까요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088904" y="21263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모서리가 둥근 직사각형 35"/>
          <p:cNvSpPr/>
          <p:nvPr/>
        </p:nvSpPr>
        <p:spPr bwMode="auto">
          <a:xfrm>
            <a:off x="863771" y="5320826"/>
            <a:ext cx="8131203" cy="502325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1785" y="5353371"/>
            <a:ext cx="649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가로에는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종목을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쓰고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세로에는 점수를 씁니다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34854" y="54048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491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5" name="그림 5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53305" y="1408555"/>
            <a:ext cx="7465284" cy="430887"/>
            <a:chOff x="4088904" y="3351763"/>
            <a:chExt cx="7465284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251592" y="3351763"/>
              <a:ext cx="730259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가로에 들어갈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참여한 체조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경기 종목은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088904" y="347646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 bwMode="auto">
          <a:xfrm>
            <a:off x="893763" y="1840603"/>
            <a:ext cx="8115470" cy="514764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9911" y="1882541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훌라후프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곤봉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리본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7253" y="19143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그룹 5"/>
          <p:cNvGrpSpPr/>
          <p:nvPr/>
        </p:nvGrpSpPr>
        <p:grpSpPr>
          <a:xfrm>
            <a:off x="940053" y="2532701"/>
            <a:ext cx="7643865" cy="430887"/>
            <a:chOff x="4088904" y="2001419"/>
            <a:chExt cx="7645041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4271941" y="2001419"/>
              <a:ext cx="746200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높은 점수를 받은 종목은 무엇이며 점수는 몇 점인가요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088904" y="21263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모서리가 둥근 직사각형 44"/>
          <p:cNvSpPr/>
          <p:nvPr/>
        </p:nvSpPr>
        <p:spPr bwMode="auto">
          <a:xfrm>
            <a:off x="893763" y="2969309"/>
            <a:ext cx="8115470" cy="480828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0306" y="2974581"/>
            <a:ext cx="56380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훌라후프와 리본 경기이고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8.5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988" y="30326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타원 57"/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893763" y="4070016"/>
            <a:ext cx="8115470" cy="480828"/>
          </a:xfrm>
          <a:prstGeom prst="roundRect">
            <a:avLst>
              <a:gd name="adj" fmla="val 1843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6" name="그룹 2"/>
          <p:cNvGrpSpPr/>
          <p:nvPr/>
        </p:nvGrpSpPr>
        <p:grpSpPr>
          <a:xfrm>
            <a:off x="951342" y="3615901"/>
            <a:ext cx="7830298" cy="430887"/>
            <a:chOff x="4088904" y="3279755"/>
            <a:chExt cx="7830298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4308037" y="3279755"/>
              <a:ext cx="76111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훌라후프와 리본 경기의 점수를 나타낸 막대는 어느 것일까요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4088904" y="347646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9" name="TextBox 68">
            <a:hlinkClick r:id="" action="ppaction://customshow?id=0&amp;return=true"/>
          </p:cNvPr>
          <p:cNvSpPr txBox="1"/>
          <p:nvPr/>
        </p:nvSpPr>
        <p:spPr>
          <a:xfrm>
            <a:off x="992672" y="4088299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첫 번째와 세 번째입니다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509" y="40983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38" y="4170255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9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5" grpId="0" animBg="1"/>
      <p:bldP spid="52" grpId="0"/>
      <p:bldP spid="54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346384" y="143270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9" t="28169" r="46896" b="67361"/>
          <a:stretch/>
        </p:blipFill>
        <p:spPr>
          <a:xfrm>
            <a:off x="2455155" y="3976349"/>
            <a:ext cx="618156" cy="45392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t="27998" r="35440" b="67532"/>
          <a:stretch/>
        </p:blipFill>
        <p:spPr>
          <a:xfrm>
            <a:off x="3694993" y="3976349"/>
            <a:ext cx="877007" cy="45392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0" t="28527" r="21711" b="67846"/>
          <a:stretch/>
        </p:blipFill>
        <p:spPr>
          <a:xfrm>
            <a:off x="5476901" y="4033228"/>
            <a:ext cx="877007" cy="36839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t="28073" r="42022" b="67457"/>
          <a:stretch/>
        </p:blipFill>
        <p:spPr>
          <a:xfrm>
            <a:off x="3076837" y="3976349"/>
            <a:ext cx="618156" cy="4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7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66720" y="410956"/>
            <a:ext cx="4429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이야기를 읽고 막대그래프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완성하기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346384" y="1432702"/>
            <a:ext cx="5025046" cy="3107361"/>
            <a:chOff x="2546964" y="1424395"/>
            <a:chExt cx="5025046" cy="3107361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5" t="43539" r="25162" b="53899"/>
            <a:stretch/>
          </p:blipFill>
          <p:spPr>
            <a:xfrm>
              <a:off x="2546964" y="1424395"/>
              <a:ext cx="4881716" cy="334067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0" t="6251" r="54522" b="66438"/>
            <a:stretch/>
          </p:blipFill>
          <p:spPr>
            <a:xfrm>
              <a:off x="2621062" y="1758462"/>
              <a:ext cx="4950948" cy="2773294"/>
            </a:xfrm>
            <a:prstGeom prst="rect">
              <a:avLst/>
            </a:prstGeom>
          </p:spPr>
        </p:pic>
      </p:grpSp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9" t="28169" r="46896" b="67361"/>
          <a:stretch/>
        </p:blipFill>
        <p:spPr>
          <a:xfrm>
            <a:off x="2455155" y="3976349"/>
            <a:ext cx="618156" cy="45392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t="27998" r="35440" b="67532"/>
          <a:stretch/>
        </p:blipFill>
        <p:spPr>
          <a:xfrm>
            <a:off x="3694993" y="3976349"/>
            <a:ext cx="877007" cy="45392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0" t="28527" r="21711" b="67846"/>
          <a:stretch/>
        </p:blipFill>
        <p:spPr>
          <a:xfrm>
            <a:off x="5476901" y="4033228"/>
            <a:ext cx="877007" cy="368395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2" t="28784" r="15646" b="67589"/>
          <a:stretch/>
        </p:blipFill>
        <p:spPr>
          <a:xfrm>
            <a:off x="6423377" y="4044083"/>
            <a:ext cx="749530" cy="368395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3" t="28073" r="42022" b="67457"/>
          <a:stretch/>
        </p:blipFill>
        <p:spPr>
          <a:xfrm>
            <a:off x="3076837" y="3976349"/>
            <a:ext cx="618156" cy="4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8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721</Words>
  <Application>Microsoft Office PowerPoint</Application>
  <PresentationFormat>A4 용지(210x297mm)</PresentationFormat>
  <Paragraphs>143</Paragraphs>
  <Slides>21</Slides>
  <Notes>1</Notes>
  <HiddenSlides>5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  <vt:variant>
        <vt:lpstr>재구성한 쇼</vt:lpstr>
      </vt:variant>
      <vt:variant>
        <vt:i4>5</vt:i4>
      </vt:variant>
    </vt:vector>
  </HeadingPairs>
  <TitlesOfParts>
    <vt:vector size="35" baseType="lpstr">
      <vt:lpstr>굴림</vt:lpstr>
      <vt:lpstr>Arial</vt:lpstr>
      <vt:lpstr>Wingdings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  <vt:lpstr>재구성한 쇼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441</cp:revision>
  <dcterms:created xsi:type="dcterms:W3CDTF">2016-11-16T23:53:02Z</dcterms:created>
  <dcterms:modified xsi:type="dcterms:W3CDTF">2018-01-19T00:10:09Z</dcterms:modified>
</cp:coreProperties>
</file>