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28"/>
  </p:notesMasterIdLst>
  <p:handoutMasterIdLst>
    <p:handoutMasterId r:id="rId29"/>
  </p:handoutMasterIdLst>
  <p:sldIdLst>
    <p:sldId id="256" r:id="rId3"/>
    <p:sldId id="258" r:id="rId4"/>
    <p:sldId id="272" r:id="rId5"/>
    <p:sldId id="289" r:id="rId6"/>
    <p:sldId id="291" r:id="rId7"/>
    <p:sldId id="281" r:id="rId8"/>
    <p:sldId id="307" r:id="rId9"/>
    <p:sldId id="293" r:id="rId10"/>
    <p:sldId id="312" r:id="rId11"/>
    <p:sldId id="314" r:id="rId12"/>
    <p:sldId id="313" r:id="rId13"/>
    <p:sldId id="295" r:id="rId14"/>
    <p:sldId id="297" r:id="rId15"/>
    <p:sldId id="315" r:id="rId16"/>
    <p:sldId id="317" r:id="rId17"/>
    <p:sldId id="299" r:id="rId18"/>
    <p:sldId id="301" r:id="rId19"/>
    <p:sldId id="319" r:id="rId20"/>
    <p:sldId id="310" r:id="rId21"/>
    <p:sldId id="303" r:id="rId22"/>
    <p:sldId id="311" r:id="rId23"/>
    <p:sldId id="283" r:id="rId24"/>
    <p:sldId id="304" r:id="rId25"/>
    <p:sldId id="306" r:id="rId26"/>
    <p:sldId id="265" r:id="rId27"/>
  </p:sldIdLst>
  <p:sldSz cx="9906000" cy="6858000" type="A4"/>
  <p:notesSz cx="6858000" cy="9144000"/>
  <p:embeddedFontLst>
    <p:embeddedFont>
      <p:font typeface="나눔고딕" panose="020B0600000101010101" charset="-127"/>
      <p:regular r:id="rId30"/>
      <p:bold r:id="rId31"/>
    </p:embeddedFont>
    <p:embeddedFont>
      <p:font typeface="나눔고딕 ExtraBold" panose="020B0600000101010101" charset="-127"/>
      <p:bold r:id="rId32"/>
    </p:embeddedFont>
    <p:embeddedFont>
      <p:font typeface="나눔바른고딕" panose="020B0600000101010101" charset="-127"/>
      <p:regular r:id="rId33"/>
      <p:bold r:id="rId34"/>
    </p:embeddedFont>
    <p:embeddedFont>
      <p:font typeface="맑은 고딕" panose="020B0503020000020004" pitchFamily="50" charset="-127"/>
      <p:regular r:id="rId35"/>
      <p:bold r:id="rId36"/>
    </p:embeddedFont>
  </p:embeddedFontLst>
  <p:custShowLst>
    <p:custShow name="재구성한 쇼 1" id="0">
      <p:sldLst/>
    </p:custShow>
    <p:custShow name="재구성한 쇼 2" id="1">
      <p:sldLst/>
    </p:custShow>
    <p:custShow name="재구성한 쇼 3" id="2">
      <p:sldLst>
        <p:sld r:id="rId19"/>
      </p:sldLst>
    </p:custShow>
    <p:custShow name="재구성한 쇼 4" id="3">
      <p:sldLst>
        <p:sld r:id="rId23"/>
      </p:sldLst>
    </p:custShow>
    <p:custShow name="재구성한 쇼 5" id="4">
      <p:sldLst>
        <p:sld r:id="rId9"/>
      </p:sldLst>
    </p:custShow>
    <p:custShow name="재구성한 쇼 6" id="5">
      <p:sldLst>
        <p:sld r:id="rId11"/>
      </p:sldLst>
    </p:custShow>
    <p:custShow name="재구성한 쇼 7" id="6">
      <p:sldLst>
        <p:sld r:id="rId12"/>
      </p:sldLst>
    </p:custShow>
    <p:custShow name="재구성한 쇼 8" id="7">
      <p:sldLst>
        <p:sld r:id="rId13"/>
      </p:sldLst>
    </p:custShow>
    <p:custShow name="재구성한 쇼 9" id="8">
      <p:sldLst>
        <p:sld r:id="rId16"/>
      </p:sldLst>
    </p:custShow>
    <p:custShow name="재구성한 쇼 10" id="9">
      <p:sldLst/>
    </p:custShow>
    <p:custShow name="재구성한 쇼 11" id="10">
      <p:sldLst/>
    </p:custShow>
    <p:custShow name="재구성한 쇼 12" id="11">
      <p:sldLst>
        <p:sld r:id="rId17"/>
      </p:sldLst>
    </p:custShow>
    <p:custShow name="재구성한 쇼 13" id="12">
      <p:sldLst/>
    </p:custShow>
    <p:custShow name="재구성한 쇼 14" id="13">
      <p:sldLst>
        <p:sld r:id="rId19"/>
      </p:sldLst>
    </p:custShow>
    <p:custShow name="재구성한 쇼 15" id="14">
      <p:sldLst>
        <p:sld r:id="rId20"/>
      </p:sldLst>
    </p:custShow>
    <p:custShow name="재구성한 쇼 16" id="15">
      <p:sldLst>
        <p:sld r:id="rId23"/>
      </p:sldLst>
    </p:custShow>
  </p:custShow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5D8A"/>
    <a:srgbClr val="7F7F7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65" autoAdjust="0"/>
    <p:restoredTop sz="94660"/>
  </p:normalViewPr>
  <p:slideViewPr>
    <p:cSldViewPr snapToGrid="0" showGuides="1">
      <p:cViewPr>
        <p:scale>
          <a:sx n="80" d="100"/>
          <a:sy n="80" d="100"/>
        </p:scale>
        <p:origin x="-1446" y="-168"/>
      </p:cViewPr>
      <p:guideLst>
        <p:guide orient="horz" pos="482"/>
        <p:guide orient="horz" pos="3884"/>
        <p:guide orient="horz" pos="618"/>
        <p:guide orient="horz" pos="913"/>
        <p:guide orient="horz" pos="3708"/>
        <p:guide pos="5971"/>
        <p:guide pos="574"/>
        <p:guide pos="567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472"/>
    </p:cViewPr>
  </p:sorterViewPr>
  <p:notesViewPr>
    <p:cSldViewPr snapToGrid="0" showGuides="1">
      <p:cViewPr varScale="1">
        <p:scale>
          <a:sx n="67" d="100"/>
          <a:sy n="67" d="100"/>
        </p:scale>
        <p:origin x="-3276" y="-108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4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3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1.fntdata"/><Relationship Id="rId35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C1F59F-7D21-4297-95C2-EC7C5B978F77}" type="datetimeFigureOut">
              <a:rPr lang="ko-KR" altLang="en-US" smtClean="0">
                <a:latin typeface="나눔고딕" pitchFamily="50" charset="-127"/>
                <a:ea typeface="나눔고딕" pitchFamily="50" charset="-127"/>
              </a:rPr>
              <a:t>2018-01-19</a:t>
            </a:fld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C6786F-2707-4DAF-9166-2EB72CD26C05}" type="slidenum">
              <a:rPr lang="ko-KR" altLang="en-US" smtClean="0">
                <a:latin typeface="나눔고딕" pitchFamily="50" charset="-127"/>
                <a:ea typeface="나눔고딕" pitchFamily="50" charset="-127"/>
              </a:rPr>
              <a:t>‹#›</a:t>
            </a:fld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975078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BE4A469B-E051-47C2-B7B5-81E8A48B7474}" type="datetimeFigureOut">
              <a:rPr lang="ko-KR" altLang="en-US" smtClean="0"/>
              <a:pPr/>
              <a:t>2018-01-19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745AB354-40FD-44A1-8735-F0DAD01FF6D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09979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                       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AB354-40FD-44A1-8735-F0DAD01FF6DC}" type="slidenum">
              <a:rPr lang="ko-KR" altLang="en-US" smtClean="0"/>
              <a:pPr/>
              <a:t>22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77079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AB354-40FD-44A1-8735-F0DAD01FF6DC}" type="slidenum">
              <a:rPr lang="ko-KR" altLang="en-US" smtClean="0"/>
              <a:pPr/>
              <a:t>23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44499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AB354-40FD-44A1-8735-F0DAD01FF6DC}" type="slidenum">
              <a:rPr lang="ko-KR" altLang="en-US" smtClean="0"/>
              <a:pPr/>
              <a:t>24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44499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-142908" y="5643578"/>
            <a:ext cx="10239444" cy="1214422"/>
            <a:chOff x="270" y="1710"/>
            <a:chExt cx="5753" cy="647"/>
          </a:xfrm>
          <a:solidFill>
            <a:srgbClr val="6FBA2C"/>
          </a:solidFill>
        </p:grpSpPr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4896" y="0"/>
                </a:cxn>
                <a:cxn ang="0">
                  <a:pos x="4909" y="2"/>
                </a:cxn>
                <a:cxn ang="0">
                  <a:pos x="4914" y="2"/>
                </a:cxn>
                <a:cxn ang="0">
                  <a:pos x="5753" y="2"/>
                </a:cxn>
                <a:cxn ang="0">
                  <a:pos x="5753" y="28"/>
                </a:cxn>
                <a:cxn ang="0">
                  <a:pos x="5741" y="617"/>
                </a:cxn>
                <a:cxn ang="0">
                  <a:pos x="0" y="617"/>
                </a:cxn>
                <a:cxn ang="0">
                  <a:pos x="0" y="265"/>
                </a:cxn>
                <a:cxn ang="0">
                  <a:pos x="4210" y="265"/>
                </a:cxn>
                <a:cxn ang="0">
                  <a:pos x="4263" y="265"/>
                </a:cxn>
                <a:cxn ang="0">
                  <a:pos x="4315" y="265"/>
                </a:cxn>
                <a:cxn ang="0">
                  <a:pos x="4366" y="265"/>
                </a:cxn>
                <a:cxn ang="0">
                  <a:pos x="4416" y="265"/>
                </a:cxn>
                <a:cxn ang="0">
                  <a:pos x="4462" y="261"/>
                </a:cxn>
                <a:cxn ang="0">
                  <a:pos x="4502" y="256"/>
                </a:cxn>
                <a:cxn ang="0">
                  <a:pos x="4539" y="247"/>
                </a:cxn>
                <a:cxn ang="0">
                  <a:pos x="4568" y="235"/>
                </a:cxn>
                <a:cxn ang="0">
                  <a:pos x="4589" y="217"/>
                </a:cxn>
                <a:cxn ang="0">
                  <a:pos x="4603" y="201"/>
                </a:cxn>
                <a:cxn ang="0">
                  <a:pos x="4615" y="183"/>
                </a:cxn>
                <a:cxn ang="0">
                  <a:pos x="4629" y="166"/>
                </a:cxn>
                <a:cxn ang="0">
                  <a:pos x="4640" y="150"/>
                </a:cxn>
                <a:cxn ang="0">
                  <a:pos x="4648" y="136"/>
                </a:cxn>
                <a:cxn ang="0">
                  <a:pos x="4654" y="127"/>
                </a:cxn>
                <a:cxn ang="0">
                  <a:pos x="4655" y="123"/>
                </a:cxn>
                <a:cxn ang="0">
                  <a:pos x="4676" y="88"/>
                </a:cxn>
                <a:cxn ang="0">
                  <a:pos x="4703" y="62"/>
                </a:cxn>
                <a:cxn ang="0">
                  <a:pos x="4732" y="41"/>
                </a:cxn>
                <a:cxn ang="0">
                  <a:pos x="4762" y="25"/>
                </a:cxn>
                <a:cxn ang="0">
                  <a:pos x="4795" y="14"/>
                </a:cxn>
                <a:cxn ang="0">
                  <a:pos x="4825" y="7"/>
                </a:cxn>
                <a:cxn ang="0">
                  <a:pos x="4853" y="4"/>
                </a:cxn>
                <a:cxn ang="0">
                  <a:pos x="4877" y="2"/>
                </a:cxn>
                <a:cxn ang="0">
                  <a:pos x="4896" y="0"/>
                </a:cxn>
              </a:cxnLst>
              <a:rect l="0" t="0" r="r" b="b"/>
              <a:pathLst>
                <a:path w="5753" h="617">
                  <a:moveTo>
                    <a:pt x="4896" y="0"/>
                  </a:moveTo>
                  <a:lnTo>
                    <a:pt x="4909" y="2"/>
                  </a:lnTo>
                  <a:lnTo>
                    <a:pt x="4914" y="2"/>
                  </a:lnTo>
                  <a:lnTo>
                    <a:pt x="5753" y="2"/>
                  </a:lnTo>
                  <a:lnTo>
                    <a:pt x="5753" y="28"/>
                  </a:lnTo>
                  <a:lnTo>
                    <a:pt x="5741" y="617"/>
                  </a:lnTo>
                  <a:lnTo>
                    <a:pt x="0" y="617"/>
                  </a:lnTo>
                  <a:lnTo>
                    <a:pt x="0" y="265"/>
                  </a:lnTo>
                  <a:lnTo>
                    <a:pt x="4210" y="265"/>
                  </a:lnTo>
                  <a:lnTo>
                    <a:pt x="4263" y="265"/>
                  </a:lnTo>
                  <a:lnTo>
                    <a:pt x="4315" y="265"/>
                  </a:lnTo>
                  <a:lnTo>
                    <a:pt x="4366" y="265"/>
                  </a:lnTo>
                  <a:lnTo>
                    <a:pt x="4416" y="265"/>
                  </a:lnTo>
                  <a:lnTo>
                    <a:pt x="4462" y="261"/>
                  </a:lnTo>
                  <a:lnTo>
                    <a:pt x="4502" y="256"/>
                  </a:lnTo>
                  <a:lnTo>
                    <a:pt x="4539" y="247"/>
                  </a:lnTo>
                  <a:lnTo>
                    <a:pt x="4568" y="235"/>
                  </a:lnTo>
                  <a:lnTo>
                    <a:pt x="4589" y="217"/>
                  </a:lnTo>
                  <a:lnTo>
                    <a:pt x="4603" y="201"/>
                  </a:lnTo>
                  <a:lnTo>
                    <a:pt x="4615" y="183"/>
                  </a:lnTo>
                  <a:lnTo>
                    <a:pt x="4629" y="166"/>
                  </a:lnTo>
                  <a:lnTo>
                    <a:pt x="4640" y="150"/>
                  </a:lnTo>
                  <a:lnTo>
                    <a:pt x="4648" y="136"/>
                  </a:lnTo>
                  <a:lnTo>
                    <a:pt x="4654" y="127"/>
                  </a:lnTo>
                  <a:lnTo>
                    <a:pt x="4655" y="123"/>
                  </a:lnTo>
                  <a:lnTo>
                    <a:pt x="4676" y="88"/>
                  </a:lnTo>
                  <a:lnTo>
                    <a:pt x="4703" y="62"/>
                  </a:lnTo>
                  <a:lnTo>
                    <a:pt x="4732" y="41"/>
                  </a:lnTo>
                  <a:lnTo>
                    <a:pt x="4762" y="25"/>
                  </a:lnTo>
                  <a:lnTo>
                    <a:pt x="4795" y="14"/>
                  </a:lnTo>
                  <a:lnTo>
                    <a:pt x="4825" y="7"/>
                  </a:lnTo>
                  <a:lnTo>
                    <a:pt x="4853" y="4"/>
                  </a:lnTo>
                  <a:lnTo>
                    <a:pt x="4877" y="2"/>
                  </a:lnTo>
                  <a:lnTo>
                    <a:pt x="48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857" y="0"/>
                </a:cxn>
                <a:cxn ang="0">
                  <a:pos x="876" y="2"/>
                </a:cxn>
                <a:cxn ang="0">
                  <a:pos x="901" y="4"/>
                </a:cxn>
                <a:cxn ang="0">
                  <a:pos x="929" y="7"/>
                </a:cxn>
                <a:cxn ang="0">
                  <a:pos x="960" y="14"/>
                </a:cxn>
                <a:cxn ang="0">
                  <a:pos x="991" y="25"/>
                </a:cxn>
                <a:cxn ang="0">
                  <a:pos x="1023" y="41"/>
                </a:cxn>
                <a:cxn ang="0">
                  <a:pos x="1051" y="62"/>
                </a:cxn>
                <a:cxn ang="0">
                  <a:pos x="1077" y="88"/>
                </a:cxn>
                <a:cxn ang="0">
                  <a:pos x="1098" y="123"/>
                </a:cxn>
                <a:cxn ang="0">
                  <a:pos x="1100" y="127"/>
                </a:cxn>
                <a:cxn ang="0">
                  <a:pos x="1107" y="136"/>
                </a:cxn>
                <a:cxn ang="0">
                  <a:pos x="1114" y="150"/>
                </a:cxn>
                <a:cxn ang="0">
                  <a:pos x="1126" y="166"/>
                </a:cxn>
                <a:cxn ang="0">
                  <a:pos x="1138" y="183"/>
                </a:cxn>
                <a:cxn ang="0">
                  <a:pos x="1150" y="201"/>
                </a:cxn>
                <a:cxn ang="0">
                  <a:pos x="1164" y="217"/>
                </a:cxn>
                <a:cxn ang="0">
                  <a:pos x="1185" y="235"/>
                </a:cxn>
                <a:cxn ang="0">
                  <a:pos x="1215" y="247"/>
                </a:cxn>
                <a:cxn ang="0">
                  <a:pos x="1252" y="256"/>
                </a:cxn>
                <a:cxn ang="0">
                  <a:pos x="1293" y="261"/>
                </a:cxn>
                <a:cxn ang="0">
                  <a:pos x="1339" y="265"/>
                </a:cxn>
                <a:cxn ang="0">
                  <a:pos x="1388" y="265"/>
                </a:cxn>
                <a:cxn ang="0">
                  <a:pos x="1438" y="265"/>
                </a:cxn>
                <a:cxn ang="0">
                  <a:pos x="1491" y="265"/>
                </a:cxn>
                <a:cxn ang="0">
                  <a:pos x="1543" y="265"/>
                </a:cxn>
                <a:cxn ang="0">
                  <a:pos x="5753" y="265"/>
                </a:cxn>
                <a:cxn ang="0">
                  <a:pos x="5753" y="617"/>
                </a:cxn>
                <a:cxn ang="0">
                  <a:pos x="12" y="617"/>
                </a:cxn>
                <a:cxn ang="0">
                  <a:pos x="0" y="28"/>
                </a:cxn>
                <a:cxn ang="0">
                  <a:pos x="0" y="2"/>
                </a:cxn>
                <a:cxn ang="0">
                  <a:pos x="840" y="2"/>
                </a:cxn>
                <a:cxn ang="0">
                  <a:pos x="845" y="2"/>
                </a:cxn>
                <a:cxn ang="0">
                  <a:pos x="857" y="0"/>
                </a:cxn>
              </a:cxnLst>
              <a:rect l="0" t="0" r="r" b="b"/>
              <a:pathLst>
                <a:path w="5753" h="617">
                  <a:moveTo>
                    <a:pt x="857" y="0"/>
                  </a:moveTo>
                  <a:lnTo>
                    <a:pt x="876" y="2"/>
                  </a:lnTo>
                  <a:lnTo>
                    <a:pt x="901" y="4"/>
                  </a:lnTo>
                  <a:lnTo>
                    <a:pt x="929" y="7"/>
                  </a:lnTo>
                  <a:lnTo>
                    <a:pt x="960" y="14"/>
                  </a:lnTo>
                  <a:lnTo>
                    <a:pt x="991" y="25"/>
                  </a:lnTo>
                  <a:lnTo>
                    <a:pt x="1023" y="41"/>
                  </a:lnTo>
                  <a:lnTo>
                    <a:pt x="1051" y="62"/>
                  </a:lnTo>
                  <a:lnTo>
                    <a:pt x="1077" y="88"/>
                  </a:lnTo>
                  <a:lnTo>
                    <a:pt x="1098" y="123"/>
                  </a:lnTo>
                  <a:lnTo>
                    <a:pt x="1100" y="127"/>
                  </a:lnTo>
                  <a:lnTo>
                    <a:pt x="1107" y="136"/>
                  </a:lnTo>
                  <a:lnTo>
                    <a:pt x="1114" y="150"/>
                  </a:lnTo>
                  <a:lnTo>
                    <a:pt x="1126" y="166"/>
                  </a:lnTo>
                  <a:lnTo>
                    <a:pt x="1138" y="183"/>
                  </a:lnTo>
                  <a:lnTo>
                    <a:pt x="1150" y="201"/>
                  </a:lnTo>
                  <a:lnTo>
                    <a:pt x="1164" y="217"/>
                  </a:lnTo>
                  <a:lnTo>
                    <a:pt x="1185" y="235"/>
                  </a:lnTo>
                  <a:lnTo>
                    <a:pt x="1215" y="247"/>
                  </a:lnTo>
                  <a:lnTo>
                    <a:pt x="1252" y="256"/>
                  </a:lnTo>
                  <a:lnTo>
                    <a:pt x="1293" y="261"/>
                  </a:lnTo>
                  <a:lnTo>
                    <a:pt x="1339" y="265"/>
                  </a:lnTo>
                  <a:lnTo>
                    <a:pt x="1388" y="265"/>
                  </a:lnTo>
                  <a:lnTo>
                    <a:pt x="1438" y="265"/>
                  </a:lnTo>
                  <a:lnTo>
                    <a:pt x="1491" y="265"/>
                  </a:lnTo>
                  <a:lnTo>
                    <a:pt x="1543" y="265"/>
                  </a:lnTo>
                  <a:lnTo>
                    <a:pt x="5753" y="265"/>
                  </a:lnTo>
                  <a:lnTo>
                    <a:pt x="5753" y="617"/>
                  </a:lnTo>
                  <a:lnTo>
                    <a:pt x="12" y="617"/>
                  </a:lnTo>
                  <a:lnTo>
                    <a:pt x="0" y="28"/>
                  </a:lnTo>
                  <a:lnTo>
                    <a:pt x="0" y="2"/>
                  </a:lnTo>
                  <a:lnTo>
                    <a:pt x="840" y="2"/>
                  </a:lnTo>
                  <a:lnTo>
                    <a:pt x="845" y="2"/>
                  </a:lnTo>
                  <a:lnTo>
                    <a:pt x="857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270" y="2160"/>
              <a:ext cx="5741" cy="19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5846" y="1748"/>
              <a:ext cx="177" cy="609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2" name="직사각형 11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Freeform 6"/>
          <p:cNvSpPr>
            <a:spLocks/>
          </p:cNvSpPr>
          <p:nvPr userDrawn="1"/>
        </p:nvSpPr>
        <p:spPr bwMode="auto">
          <a:xfrm>
            <a:off x="674694" y="404813"/>
            <a:ext cx="4421182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Freeform 8"/>
          <p:cNvSpPr>
            <a:spLocks/>
          </p:cNvSpPr>
          <p:nvPr userDrawn="1"/>
        </p:nvSpPr>
        <p:spPr bwMode="auto">
          <a:xfrm>
            <a:off x="50832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직사각형 11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4</a:t>
            </a:r>
            <a:endParaRPr lang="ko-KR" altLang="en-US" sz="70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1280592" y="96143"/>
            <a:ext cx="3964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막대그래프를 어떻게 그릴까요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1" name="직사각형 20"/>
          <p:cNvSpPr/>
          <p:nvPr userDrawn="1"/>
        </p:nvSpPr>
        <p:spPr>
          <a:xfrm>
            <a:off x="1084908" y="35331"/>
            <a:ext cx="432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sz="22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endParaRPr lang="ko-KR" altLang="en-US" sz="2200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Freeform 6"/>
          <p:cNvSpPr>
            <a:spLocks/>
          </p:cNvSpPr>
          <p:nvPr userDrawn="1"/>
        </p:nvSpPr>
        <p:spPr bwMode="auto">
          <a:xfrm>
            <a:off x="674694" y="404813"/>
            <a:ext cx="199229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srgbClr val="006600"/>
              </a:solidFill>
            </a:endParaRPr>
          </a:p>
        </p:txBody>
      </p:sp>
      <p:sp>
        <p:nvSpPr>
          <p:cNvPr id="16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7" name="Freeform 8"/>
          <p:cNvSpPr>
            <a:spLocks/>
          </p:cNvSpPr>
          <p:nvPr userDrawn="1"/>
        </p:nvSpPr>
        <p:spPr bwMode="auto">
          <a:xfrm>
            <a:off x="26460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666720" y="357165"/>
            <a:ext cx="2000264" cy="44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006600"/>
                </a:solidFill>
                <a:latin typeface="나눔고딕 ExtraBold" pitchFamily="50" charset="-127"/>
                <a:ea typeface="나눔고딕 ExtraBold" pitchFamily="50" charset="-127"/>
              </a:rPr>
              <a:t>형성평가</a:t>
            </a:r>
            <a:endParaRPr lang="ko-KR" altLang="en-US" sz="2300" dirty="0">
              <a:solidFill>
                <a:srgbClr val="0066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0" name="직사각형 19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4</a:t>
            </a:r>
            <a:endParaRPr lang="ko-KR" altLang="en-US" sz="70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1280592" y="96143"/>
            <a:ext cx="3964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막대그래프를 어떻게 그릴까요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2" name="직사각형 21"/>
          <p:cNvSpPr/>
          <p:nvPr userDrawn="1"/>
        </p:nvSpPr>
        <p:spPr>
          <a:xfrm>
            <a:off x="1084908" y="35331"/>
            <a:ext cx="432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sz="22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endParaRPr lang="ko-KR" altLang="en-US" sz="2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674694" y="404813"/>
            <a:ext cx="199229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srgbClr val="0066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26532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66720" y="357165"/>
            <a:ext cx="2000264" cy="44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err="1" smtClean="0">
                <a:solidFill>
                  <a:srgbClr val="006600"/>
                </a:solidFill>
                <a:latin typeface="나눔고딕 ExtraBold" pitchFamily="50" charset="-127"/>
                <a:ea typeface="나눔고딕 ExtraBold" pitchFamily="50" charset="-127"/>
              </a:rPr>
              <a:t>수학익힘</a:t>
            </a:r>
            <a:endParaRPr lang="ko-KR" altLang="en-US" sz="2300" dirty="0">
              <a:solidFill>
                <a:srgbClr val="0066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4" name="직사각형 13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1</a:t>
            </a:r>
            <a:endParaRPr lang="ko-KR" altLang="en-US" sz="70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8466" y="108000"/>
            <a:ext cx="28344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공부할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준비가 되어 있나요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034804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999297E-E0B6-40E7-8FFE-20FF352193CC}" type="datetimeFigureOut">
              <a:rPr lang="ko-KR" altLang="en-US" smtClean="0"/>
              <a:pPr/>
              <a:t>2018-01-19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72" r:id="rId4"/>
    <p:sldLayoutId id="2147483673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ransition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image" Target="../media/image2.emf"/><Relationship Id="rId7" Type="http://schemas.openxmlformats.org/officeDocument/2006/relationships/slide" Target="slide1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image" Target="../media/image3.png"/><Relationship Id="rId9" Type="http://schemas.openxmlformats.org/officeDocument/2006/relationships/slide" Target="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11.png"/><Relationship Id="rId7" Type="http://schemas.openxmlformats.org/officeDocument/2006/relationships/slide" Target="slide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11" Type="http://schemas.openxmlformats.org/officeDocument/2006/relationships/slide" Target="slide1.xml"/><Relationship Id="rId5" Type="http://schemas.openxmlformats.org/officeDocument/2006/relationships/image" Target="../media/image6.png"/><Relationship Id="rId10" Type="http://schemas.openxmlformats.org/officeDocument/2006/relationships/slide" Target="slide20.xml"/><Relationship Id="rId4" Type="http://schemas.openxmlformats.org/officeDocument/2006/relationships/image" Target="../media/image12.png"/><Relationship Id="rId9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" Target="slide2.xml"/><Relationship Id="rId7" Type="http://schemas.openxmlformats.org/officeDocument/2006/relationships/slide" Target="slide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slide" Target="slide20.xml"/><Relationship Id="rId5" Type="http://schemas.openxmlformats.org/officeDocument/2006/relationships/slide" Target="slide13.xml"/><Relationship Id="rId4" Type="http://schemas.openxmlformats.org/officeDocument/2006/relationships/slide" Target="slide3.xml"/><Relationship Id="rId9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15.png"/><Relationship Id="rId7" Type="http://schemas.openxmlformats.org/officeDocument/2006/relationships/slide" Target="slide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11" Type="http://schemas.openxmlformats.org/officeDocument/2006/relationships/image" Target="../media/image12.png"/><Relationship Id="rId5" Type="http://schemas.openxmlformats.org/officeDocument/2006/relationships/image" Target="../media/image14.png"/><Relationship Id="rId10" Type="http://schemas.openxmlformats.org/officeDocument/2006/relationships/slide" Target="slide1.xml"/><Relationship Id="rId4" Type="http://schemas.openxmlformats.org/officeDocument/2006/relationships/image" Target="../media/image16.png"/><Relationship Id="rId9" Type="http://schemas.openxmlformats.org/officeDocument/2006/relationships/slide" Target="slide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4.png"/><Relationship Id="rId7" Type="http://schemas.openxmlformats.org/officeDocument/2006/relationships/slide" Target="slide20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3.xml"/><Relationship Id="rId11" Type="http://schemas.openxmlformats.org/officeDocument/2006/relationships/image" Target="../media/image12.png"/><Relationship Id="rId5" Type="http://schemas.openxmlformats.org/officeDocument/2006/relationships/slide" Target="slide3.xml"/><Relationship Id="rId10" Type="http://schemas.openxmlformats.org/officeDocument/2006/relationships/image" Target="../media/image18.png"/><Relationship Id="rId4" Type="http://schemas.openxmlformats.org/officeDocument/2006/relationships/slide" Target="slide2.xml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4.png"/><Relationship Id="rId7" Type="http://schemas.openxmlformats.org/officeDocument/2006/relationships/slide" Target="slide20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" Target="slide2.xml"/><Relationship Id="rId7" Type="http://schemas.openxmlformats.org/officeDocument/2006/relationships/slide" Target="slide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slide" Target="slide20.xml"/><Relationship Id="rId5" Type="http://schemas.openxmlformats.org/officeDocument/2006/relationships/slide" Target="slide13.xml"/><Relationship Id="rId10" Type="http://schemas.openxmlformats.org/officeDocument/2006/relationships/image" Target="../media/image22.png"/><Relationship Id="rId4" Type="http://schemas.openxmlformats.org/officeDocument/2006/relationships/slide" Target="slide3.xml"/><Relationship Id="rId9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13" Type="http://schemas.openxmlformats.org/officeDocument/2006/relationships/image" Target="../media/image25.png"/><Relationship Id="rId3" Type="http://schemas.openxmlformats.org/officeDocument/2006/relationships/image" Target="../media/image12.png"/><Relationship Id="rId7" Type="http://schemas.openxmlformats.org/officeDocument/2006/relationships/slide" Target="slide13.xml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11" Type="http://schemas.openxmlformats.org/officeDocument/2006/relationships/image" Target="../media/image24.png"/><Relationship Id="rId5" Type="http://schemas.openxmlformats.org/officeDocument/2006/relationships/slide" Target="slide2.xml"/><Relationship Id="rId15" Type="http://schemas.openxmlformats.org/officeDocument/2006/relationships/image" Target="../media/image27.png"/><Relationship Id="rId10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openxmlformats.org/officeDocument/2006/relationships/slide" Target="slide1.xml"/><Relationship Id="rId1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image" Target="../media/image19.png"/><Relationship Id="rId7" Type="http://schemas.openxmlformats.org/officeDocument/2006/relationships/slide" Target="slide1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image" Target="../media/image6.png"/><Relationship Id="rId9" Type="http://schemas.openxmlformats.org/officeDocument/2006/relationships/slide" Target="slid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28.png"/><Relationship Id="rId7" Type="http://schemas.openxmlformats.org/officeDocument/2006/relationships/slide" Target="slide20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" Target="slide2.xml"/><Relationship Id="rId7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slide" Target="slide20.xml"/><Relationship Id="rId5" Type="http://schemas.openxmlformats.org/officeDocument/2006/relationships/slide" Target="slide13.xml"/><Relationship Id="rId4" Type="http://schemas.openxmlformats.org/officeDocument/2006/relationships/slide" Target="slide3.xml"/><Relationship Id="rId9" Type="http://schemas.openxmlformats.org/officeDocument/2006/relationships/hyperlink" Target="http://allvod.sbs.co.kr/allvod/vodEndPage.do?srs_id=10000195586&amp;pc_searchclick=sub_vod_cont_01_16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image" Target="../media/image7.png"/><Relationship Id="rId7" Type="http://schemas.openxmlformats.org/officeDocument/2006/relationships/slide" Target="slide1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image" Target="../media/image5.png"/><Relationship Id="rId9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5.png"/><Relationship Id="rId7" Type="http://schemas.openxmlformats.org/officeDocument/2006/relationships/slide" Target="slide20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3.xml"/><Relationship Id="rId5" Type="http://schemas.openxmlformats.org/officeDocument/2006/relationships/slide" Target="slide3.xml"/><Relationship Id="rId4" Type="http://schemas.openxmlformats.org/officeDocument/2006/relationships/slide" Target="slide2.xml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5.png"/><Relationship Id="rId7" Type="http://schemas.openxmlformats.org/officeDocument/2006/relationships/slide" Target="slide20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3.xml"/><Relationship Id="rId5" Type="http://schemas.openxmlformats.org/officeDocument/2006/relationships/slide" Target="slide3.xml"/><Relationship Id="rId10" Type="http://schemas.openxmlformats.org/officeDocument/2006/relationships/image" Target="../media/image9.png"/><Relationship Id="rId4" Type="http://schemas.openxmlformats.org/officeDocument/2006/relationships/slide" Target="slide2.xml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11.png"/><Relationship Id="rId7" Type="http://schemas.openxmlformats.org/officeDocument/2006/relationships/slide" Target="slide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11" Type="http://schemas.openxmlformats.org/officeDocument/2006/relationships/image" Target="../media/image12.png"/><Relationship Id="rId5" Type="http://schemas.openxmlformats.org/officeDocument/2006/relationships/image" Target="../media/image5.png"/><Relationship Id="rId10" Type="http://schemas.openxmlformats.org/officeDocument/2006/relationships/slide" Target="slide1.xml"/><Relationship Id="rId4" Type="http://schemas.openxmlformats.org/officeDocument/2006/relationships/image" Target="../media/image6.png"/><Relationship Id="rId9" Type="http://schemas.openxmlformats.org/officeDocument/2006/relationships/slide" Target="slide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그림 84" descr="표지 선 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9596" y="928670"/>
            <a:ext cx="1534531" cy="1156285"/>
          </a:xfrm>
          <a:prstGeom prst="rect">
            <a:avLst/>
          </a:prstGeom>
        </p:spPr>
      </p:pic>
      <p:pic>
        <p:nvPicPr>
          <p:cNvPr id="3" name="그림 2" descr="원  외부 점선 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grpSp>
        <p:nvGrpSpPr>
          <p:cNvPr id="4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5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0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2" name="제목 1"/>
          <p:cNvSpPr txBox="1">
            <a:spLocks/>
          </p:cNvSpPr>
          <p:nvPr/>
        </p:nvSpPr>
        <p:spPr>
          <a:xfrm>
            <a:off x="3667116" y="2869163"/>
            <a:ext cx="5988874" cy="149594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막대그래프를</a:t>
            </a:r>
            <a:r>
              <a:rPr kumimoji="0" lang="ko-KR" alt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 어떻게 </a:t>
            </a:r>
            <a:endParaRPr kumimoji="0" lang="en-US" altLang="ko-KR" sz="36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600" baseline="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그릴까요 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43042" y="3143248"/>
            <a:ext cx="135732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4</a:t>
            </a:r>
            <a:r>
              <a:rPr lang="ko-KR" altLang="en-US" sz="36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sz="36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0" name="타원 19"/>
          <p:cNvSpPr/>
          <p:nvPr/>
        </p:nvSpPr>
        <p:spPr>
          <a:xfrm>
            <a:off x="9024966" y="6179363"/>
            <a:ext cx="428628" cy="42862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     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이등변 삼각형 20">
            <a:hlinkClick r:id="" action="ppaction://hlinkshowjump?jump=nextslide"/>
          </p:cNvPr>
          <p:cNvSpPr/>
          <p:nvPr/>
        </p:nvSpPr>
        <p:spPr>
          <a:xfrm rot="5400000">
            <a:off x="9145314" y="6322239"/>
            <a:ext cx="214314" cy="142876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7" name="모서리가 둥근 직사각형 46"/>
          <p:cNvSpPr/>
          <p:nvPr/>
        </p:nvSpPr>
        <p:spPr>
          <a:xfrm>
            <a:off x="415925" y="500613"/>
            <a:ext cx="5172075" cy="40810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9" name="타원 48"/>
          <p:cNvSpPr/>
          <p:nvPr/>
        </p:nvSpPr>
        <p:spPr>
          <a:xfrm>
            <a:off x="395536" y="332656"/>
            <a:ext cx="720080" cy="72008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28596" y="302105"/>
            <a:ext cx="642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5</a:t>
            </a:r>
            <a:endParaRPr lang="ko-KR" altLang="en-US" sz="4400" dirty="0">
              <a:solidFill>
                <a:srgbClr val="E94829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26" name="그림 25" descr="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sp>
        <p:nvSpPr>
          <p:cNvPr id="25" name="타원 24">
            <a:hlinkClick r:id="rId5" action="ppaction://hlinksldjump"/>
          </p:cNvPr>
          <p:cNvSpPr/>
          <p:nvPr/>
        </p:nvSpPr>
        <p:spPr>
          <a:xfrm>
            <a:off x="7896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7" name="타원 26">
            <a:hlinkClick r:id="rId6" action="ppaction://hlinksldjump"/>
          </p:cNvPr>
          <p:cNvSpPr/>
          <p:nvPr/>
        </p:nvSpPr>
        <p:spPr>
          <a:xfrm>
            <a:off x="8364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8" name="타원 27">
            <a:hlinkClick r:id="rId7" action="ppaction://hlinksldjump"/>
          </p:cNvPr>
          <p:cNvSpPr/>
          <p:nvPr/>
        </p:nvSpPr>
        <p:spPr>
          <a:xfrm>
            <a:off x="8830638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9" name="타원 28">
            <a:hlinkClick r:id="rId8" action="ppaction://hlinksldjump"/>
          </p:cNvPr>
          <p:cNvSpPr/>
          <p:nvPr/>
        </p:nvSpPr>
        <p:spPr>
          <a:xfrm>
            <a:off x="93114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0" name="타원 29">
            <a:hlinkClick r:id="rId9" action="ppaction://hlinksldjump"/>
          </p:cNvPr>
          <p:cNvSpPr/>
          <p:nvPr/>
        </p:nvSpPr>
        <p:spPr>
          <a:xfrm>
            <a:off x="7428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93038" y="548680"/>
            <a:ext cx="4413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막대그래프 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(『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수학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』 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114~115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, 『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수학 익힘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』 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70~71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)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666720" y="410956"/>
            <a:ext cx="44291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막대그래프에 들어갈 내용을</a:t>
            </a:r>
            <a:endParaRPr lang="en-US" altLang="ko-KR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 알아보고 막대그래프로 나타내기</a:t>
            </a:r>
          </a:p>
        </p:txBody>
      </p:sp>
      <p:grpSp>
        <p:nvGrpSpPr>
          <p:cNvPr id="8" name="그룹 7"/>
          <p:cNvGrpSpPr/>
          <p:nvPr/>
        </p:nvGrpSpPr>
        <p:grpSpPr>
          <a:xfrm>
            <a:off x="1674168" y="1449388"/>
            <a:ext cx="6661657" cy="4385942"/>
            <a:chOff x="2747331" y="1346643"/>
            <a:chExt cx="4317207" cy="2842389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98" t="2754" r="20764" b="92842"/>
            <a:stretch/>
          </p:blipFill>
          <p:spPr>
            <a:xfrm>
              <a:off x="2881299" y="1346643"/>
              <a:ext cx="4011872" cy="433821"/>
            </a:xfrm>
            <a:prstGeom prst="rect">
              <a:avLst/>
            </a:prstGeom>
          </p:spPr>
        </p:pic>
        <p:pic>
          <p:nvPicPr>
            <p:cNvPr id="30" name="그림 2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1" t="1767" r="53525" b="65621"/>
            <a:stretch/>
          </p:blipFill>
          <p:spPr>
            <a:xfrm>
              <a:off x="2747331" y="1731354"/>
              <a:ext cx="4317207" cy="2457678"/>
            </a:xfrm>
            <a:prstGeom prst="rect">
              <a:avLst/>
            </a:prstGeom>
          </p:spPr>
        </p:pic>
      </p:grpSp>
      <p:pic>
        <p:nvPicPr>
          <p:cNvPr id="29" name="그림 2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37" t="3031" r="42268" b="66652"/>
          <a:stretch/>
        </p:blipFill>
        <p:spPr>
          <a:xfrm>
            <a:off x="1955521" y="2183692"/>
            <a:ext cx="1209709" cy="3525447"/>
          </a:xfrm>
          <a:prstGeom prst="rect">
            <a:avLst/>
          </a:prstGeom>
        </p:spPr>
      </p:pic>
      <p:pic>
        <p:nvPicPr>
          <p:cNvPr id="31" name="그림 3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45" t="3911" r="9855" b="75423"/>
          <a:stretch/>
        </p:blipFill>
        <p:spPr>
          <a:xfrm>
            <a:off x="3312685" y="2286000"/>
            <a:ext cx="4692437" cy="2403231"/>
          </a:xfrm>
          <a:prstGeom prst="rect">
            <a:avLst/>
          </a:prstGeom>
        </p:spPr>
      </p:pic>
      <p:pic>
        <p:nvPicPr>
          <p:cNvPr id="32" name="그림 3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07" t="26191" r="9693" b="68869"/>
          <a:stretch/>
        </p:blipFill>
        <p:spPr>
          <a:xfrm>
            <a:off x="3347854" y="4829908"/>
            <a:ext cx="4692437" cy="57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6764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666720" y="410956"/>
            <a:ext cx="44291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막대그래프에 들어갈 내용을</a:t>
            </a:r>
            <a:endParaRPr lang="en-US" altLang="ko-KR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 알아보고 막대그래프로 나타내기</a:t>
            </a:r>
          </a:p>
        </p:txBody>
      </p:sp>
      <p:grpSp>
        <p:nvGrpSpPr>
          <p:cNvPr id="8" name="그룹 7"/>
          <p:cNvGrpSpPr/>
          <p:nvPr/>
        </p:nvGrpSpPr>
        <p:grpSpPr>
          <a:xfrm>
            <a:off x="1674168" y="1449388"/>
            <a:ext cx="6661657" cy="4385942"/>
            <a:chOff x="2747331" y="1346643"/>
            <a:chExt cx="4317207" cy="2842389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98" t="2754" r="20764" b="92842"/>
            <a:stretch/>
          </p:blipFill>
          <p:spPr>
            <a:xfrm>
              <a:off x="2881299" y="1346643"/>
              <a:ext cx="4011872" cy="433821"/>
            </a:xfrm>
            <a:prstGeom prst="rect">
              <a:avLst/>
            </a:prstGeom>
          </p:spPr>
        </p:pic>
        <p:pic>
          <p:nvPicPr>
            <p:cNvPr id="30" name="그림 2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1" t="1767" r="53525" b="65621"/>
            <a:stretch/>
          </p:blipFill>
          <p:spPr>
            <a:xfrm>
              <a:off x="2747331" y="1731354"/>
              <a:ext cx="4317207" cy="2457678"/>
            </a:xfrm>
            <a:prstGeom prst="rect">
              <a:avLst/>
            </a:prstGeom>
          </p:spPr>
        </p:pic>
      </p:grpSp>
      <p:pic>
        <p:nvPicPr>
          <p:cNvPr id="29" name="그림 2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37" t="3031" r="42268" b="66652"/>
          <a:stretch/>
        </p:blipFill>
        <p:spPr>
          <a:xfrm>
            <a:off x="1955521" y="2183692"/>
            <a:ext cx="1209709" cy="3525447"/>
          </a:xfrm>
          <a:prstGeom prst="rect">
            <a:avLst/>
          </a:prstGeom>
        </p:spPr>
      </p:pic>
      <p:pic>
        <p:nvPicPr>
          <p:cNvPr id="31" name="그림 3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45" t="3911" r="9855" b="75423"/>
          <a:stretch/>
        </p:blipFill>
        <p:spPr>
          <a:xfrm>
            <a:off x="3312685" y="2286000"/>
            <a:ext cx="4692437" cy="2403231"/>
          </a:xfrm>
          <a:prstGeom prst="rect">
            <a:avLst/>
          </a:prstGeom>
        </p:spPr>
      </p:pic>
      <p:pic>
        <p:nvPicPr>
          <p:cNvPr id="32" name="그림 3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07" t="26191" r="9693" b="68869"/>
          <a:stretch/>
        </p:blipFill>
        <p:spPr>
          <a:xfrm>
            <a:off x="3347854" y="4829908"/>
            <a:ext cx="4692437" cy="574430"/>
          </a:xfrm>
          <a:prstGeom prst="rect">
            <a:avLst/>
          </a:prstGeom>
        </p:spPr>
      </p:pic>
      <p:pic>
        <p:nvPicPr>
          <p:cNvPr id="33" name="_x146321648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98" t="3959" r="28673" b="93702"/>
          <a:stretch/>
        </p:blipFill>
        <p:spPr bwMode="auto">
          <a:xfrm>
            <a:off x="3011844" y="1633768"/>
            <a:ext cx="3893048" cy="34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1955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모서리가 둥근 직사각형 26"/>
          <p:cNvSpPr/>
          <p:nvPr/>
        </p:nvSpPr>
        <p:spPr bwMode="auto">
          <a:xfrm>
            <a:off x="894734" y="1998705"/>
            <a:ext cx="6162557" cy="793622"/>
          </a:xfrm>
          <a:prstGeom prst="roundRect">
            <a:avLst>
              <a:gd name="adj" fmla="val 17821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grpSp>
        <p:nvGrpSpPr>
          <p:cNvPr id="59" name="그룹 58"/>
          <p:cNvGrpSpPr/>
          <p:nvPr/>
        </p:nvGrpSpPr>
        <p:grpSpPr>
          <a:xfrm>
            <a:off x="7311396" y="1412204"/>
            <a:ext cx="1678679" cy="1105219"/>
            <a:chOff x="2747331" y="1346643"/>
            <a:chExt cx="4317207" cy="2842389"/>
          </a:xfrm>
        </p:grpSpPr>
        <p:pic>
          <p:nvPicPr>
            <p:cNvPr id="62" name="그림 6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98" t="2754" r="20764" b="92842"/>
            <a:stretch/>
          </p:blipFill>
          <p:spPr>
            <a:xfrm>
              <a:off x="2881299" y="1346643"/>
              <a:ext cx="4011872" cy="433821"/>
            </a:xfrm>
            <a:prstGeom prst="rect">
              <a:avLst/>
            </a:prstGeom>
          </p:spPr>
        </p:pic>
        <p:pic>
          <p:nvPicPr>
            <p:cNvPr id="67" name="그림 6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1" t="1767" r="53525" b="65621"/>
            <a:stretch/>
          </p:blipFill>
          <p:spPr>
            <a:xfrm>
              <a:off x="2747331" y="1731354"/>
              <a:ext cx="4317207" cy="2457678"/>
            </a:xfrm>
            <a:prstGeom prst="rect">
              <a:avLst/>
            </a:prstGeom>
          </p:spPr>
        </p:pic>
      </p:grpSp>
      <p:pic>
        <p:nvPicPr>
          <p:cNvPr id="68" name="그림 67">
            <a:hlinkClick r:id="" action="ppaction://customshow?id=4&amp;return=tru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240" y="1535013"/>
            <a:ext cx="277200" cy="280350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666720" y="410956"/>
            <a:ext cx="44291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막대그래프에 들어갈 내용을 </a:t>
            </a:r>
            <a:endParaRPr lang="en-US" altLang="ko-KR" sz="23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알아보고 막대그래프로 나타내기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0" name="그룹 15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1" name="타원 2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이등변 삼각형 21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3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4" name="타원 2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5" name="이등변 삼각형 24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37" name="그림 3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7893" y="225177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모서리가 둥근 직사각형 59"/>
          <p:cNvSpPr/>
          <p:nvPr/>
        </p:nvSpPr>
        <p:spPr bwMode="auto">
          <a:xfrm>
            <a:off x="911226" y="3579574"/>
            <a:ext cx="8101012" cy="468000"/>
          </a:xfrm>
          <a:prstGeom prst="roundRect">
            <a:avLst>
              <a:gd name="adj" fmla="val 17821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pic>
        <p:nvPicPr>
          <p:cNvPr id="65" name="그림 6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76919" y="363658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그림 71" descr="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grpSp>
        <p:nvGrpSpPr>
          <p:cNvPr id="3" name="그룹 2"/>
          <p:cNvGrpSpPr/>
          <p:nvPr/>
        </p:nvGrpSpPr>
        <p:grpSpPr>
          <a:xfrm>
            <a:off x="970683" y="3072145"/>
            <a:ext cx="7883723" cy="430887"/>
            <a:chOff x="903528" y="5157736"/>
            <a:chExt cx="7883723" cy="430887"/>
          </a:xfrm>
        </p:grpSpPr>
        <p:sp>
          <p:nvSpPr>
            <p:cNvPr id="63" name="TextBox 20"/>
            <p:cNvSpPr txBox="1">
              <a:spLocks noChangeArrowheads="1"/>
            </p:cNvSpPr>
            <p:nvPr/>
          </p:nvSpPr>
          <p:spPr bwMode="auto">
            <a:xfrm>
              <a:off x="1150791" y="5157736"/>
              <a:ext cx="763646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막대는 어떻게 그리면 좋을까요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?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4" name="Freeform 14"/>
            <p:cNvSpPr>
              <a:spLocks/>
            </p:cNvSpPr>
            <p:nvPr/>
          </p:nvSpPr>
          <p:spPr bwMode="auto">
            <a:xfrm>
              <a:off x="903528" y="5310179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6" name="타원 35">
            <a:hlinkClick r:id="rId7" action="ppaction://hlinksldjump"/>
          </p:cNvPr>
          <p:cNvSpPr/>
          <p:nvPr/>
        </p:nvSpPr>
        <p:spPr>
          <a:xfrm>
            <a:off x="7896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9" name="타원 38">
            <a:hlinkClick r:id="rId8" action="ppaction://hlinksldjump"/>
          </p:cNvPr>
          <p:cNvSpPr/>
          <p:nvPr/>
        </p:nvSpPr>
        <p:spPr>
          <a:xfrm>
            <a:off x="8364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0" name="타원 39">
            <a:hlinkClick r:id="rId9" action="ppaction://hlinksldjump"/>
          </p:cNvPr>
          <p:cNvSpPr/>
          <p:nvPr/>
        </p:nvSpPr>
        <p:spPr>
          <a:xfrm>
            <a:off x="8830638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1" name="타원 40">
            <a:hlinkClick r:id="rId10" action="ppaction://hlinksldjump"/>
          </p:cNvPr>
          <p:cNvSpPr/>
          <p:nvPr/>
        </p:nvSpPr>
        <p:spPr>
          <a:xfrm>
            <a:off x="93114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2" name="타원 41">
            <a:hlinkClick r:id="rId11" action="ppaction://hlinksldjump"/>
          </p:cNvPr>
          <p:cNvSpPr/>
          <p:nvPr/>
        </p:nvSpPr>
        <p:spPr>
          <a:xfrm>
            <a:off x="7428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971658" y="1444355"/>
            <a:ext cx="7590524" cy="430887"/>
            <a:chOff x="904503" y="4070868"/>
            <a:chExt cx="7590524" cy="430887"/>
          </a:xfrm>
        </p:grpSpPr>
        <p:sp>
          <p:nvSpPr>
            <p:cNvPr id="35" name="TextBox 20"/>
            <p:cNvSpPr txBox="1">
              <a:spLocks noChangeArrowheads="1"/>
            </p:cNvSpPr>
            <p:nvPr/>
          </p:nvSpPr>
          <p:spPr bwMode="auto">
            <a:xfrm>
              <a:off x="1118761" y="4070868"/>
              <a:ext cx="7376266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spc="40" dirty="0" smtClean="0">
                  <a:latin typeface="나눔고딕" panose="020B0600000101010101" charset="-127"/>
                  <a:ea typeface="나눔고딕" panose="020B0600000101010101" charset="-127"/>
                </a:rPr>
                <a:t>㉠</a:t>
              </a:r>
              <a:r>
                <a:rPr lang="en-US" altLang="ko-KR" sz="2200" b="1" spc="40" dirty="0" smtClean="0">
                  <a:latin typeface="나눔고딕" panose="020B0600000101010101" charset="-127"/>
                  <a:ea typeface="나눔고딕" panose="020B0600000101010101" charset="-127"/>
                </a:rPr>
                <a:t>, </a:t>
              </a:r>
              <a:r>
                <a:rPr lang="ko-KR" altLang="en-US" sz="2200" b="1" dirty="0">
                  <a:latin typeface="나눔고딕" panose="020B0600000101010101" charset="-127"/>
                  <a:ea typeface="나눔고딕" panose="020B0600000101010101" charset="-127"/>
                </a:rPr>
                <a:t>㉡</a:t>
              </a:r>
              <a:r>
                <a:rPr lang="en-US" altLang="ko-KR" sz="2200" b="1" dirty="0" smtClean="0">
                  <a:latin typeface="나눔고딕" panose="020B0600000101010101" charset="-127"/>
                  <a:ea typeface="나눔고딕" panose="020B0600000101010101" charset="-127"/>
                </a:rPr>
                <a:t>, </a:t>
              </a:r>
              <a:r>
                <a:rPr lang="ko-KR" altLang="en-US" sz="2200" b="1" dirty="0" smtClean="0">
                  <a:latin typeface="나눔고딕" panose="020B0600000101010101" charset="-127"/>
                  <a:ea typeface="나눔고딕" panose="020B0600000101010101" charset="-127"/>
                </a:rPr>
                <a:t>㉢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에는 각각 무엇이라고 써야 하나요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?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3" name="Freeform 14"/>
            <p:cNvSpPr>
              <a:spLocks/>
            </p:cNvSpPr>
            <p:nvPr/>
          </p:nvSpPr>
          <p:spPr bwMode="auto">
            <a:xfrm>
              <a:off x="904503" y="4223311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71" name="모서리가 둥근 직사각형 70"/>
          <p:cNvSpPr/>
          <p:nvPr/>
        </p:nvSpPr>
        <p:spPr bwMode="auto">
          <a:xfrm>
            <a:off x="911227" y="4774925"/>
            <a:ext cx="8101011" cy="863306"/>
          </a:xfrm>
          <a:prstGeom prst="roundRect">
            <a:avLst>
              <a:gd name="adj" fmla="val 17821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pic>
        <p:nvPicPr>
          <p:cNvPr id="80" name="그림 79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33082" y="497672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1" name="그룹 80"/>
          <p:cNvGrpSpPr/>
          <p:nvPr/>
        </p:nvGrpSpPr>
        <p:grpSpPr>
          <a:xfrm>
            <a:off x="992188" y="4315235"/>
            <a:ext cx="7886670" cy="430887"/>
            <a:chOff x="900000" y="4077072"/>
            <a:chExt cx="7886670" cy="430887"/>
          </a:xfrm>
        </p:grpSpPr>
        <p:sp>
          <p:nvSpPr>
            <p:cNvPr id="82" name="TextBox 20"/>
            <p:cNvSpPr txBox="1">
              <a:spLocks noChangeArrowheads="1"/>
            </p:cNvSpPr>
            <p:nvPr/>
          </p:nvSpPr>
          <p:spPr bwMode="auto">
            <a:xfrm>
              <a:off x="1150210" y="4077072"/>
              <a:ext cx="763646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막대그래프의 제목은 무엇이 좋을까요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? 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3" name="Freeform 14"/>
            <p:cNvSpPr>
              <a:spLocks/>
            </p:cNvSpPr>
            <p:nvPr/>
          </p:nvSpPr>
          <p:spPr bwMode="auto">
            <a:xfrm>
              <a:off x="900000" y="4229515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1031743" y="2011163"/>
            <a:ext cx="5884872" cy="769441"/>
            <a:chOff x="1031743" y="2011163"/>
            <a:chExt cx="5884872" cy="769441"/>
          </a:xfrm>
        </p:grpSpPr>
        <p:sp>
          <p:nvSpPr>
            <p:cNvPr id="84" name="직사각형 42"/>
            <p:cNvSpPr>
              <a:spLocks noChangeArrowheads="1"/>
            </p:cNvSpPr>
            <p:nvPr/>
          </p:nvSpPr>
          <p:spPr bwMode="auto">
            <a:xfrm>
              <a:off x="1031743" y="2011163"/>
              <a:ext cx="5884872" cy="76944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179388" indent="-179388" algn="just">
                <a:buFont typeface="Arial" pitchFamily="34" charset="0"/>
                <a:buChar char="•"/>
              </a:pP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B0600000101010101" charset="-127"/>
                  <a:ea typeface="나눔고딕" panose="020B0600000101010101" charset="-127"/>
                </a:rPr>
                <a:t>㉠에는 </a:t>
              </a:r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B0600000101010101" charset="-127"/>
                  <a:ea typeface="나눔고딕" panose="020B0600000101010101" charset="-127"/>
                </a:rPr>
                <a:t>‘(</a:t>
              </a:r>
              <a:r>
                <a:rPr lang="ko-KR" altLang="en-US" sz="2200" b="1" dirty="0">
                  <a:solidFill>
                    <a:schemeClr val="accent2">
                      <a:lumMod val="75000"/>
                    </a:schemeClr>
                  </a:solidFill>
                  <a:latin typeface="나눔고딕" panose="020B0600000101010101" charset="-127"/>
                  <a:ea typeface="나눔고딕" panose="020B0600000101010101" charset="-127"/>
                </a:rPr>
                <a:t>명</a:t>
              </a:r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B0600000101010101" charset="-127"/>
                  <a:ea typeface="나눔고딕" panose="020B0600000101010101" charset="-127"/>
                </a:rPr>
                <a:t>)’,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B0600000101010101" charset="-127"/>
                  <a:ea typeface="나눔고딕" panose="020B0600000101010101" charset="-127"/>
                </a:rPr>
                <a:t>㉡에는 </a:t>
              </a:r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B0600000101010101" charset="-127"/>
                  <a:ea typeface="나눔고딕" panose="020B0600000101010101" charset="-127"/>
                </a:rPr>
                <a:t>‘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B0600000101010101" charset="-127"/>
                  <a:ea typeface="나눔고딕" panose="020B0600000101010101" charset="-127"/>
                </a:rPr>
                <a:t>학생 수</a:t>
              </a:r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B0600000101010101" charset="-127"/>
                  <a:ea typeface="나눔고딕" panose="020B0600000101010101" charset="-127"/>
                </a:rPr>
                <a:t>’,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B0600000101010101" charset="-127"/>
                  <a:ea typeface="나눔고딕" panose="020B0600000101010101" charset="-127"/>
                </a:rPr>
                <a:t> </a:t>
              </a:r>
              <a:r>
                <a:rPr lang="ko-KR" altLang="en-US" sz="20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B0600000101010101" charset="-127"/>
                  <a:ea typeface="나눔고딕" panose="020B0600000101010101" charset="-127"/>
                </a:rPr>
                <a:t>㉢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B0600000101010101" charset="-127"/>
                  <a:ea typeface="나눔고딕" panose="020B0600000101010101" charset="-127"/>
                </a:rPr>
                <a:t>에는 </a:t>
              </a:r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B0600000101010101" charset="-127"/>
                  <a:ea typeface="나눔고딕" panose="020B0600000101010101" charset="-127"/>
                </a:rPr>
                <a:t>‘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B0600000101010101" charset="-127"/>
                  <a:ea typeface="나눔고딕" panose="020B0600000101010101" charset="-127"/>
                </a:rPr>
                <a:t>경기 종목</a:t>
              </a:r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B0600000101010101" charset="-127"/>
                  <a:ea typeface="나눔고딕" panose="020B0600000101010101" charset="-127"/>
                </a:rPr>
                <a:t>’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B0600000101010101" charset="-127"/>
                  <a:ea typeface="나눔고딕" panose="020B0600000101010101" charset="-127"/>
                </a:rPr>
                <a:t>을 </a:t>
              </a:r>
              <a:r>
                <a:rPr lang="ko-KR" altLang="en-US" sz="2200" b="1" dirty="0">
                  <a:solidFill>
                    <a:schemeClr val="accent2">
                      <a:lumMod val="75000"/>
                    </a:schemeClr>
                  </a:solidFill>
                  <a:latin typeface="나눔고딕" panose="020B0600000101010101" charset="-127"/>
                  <a:ea typeface="나눔고딕" panose="020B0600000101010101" charset="-127"/>
                </a:rPr>
                <a:t>씁니다</a:t>
              </a:r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B0600000101010101" charset="-127"/>
                  <a:ea typeface="나눔고딕" panose="020B0600000101010101" charset="-127"/>
                </a:rPr>
                <a:t>.</a:t>
              </a:r>
              <a:endParaRPr lang="ko-KR" altLang="en-US" sz="2200" dirty="0">
                <a:solidFill>
                  <a:schemeClr val="accent2">
                    <a:lumMod val="75000"/>
                  </a:schemeClr>
                </a:solidFill>
                <a:latin typeface="나눔고딕" panose="020B0600000101010101" charset="-127"/>
                <a:ea typeface="나눔고딕" panose="020B0600000101010101" charset="-127"/>
              </a:endParaRPr>
            </a:p>
          </p:txBody>
        </p:sp>
        <p:pic>
          <p:nvPicPr>
            <p:cNvPr id="43" name="그림 42">
              <a:hlinkClick r:id="" action="ppaction://customshow?id=5&amp;return=true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218" y="2427472"/>
              <a:ext cx="277200" cy="280350"/>
            </a:xfrm>
            <a:prstGeom prst="rect">
              <a:avLst/>
            </a:prstGeom>
          </p:spPr>
        </p:pic>
      </p:grpSp>
      <p:grpSp>
        <p:nvGrpSpPr>
          <p:cNvPr id="7" name="그룹 6"/>
          <p:cNvGrpSpPr/>
          <p:nvPr/>
        </p:nvGrpSpPr>
        <p:grpSpPr>
          <a:xfrm>
            <a:off x="1038028" y="3598131"/>
            <a:ext cx="7385125" cy="430887"/>
            <a:chOff x="1038028" y="3598131"/>
            <a:chExt cx="7385125" cy="430887"/>
          </a:xfrm>
        </p:grpSpPr>
        <p:sp>
          <p:nvSpPr>
            <p:cNvPr id="61" name="TextBox 60"/>
            <p:cNvSpPr txBox="1"/>
            <p:nvPr/>
          </p:nvSpPr>
          <p:spPr>
            <a:xfrm>
              <a:off x="1038028" y="3598131"/>
              <a:ext cx="738512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-180000" eaLnBrk="0" latinLnBrk="0" hangingPunct="0">
                <a:buFont typeface="Arial" pitchFamily="34" charset="0"/>
                <a:buChar char="•"/>
              </a:pP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경기 종목마다 학생 수만큼 막대 길이가 되도록 그립니다</a:t>
              </a:r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.</a:t>
              </a:r>
              <a:endPara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pic>
          <p:nvPicPr>
            <p:cNvPr id="44" name="그림 43">
              <a:hlinkClick r:id="" action="ppaction://customshow?id=6&amp;return=true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4114" y="3684688"/>
              <a:ext cx="277200" cy="280350"/>
            </a:xfrm>
            <a:prstGeom prst="rect">
              <a:avLst/>
            </a:prstGeom>
          </p:spPr>
        </p:pic>
      </p:grpSp>
      <p:grpSp>
        <p:nvGrpSpPr>
          <p:cNvPr id="6" name="그룹 5"/>
          <p:cNvGrpSpPr/>
          <p:nvPr/>
        </p:nvGrpSpPr>
        <p:grpSpPr>
          <a:xfrm>
            <a:off x="1064568" y="4796164"/>
            <a:ext cx="7937028" cy="769441"/>
            <a:chOff x="1064568" y="4784875"/>
            <a:chExt cx="7937028" cy="769441"/>
          </a:xfrm>
        </p:grpSpPr>
        <p:sp>
          <p:nvSpPr>
            <p:cNvPr id="79" name="TextBox 78">
              <a:hlinkClick r:id="" action="ppaction://customshow?id=11&amp;return=true"/>
            </p:cNvPr>
            <p:cNvSpPr txBox="1"/>
            <p:nvPr/>
          </p:nvSpPr>
          <p:spPr>
            <a:xfrm>
              <a:off x="1064568" y="4784875"/>
              <a:ext cx="793702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-180000" eaLnBrk="0" latinLnBrk="0" hangingPunct="0">
                <a:buFont typeface="Arial" pitchFamily="34" charset="0"/>
                <a:buChar char="•"/>
              </a:pP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조사한 내용을 적습니다</a:t>
              </a:r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.</a:t>
              </a:r>
            </a:p>
            <a:p>
              <a:pPr indent="-180000" eaLnBrk="0" latinLnBrk="0" hangingPunct="0">
                <a:buFont typeface="Arial" pitchFamily="34" charset="0"/>
                <a:buChar char="•"/>
              </a:pPr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‘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좋아하는 경기 종목별 학생 수</a:t>
              </a:r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’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로 하면 좋을 것 같습니다</a:t>
              </a:r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.</a:t>
              </a:r>
              <a:endPara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pic>
          <p:nvPicPr>
            <p:cNvPr id="45" name="그림 44">
              <a:hlinkClick r:id="" action="ppaction://customshow?id=7&amp;return=true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1309" y="5208903"/>
              <a:ext cx="277200" cy="2803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814521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5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60" grpId="0" animBg="1"/>
      <p:bldP spid="7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666720" y="410956"/>
            <a:ext cx="44291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표를 보고 막대그래프를 다르게 </a:t>
            </a:r>
            <a:endParaRPr lang="en-US" altLang="ko-KR" sz="23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나타내기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0" name="그룹 15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1" name="타원 2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이등변 삼각형 21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3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4" name="타원 2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5" name="이등변 삼각형 24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6" name="그림 35" descr="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grpSp>
        <p:nvGrpSpPr>
          <p:cNvPr id="4" name="그룹 3"/>
          <p:cNvGrpSpPr/>
          <p:nvPr/>
        </p:nvGrpSpPr>
        <p:grpSpPr>
          <a:xfrm>
            <a:off x="993027" y="1412776"/>
            <a:ext cx="8352461" cy="430887"/>
            <a:chOff x="993027" y="1412776"/>
            <a:chExt cx="8352461" cy="430887"/>
          </a:xfrm>
        </p:grpSpPr>
        <p:sp>
          <p:nvSpPr>
            <p:cNvPr id="52" name="TextBox 19"/>
            <p:cNvSpPr txBox="1">
              <a:spLocks noChangeArrowheads="1"/>
            </p:cNvSpPr>
            <p:nvPr/>
          </p:nvSpPr>
          <p:spPr bwMode="auto">
            <a:xfrm>
              <a:off x="1280094" y="1412776"/>
              <a:ext cx="8065394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표를 보고 막대그래프를 여러 가지 방법으로 나타내어 봅시다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45" name="그룹 44"/>
            <p:cNvGrpSpPr/>
            <p:nvPr/>
          </p:nvGrpSpPr>
          <p:grpSpPr>
            <a:xfrm>
              <a:off x="993027" y="1512657"/>
              <a:ext cx="219266" cy="218283"/>
              <a:chOff x="668145" y="1363023"/>
              <a:chExt cx="219266" cy="218283"/>
            </a:xfrm>
          </p:grpSpPr>
          <p:sp>
            <p:nvSpPr>
              <p:cNvPr id="46" name="Freeform 14"/>
              <p:cNvSpPr>
                <a:spLocks/>
              </p:cNvSpPr>
              <p:nvPr/>
            </p:nvSpPr>
            <p:spPr bwMode="auto">
              <a:xfrm>
                <a:off x="702039" y="1411270"/>
                <a:ext cx="146505" cy="145522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47" name="Freeform 15"/>
              <p:cNvSpPr>
                <a:spLocks noEditPoints="1"/>
              </p:cNvSpPr>
              <p:nvPr/>
            </p:nvSpPr>
            <p:spPr bwMode="auto">
              <a:xfrm>
                <a:off x="668145" y="1363023"/>
                <a:ext cx="219266" cy="218283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sp>
        <p:nvSpPr>
          <p:cNvPr id="37" name="타원 36">
            <a:hlinkClick r:id="rId3" action="ppaction://hlinksldjump"/>
          </p:cNvPr>
          <p:cNvSpPr/>
          <p:nvPr/>
        </p:nvSpPr>
        <p:spPr>
          <a:xfrm>
            <a:off x="7896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4" name="타원 43">
            <a:hlinkClick r:id="rId4" action="ppaction://hlinksldjump"/>
          </p:cNvPr>
          <p:cNvSpPr/>
          <p:nvPr/>
        </p:nvSpPr>
        <p:spPr>
          <a:xfrm>
            <a:off x="8364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8" name="타원 47">
            <a:hlinkClick r:id="rId5" action="ppaction://hlinksldjump"/>
          </p:cNvPr>
          <p:cNvSpPr/>
          <p:nvPr/>
        </p:nvSpPr>
        <p:spPr>
          <a:xfrm>
            <a:off x="8830638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9" name="타원 48">
            <a:hlinkClick r:id="rId6" action="ppaction://hlinksldjump"/>
          </p:cNvPr>
          <p:cNvSpPr/>
          <p:nvPr/>
        </p:nvSpPr>
        <p:spPr>
          <a:xfrm>
            <a:off x="93114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1" name="타원 50">
            <a:hlinkClick r:id="rId7" action="ppaction://hlinksldjump"/>
          </p:cNvPr>
          <p:cNvSpPr/>
          <p:nvPr/>
        </p:nvSpPr>
        <p:spPr>
          <a:xfrm>
            <a:off x="7428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1674168" y="2057460"/>
            <a:ext cx="6661657" cy="3717536"/>
            <a:chOff x="1674168" y="1471856"/>
            <a:chExt cx="6661657" cy="3717536"/>
          </a:xfrm>
        </p:grpSpPr>
        <p:pic>
          <p:nvPicPr>
            <p:cNvPr id="53" name="그림 52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2" t="37631" r="53524" b="35312"/>
            <a:stretch/>
          </p:blipFill>
          <p:spPr>
            <a:xfrm>
              <a:off x="1674168" y="2043016"/>
              <a:ext cx="6661657" cy="3146376"/>
            </a:xfrm>
            <a:prstGeom prst="rect">
              <a:avLst/>
            </a:prstGeom>
          </p:spPr>
        </p:pic>
        <p:pic>
          <p:nvPicPr>
            <p:cNvPr id="55" name="그림 54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98" t="2754" r="20764" b="92842"/>
            <a:stretch/>
          </p:blipFill>
          <p:spPr>
            <a:xfrm>
              <a:off x="1968549" y="1471856"/>
              <a:ext cx="6015793" cy="6505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553933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666720" y="410956"/>
            <a:ext cx="44291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표를 보고 막대그래프를 다르게 </a:t>
            </a:r>
            <a:endParaRPr lang="en-US" altLang="ko-KR" sz="23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나타내기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3" name="그룹 2"/>
          <p:cNvGrpSpPr/>
          <p:nvPr/>
        </p:nvGrpSpPr>
        <p:grpSpPr>
          <a:xfrm>
            <a:off x="1674168" y="2057460"/>
            <a:ext cx="6661657" cy="3717536"/>
            <a:chOff x="1674168" y="1471856"/>
            <a:chExt cx="6661657" cy="3717536"/>
          </a:xfrm>
        </p:grpSpPr>
        <p:pic>
          <p:nvPicPr>
            <p:cNvPr id="53" name="그림 5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2" t="37631" r="53524" b="35312"/>
            <a:stretch/>
          </p:blipFill>
          <p:spPr>
            <a:xfrm>
              <a:off x="1674168" y="2043016"/>
              <a:ext cx="6661657" cy="3146376"/>
            </a:xfrm>
            <a:prstGeom prst="rect">
              <a:avLst/>
            </a:prstGeom>
          </p:spPr>
        </p:pic>
        <p:pic>
          <p:nvPicPr>
            <p:cNvPr id="55" name="그림 5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98" t="2754" r="20764" b="92842"/>
            <a:stretch/>
          </p:blipFill>
          <p:spPr>
            <a:xfrm>
              <a:off x="1968549" y="1471856"/>
              <a:ext cx="6015793" cy="6505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62719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666720" y="410956"/>
            <a:ext cx="44291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표를 보고 막대그래프를 다르게 </a:t>
            </a:r>
            <a:endParaRPr lang="en-US" altLang="ko-KR" sz="23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나타내기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1674168" y="2057460"/>
            <a:ext cx="6661657" cy="3717536"/>
            <a:chOff x="1674168" y="1471856"/>
            <a:chExt cx="6661657" cy="3717536"/>
          </a:xfrm>
        </p:grpSpPr>
        <p:pic>
          <p:nvPicPr>
            <p:cNvPr id="53" name="그림 5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2" t="37631" r="53524" b="35312"/>
            <a:stretch/>
          </p:blipFill>
          <p:spPr>
            <a:xfrm>
              <a:off x="1674168" y="2043016"/>
              <a:ext cx="6661657" cy="3146376"/>
            </a:xfrm>
            <a:prstGeom prst="rect">
              <a:avLst/>
            </a:prstGeom>
          </p:spPr>
        </p:pic>
        <p:pic>
          <p:nvPicPr>
            <p:cNvPr id="55" name="그림 5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98" t="2754" r="20764" b="92842"/>
            <a:stretch/>
          </p:blipFill>
          <p:spPr>
            <a:xfrm>
              <a:off x="1968549" y="1471856"/>
              <a:ext cx="6015793" cy="650514"/>
            </a:xfrm>
            <a:prstGeom prst="rect">
              <a:avLst/>
            </a:prstGeom>
          </p:spPr>
        </p:pic>
      </p:grpSp>
      <p:grpSp>
        <p:nvGrpSpPr>
          <p:cNvPr id="2" name="그룹 1"/>
          <p:cNvGrpSpPr/>
          <p:nvPr/>
        </p:nvGrpSpPr>
        <p:grpSpPr>
          <a:xfrm>
            <a:off x="1765048" y="2244406"/>
            <a:ext cx="6570778" cy="3394394"/>
            <a:chOff x="1765048" y="2244406"/>
            <a:chExt cx="6570778" cy="3394394"/>
          </a:xfrm>
        </p:grpSpPr>
        <p:pic>
          <p:nvPicPr>
            <p:cNvPr id="27" name="_x146321648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98" t="3959" r="28673" b="93702"/>
            <a:stretch/>
          </p:blipFill>
          <p:spPr bwMode="auto">
            <a:xfrm>
              <a:off x="3041645" y="2244406"/>
              <a:ext cx="3893048" cy="3469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그림 3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001" t="40264" r="41704" b="56543"/>
            <a:stretch/>
          </p:blipFill>
          <p:spPr>
            <a:xfrm>
              <a:off x="2766646" y="2922854"/>
              <a:ext cx="492369" cy="371331"/>
            </a:xfrm>
            <a:prstGeom prst="rect">
              <a:avLst/>
            </a:prstGeom>
          </p:spPr>
        </p:pic>
        <p:pic>
          <p:nvPicPr>
            <p:cNvPr id="38" name="그림 3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06" t="38771" r="48106" b="58298"/>
            <a:stretch/>
          </p:blipFill>
          <p:spPr>
            <a:xfrm>
              <a:off x="1968549" y="2752412"/>
              <a:ext cx="356829" cy="340883"/>
            </a:xfrm>
            <a:prstGeom prst="rect">
              <a:avLst/>
            </a:prstGeom>
          </p:spPr>
        </p:pic>
        <p:pic>
          <p:nvPicPr>
            <p:cNvPr id="39" name="그림 3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93" t="40742" r="16203" b="41575"/>
            <a:stretch/>
          </p:blipFill>
          <p:spPr>
            <a:xfrm>
              <a:off x="3249038" y="2984439"/>
              <a:ext cx="3796531" cy="2056484"/>
            </a:xfrm>
            <a:prstGeom prst="rect">
              <a:avLst/>
            </a:prstGeom>
          </p:spPr>
        </p:pic>
        <p:pic>
          <p:nvPicPr>
            <p:cNvPr id="26" name="그림 2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397" t="58375" r="7637" b="36484"/>
            <a:stretch/>
          </p:blipFill>
          <p:spPr>
            <a:xfrm>
              <a:off x="1765048" y="5040923"/>
              <a:ext cx="6570778" cy="597877"/>
            </a:xfrm>
            <a:prstGeom prst="rect">
              <a:avLst/>
            </a:prstGeom>
          </p:spPr>
        </p:pic>
        <p:pic>
          <p:nvPicPr>
            <p:cNvPr id="28" name="그림 2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034" t="40742" r="9380" b="41575"/>
            <a:stretch/>
          </p:blipFill>
          <p:spPr>
            <a:xfrm>
              <a:off x="7380000" y="2984439"/>
              <a:ext cx="685299" cy="20564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30199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그룹 33"/>
          <p:cNvGrpSpPr/>
          <p:nvPr/>
        </p:nvGrpSpPr>
        <p:grpSpPr>
          <a:xfrm>
            <a:off x="951026" y="5216137"/>
            <a:ext cx="4857473" cy="430887"/>
            <a:chOff x="4520952" y="1376824"/>
            <a:chExt cx="4857473" cy="430887"/>
          </a:xfrm>
        </p:grpSpPr>
        <p:sp>
          <p:nvSpPr>
            <p:cNvPr id="35" name="TextBox 19"/>
            <p:cNvSpPr txBox="1">
              <a:spLocks noChangeArrowheads="1"/>
            </p:cNvSpPr>
            <p:nvPr/>
          </p:nvSpPr>
          <p:spPr bwMode="auto">
            <a:xfrm>
              <a:off x="4703988" y="1376824"/>
              <a:ext cx="4674437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새로운 막대그래프를 그려 보세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6" name="Freeform 14"/>
            <p:cNvSpPr>
              <a:spLocks/>
            </p:cNvSpPr>
            <p:nvPr/>
          </p:nvSpPr>
          <p:spPr bwMode="auto">
            <a:xfrm>
              <a:off x="4520952" y="1501737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43" name="그림 42">
            <a:hlinkClick r:id="" action="ppaction://customshow?id=11&amp;return=true"/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2576" y="5258293"/>
            <a:ext cx="342251" cy="379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4" name="그룹 73"/>
          <p:cNvGrpSpPr/>
          <p:nvPr/>
        </p:nvGrpSpPr>
        <p:grpSpPr>
          <a:xfrm>
            <a:off x="7336323" y="1437313"/>
            <a:ext cx="1653752" cy="922876"/>
            <a:chOff x="1674168" y="1471856"/>
            <a:chExt cx="6661657" cy="3717536"/>
          </a:xfrm>
        </p:grpSpPr>
        <p:pic>
          <p:nvPicPr>
            <p:cNvPr id="75" name="그림 7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2" t="37631" r="53524" b="35312"/>
            <a:stretch/>
          </p:blipFill>
          <p:spPr>
            <a:xfrm>
              <a:off x="1674168" y="2043016"/>
              <a:ext cx="6661657" cy="3146376"/>
            </a:xfrm>
            <a:prstGeom prst="rect">
              <a:avLst/>
            </a:prstGeom>
          </p:spPr>
        </p:pic>
        <p:pic>
          <p:nvPicPr>
            <p:cNvPr id="76" name="그림 7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98" t="2754" r="20764" b="92842"/>
            <a:stretch/>
          </p:blipFill>
          <p:spPr>
            <a:xfrm>
              <a:off x="1968549" y="1471856"/>
              <a:ext cx="6015793" cy="650514"/>
            </a:xfrm>
            <a:prstGeom prst="rect">
              <a:avLst/>
            </a:prstGeom>
          </p:spPr>
        </p:pic>
      </p:grpSp>
      <p:sp>
        <p:nvSpPr>
          <p:cNvPr id="54" name="TextBox 53"/>
          <p:cNvSpPr txBox="1"/>
          <p:nvPr/>
        </p:nvSpPr>
        <p:spPr>
          <a:xfrm>
            <a:off x="666720" y="410956"/>
            <a:ext cx="44291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표를 보고 막대그래프를 다르게 </a:t>
            </a:r>
            <a:endParaRPr lang="en-US" altLang="ko-KR" sz="23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나타내기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0" name="그룹 15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1" name="타원 2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이등변 삼각형 21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935985" y="4033714"/>
            <a:ext cx="7626056" cy="430887"/>
            <a:chOff x="4520952" y="1376824"/>
            <a:chExt cx="7626056" cy="430887"/>
          </a:xfrm>
        </p:grpSpPr>
        <p:sp>
          <p:nvSpPr>
            <p:cNvPr id="40" name="TextBox 19"/>
            <p:cNvSpPr txBox="1">
              <a:spLocks noChangeArrowheads="1"/>
            </p:cNvSpPr>
            <p:nvPr/>
          </p:nvSpPr>
          <p:spPr bwMode="auto">
            <a:xfrm>
              <a:off x="4703988" y="1376824"/>
              <a:ext cx="744302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양궁을 좋아하는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 8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명은 어떻게 나타내면 좋을까요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?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8" name="Freeform 14"/>
            <p:cNvSpPr>
              <a:spLocks/>
            </p:cNvSpPr>
            <p:nvPr/>
          </p:nvSpPr>
          <p:spPr bwMode="auto">
            <a:xfrm>
              <a:off x="4520952" y="1501737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3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4" name="타원 2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5" name="이등변 삼각형 24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41" name="모서리가 둥근 직사각형 40"/>
          <p:cNvSpPr/>
          <p:nvPr/>
        </p:nvSpPr>
        <p:spPr bwMode="auto">
          <a:xfrm>
            <a:off x="891244" y="4523944"/>
            <a:ext cx="8098832" cy="47546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sp>
        <p:nvSpPr>
          <p:cNvPr id="42" name="TextBox 41">
            <a:hlinkClick r:id="" action="ppaction://customshow?id=11&amp;return=true"/>
          </p:cNvPr>
          <p:cNvSpPr txBox="1"/>
          <p:nvPr/>
        </p:nvSpPr>
        <p:spPr>
          <a:xfrm>
            <a:off x="958175" y="4534204"/>
            <a:ext cx="68957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 eaLnBrk="0" latinLnBrk="0" hangingPunct="0">
              <a:buFont typeface="Arial" pitchFamily="34" charset="0"/>
              <a:buChar char="•"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8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까지 막대를 그립니다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44" name="그림 4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8925" y="457060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그림 68" descr="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sp>
        <p:nvSpPr>
          <p:cNvPr id="39" name="타원 38">
            <a:hlinkClick r:id="rId6" action="ppaction://hlinksldjump"/>
          </p:cNvPr>
          <p:cNvSpPr/>
          <p:nvPr/>
        </p:nvSpPr>
        <p:spPr>
          <a:xfrm>
            <a:off x="7896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6" name="타원 45">
            <a:hlinkClick r:id="rId7" action="ppaction://hlinksldjump"/>
          </p:cNvPr>
          <p:cNvSpPr/>
          <p:nvPr/>
        </p:nvSpPr>
        <p:spPr>
          <a:xfrm>
            <a:off x="8364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7" name="타원 46">
            <a:hlinkClick r:id="rId8" action="ppaction://hlinksldjump"/>
          </p:cNvPr>
          <p:cNvSpPr/>
          <p:nvPr/>
        </p:nvSpPr>
        <p:spPr>
          <a:xfrm>
            <a:off x="8830638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8" name="타원 47">
            <a:hlinkClick r:id="rId9" action="ppaction://hlinksldjump"/>
          </p:cNvPr>
          <p:cNvSpPr/>
          <p:nvPr/>
        </p:nvSpPr>
        <p:spPr>
          <a:xfrm>
            <a:off x="93114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9" name="타원 48">
            <a:hlinkClick r:id="rId10" action="ppaction://hlinksldjump"/>
          </p:cNvPr>
          <p:cNvSpPr/>
          <p:nvPr/>
        </p:nvSpPr>
        <p:spPr>
          <a:xfrm>
            <a:off x="7428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37" name="그룹 36"/>
          <p:cNvGrpSpPr/>
          <p:nvPr/>
        </p:nvGrpSpPr>
        <p:grpSpPr>
          <a:xfrm>
            <a:off x="921850" y="2868745"/>
            <a:ext cx="7626056" cy="430887"/>
            <a:chOff x="4520952" y="1376824"/>
            <a:chExt cx="7626056" cy="430887"/>
          </a:xfrm>
        </p:grpSpPr>
        <p:sp>
          <p:nvSpPr>
            <p:cNvPr id="51" name="TextBox 19"/>
            <p:cNvSpPr txBox="1">
              <a:spLocks noChangeArrowheads="1"/>
            </p:cNvSpPr>
            <p:nvPr/>
          </p:nvSpPr>
          <p:spPr bwMode="auto">
            <a:xfrm>
              <a:off x="4703988" y="1376824"/>
              <a:ext cx="744302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세로 눈금의 숫자는 어떻게 바뀌게 되나요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?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2" name="Freeform 14"/>
            <p:cNvSpPr>
              <a:spLocks/>
            </p:cNvSpPr>
            <p:nvPr/>
          </p:nvSpPr>
          <p:spPr bwMode="auto">
            <a:xfrm>
              <a:off x="4520952" y="1501737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53" name="모서리가 둥근 직사각형 52"/>
          <p:cNvSpPr/>
          <p:nvPr/>
        </p:nvSpPr>
        <p:spPr bwMode="auto">
          <a:xfrm>
            <a:off x="891244" y="3348403"/>
            <a:ext cx="8098832" cy="4872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sp>
        <p:nvSpPr>
          <p:cNvPr id="55" name="TextBox 54">
            <a:hlinkClick r:id="" action="ppaction://customshow?id=10&amp;return=true"/>
          </p:cNvPr>
          <p:cNvSpPr txBox="1"/>
          <p:nvPr/>
        </p:nvSpPr>
        <p:spPr>
          <a:xfrm>
            <a:off x="961968" y="3381275"/>
            <a:ext cx="67230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 eaLnBrk="0" latinLnBrk="0" hangingPunct="0">
              <a:buFont typeface="Arial" pitchFamily="34" charset="0"/>
              <a:buChar char="•"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0, 2, 4, 6, 8, 10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으로 바뀝니다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56" name="그림 5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0531" y="339464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7" name="그룹 56"/>
          <p:cNvGrpSpPr/>
          <p:nvPr/>
        </p:nvGrpSpPr>
        <p:grpSpPr>
          <a:xfrm>
            <a:off x="934671" y="1422274"/>
            <a:ext cx="5958498" cy="769441"/>
            <a:chOff x="4520952" y="1376824"/>
            <a:chExt cx="5958498" cy="769441"/>
          </a:xfrm>
        </p:grpSpPr>
        <p:sp>
          <p:nvSpPr>
            <p:cNvPr id="58" name="TextBox 19"/>
            <p:cNvSpPr txBox="1">
              <a:spLocks noChangeArrowheads="1"/>
            </p:cNvSpPr>
            <p:nvPr/>
          </p:nvSpPr>
          <p:spPr bwMode="auto">
            <a:xfrm>
              <a:off x="4703988" y="1376824"/>
              <a:ext cx="577546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그래프의 세로 눈금 한 칸을 몇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명으로 나타내어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볼까요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?</a:t>
              </a:r>
            </a:p>
          </p:txBody>
        </p:sp>
        <p:sp>
          <p:nvSpPr>
            <p:cNvPr id="61" name="Freeform 14"/>
            <p:cNvSpPr>
              <a:spLocks/>
            </p:cNvSpPr>
            <p:nvPr/>
          </p:nvSpPr>
          <p:spPr bwMode="auto">
            <a:xfrm>
              <a:off x="4520952" y="1501737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62" name="모서리가 둥근 직사각형 61"/>
          <p:cNvSpPr/>
          <p:nvPr/>
        </p:nvSpPr>
        <p:spPr bwMode="auto">
          <a:xfrm>
            <a:off x="911226" y="2225583"/>
            <a:ext cx="5981944" cy="50718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pic>
        <p:nvPicPr>
          <p:cNvPr id="73" name="그림 72">
            <a:hlinkClick r:id="" action="ppaction://customshow?id=8&amp;return=true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240" y="1535013"/>
            <a:ext cx="277200" cy="280350"/>
          </a:xfrm>
          <a:prstGeom prst="rect">
            <a:avLst/>
          </a:prstGeom>
        </p:spPr>
      </p:pic>
      <p:sp>
        <p:nvSpPr>
          <p:cNvPr id="77" name="직사각형 42">
            <a:hlinkClick r:id="" action="ppaction://customshow?id=9&amp;return=true"/>
          </p:cNvPr>
          <p:cNvSpPr>
            <a:spLocks noChangeArrowheads="1"/>
          </p:cNvSpPr>
          <p:nvPr/>
        </p:nvSpPr>
        <p:spPr bwMode="auto">
          <a:xfrm>
            <a:off x="946395" y="2245430"/>
            <a:ext cx="5911605" cy="430887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79388" indent="-179388" algn="just">
              <a:buFont typeface="Arial" pitchFamily="34" charset="0"/>
              <a:buChar char="•"/>
            </a:pPr>
            <a:r>
              <a:rPr lang="ko-KR" altLang="en-US" sz="2200" b="1" spc="-15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세로 눈금 한 칸의 </a:t>
            </a:r>
            <a:r>
              <a:rPr lang="ko-KR" altLang="en-US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크기를 </a:t>
            </a:r>
            <a:r>
              <a:rPr lang="en-US" altLang="ko-KR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2</a:t>
            </a:r>
            <a:r>
              <a:rPr lang="ko-KR" altLang="en-US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명씩 </a:t>
            </a:r>
            <a:r>
              <a:rPr lang="ko-KR" altLang="en-US" sz="2200" b="1" spc="-15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하여 나타냅니다</a:t>
            </a:r>
            <a:r>
              <a:rPr lang="en-US" altLang="ko-KR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ko-KR" altLang="en-US" sz="2200" spc="-150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64" name="그림 6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1335" y="231525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838478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5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/>
      <p:bldP spid="53" grpId="0" animBg="1"/>
      <p:bldP spid="55" grpId="0"/>
      <p:bldP spid="62" grpId="0" animBg="1"/>
      <p:bldP spid="7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666720" y="410956"/>
            <a:ext cx="44291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표를 보고 막대그래프를 다르게 </a:t>
            </a:r>
            <a:endParaRPr lang="en-US" altLang="ko-KR" sz="23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나타내기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46" name="그룹 45"/>
          <p:cNvGrpSpPr/>
          <p:nvPr/>
        </p:nvGrpSpPr>
        <p:grpSpPr>
          <a:xfrm>
            <a:off x="1633460" y="1641301"/>
            <a:ext cx="6661657" cy="4134540"/>
            <a:chOff x="1674168" y="1471856"/>
            <a:chExt cx="6661657" cy="4134540"/>
          </a:xfrm>
        </p:grpSpPr>
        <p:pic>
          <p:nvPicPr>
            <p:cNvPr id="47" name="그림 4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5" t="67856" r="53311" b="1501"/>
            <a:stretch/>
          </p:blipFill>
          <p:spPr>
            <a:xfrm>
              <a:off x="1674168" y="2043016"/>
              <a:ext cx="6661657" cy="3563380"/>
            </a:xfrm>
            <a:prstGeom prst="rect">
              <a:avLst/>
            </a:prstGeom>
          </p:spPr>
        </p:pic>
        <p:pic>
          <p:nvPicPr>
            <p:cNvPr id="48" name="그림 4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98" t="2754" r="20764" b="92842"/>
            <a:stretch/>
          </p:blipFill>
          <p:spPr>
            <a:xfrm>
              <a:off x="1968549" y="1471856"/>
              <a:ext cx="6015793" cy="6505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99459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666720" y="410956"/>
            <a:ext cx="44291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표를 보고 막대그래프를 다르게 </a:t>
            </a:r>
            <a:endParaRPr lang="en-US" altLang="ko-KR" sz="23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나타내기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46" name="그룹 45"/>
          <p:cNvGrpSpPr/>
          <p:nvPr/>
        </p:nvGrpSpPr>
        <p:grpSpPr>
          <a:xfrm>
            <a:off x="1633460" y="1641301"/>
            <a:ext cx="6661657" cy="4134540"/>
            <a:chOff x="1674168" y="1471856"/>
            <a:chExt cx="6661657" cy="4134540"/>
          </a:xfrm>
        </p:grpSpPr>
        <p:pic>
          <p:nvPicPr>
            <p:cNvPr id="47" name="그림 4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5" t="67856" r="53311" b="1501"/>
            <a:stretch/>
          </p:blipFill>
          <p:spPr>
            <a:xfrm>
              <a:off x="1674168" y="2043016"/>
              <a:ext cx="6661657" cy="3563380"/>
            </a:xfrm>
            <a:prstGeom prst="rect">
              <a:avLst/>
            </a:prstGeom>
          </p:spPr>
        </p:pic>
        <p:pic>
          <p:nvPicPr>
            <p:cNvPr id="48" name="그림 4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98" t="2754" r="20764" b="92842"/>
            <a:stretch/>
          </p:blipFill>
          <p:spPr>
            <a:xfrm>
              <a:off x="1968549" y="1471856"/>
              <a:ext cx="6015793" cy="650514"/>
            </a:xfrm>
            <a:prstGeom prst="rect">
              <a:avLst/>
            </a:prstGeom>
          </p:spPr>
        </p:pic>
      </p:grpSp>
      <p:pic>
        <p:nvPicPr>
          <p:cNvPr id="50" name="그림 4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9" t="69357" r="36662" b="8265"/>
          <a:stretch/>
        </p:blipFill>
        <p:spPr>
          <a:xfrm>
            <a:off x="1650685" y="2376047"/>
            <a:ext cx="2229653" cy="2602353"/>
          </a:xfrm>
          <a:prstGeom prst="rect">
            <a:avLst/>
          </a:prstGeom>
        </p:spPr>
      </p:pic>
      <p:pic>
        <p:nvPicPr>
          <p:cNvPr id="52" name="_x146321648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98" t="3959" r="28673" b="93702"/>
          <a:stretch/>
        </p:blipFill>
        <p:spPr bwMode="auto">
          <a:xfrm>
            <a:off x="3011791" y="1815656"/>
            <a:ext cx="3893048" cy="34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그림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08" t="69357" r="9157" b="7425"/>
          <a:stretch/>
        </p:blipFill>
        <p:spPr>
          <a:xfrm>
            <a:off x="3903261" y="2376047"/>
            <a:ext cx="4040373" cy="2700044"/>
          </a:xfrm>
          <a:prstGeom prst="rect">
            <a:avLst/>
          </a:prstGeom>
        </p:spPr>
      </p:pic>
      <p:grpSp>
        <p:nvGrpSpPr>
          <p:cNvPr id="2" name="그룹 1"/>
          <p:cNvGrpSpPr/>
          <p:nvPr/>
        </p:nvGrpSpPr>
        <p:grpSpPr>
          <a:xfrm>
            <a:off x="1605529" y="5076091"/>
            <a:ext cx="6648341" cy="863335"/>
            <a:chOff x="1605529" y="5076091"/>
            <a:chExt cx="6648341" cy="863335"/>
          </a:xfrm>
        </p:grpSpPr>
        <p:pic>
          <p:nvPicPr>
            <p:cNvPr id="29" name="그림 2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59" t="92576" r="7077"/>
            <a:stretch/>
          </p:blipFill>
          <p:spPr>
            <a:xfrm>
              <a:off x="3880338" y="5076091"/>
              <a:ext cx="4373532" cy="863335"/>
            </a:xfrm>
            <a:prstGeom prst="rect">
              <a:avLst/>
            </a:prstGeom>
          </p:spPr>
        </p:pic>
        <p:pic>
          <p:nvPicPr>
            <p:cNvPr id="31" name="그림 3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19" t="92314" r="36662" b="2604"/>
            <a:stretch/>
          </p:blipFill>
          <p:spPr>
            <a:xfrm>
              <a:off x="1605529" y="5076091"/>
              <a:ext cx="2229653" cy="5909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10866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666720" y="410956"/>
            <a:ext cx="44291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표를 보고 막대그래프를 다르게 </a:t>
            </a:r>
            <a:endParaRPr lang="en-US" altLang="ko-KR" sz="23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나타내기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41" name="모서리가 둥근 직사각형 40"/>
          <p:cNvSpPr/>
          <p:nvPr/>
        </p:nvSpPr>
        <p:spPr bwMode="auto">
          <a:xfrm>
            <a:off x="911225" y="2888648"/>
            <a:ext cx="5805665" cy="44933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019793" y="2898238"/>
            <a:ext cx="50152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 eaLnBrk="0" latinLnBrk="0" hangingPunct="0">
              <a:buFont typeface="Arial" pitchFamily="34" charset="0"/>
              <a:buChar char="•"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명으로 합니다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43" name="그림 4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57939" y="291161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" name="그룹 15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1" name="타원 2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이등변 삼각형 21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3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4" name="타원 2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5" name="이등변 삼각형 24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992188" y="1385537"/>
            <a:ext cx="5724702" cy="1446550"/>
            <a:chOff x="405984" y="1350068"/>
            <a:chExt cx="5724702" cy="1446550"/>
          </a:xfrm>
        </p:grpSpPr>
        <p:sp>
          <p:nvSpPr>
            <p:cNvPr id="57" name="TextBox 19"/>
            <p:cNvSpPr txBox="1">
              <a:spLocks noChangeArrowheads="1"/>
            </p:cNvSpPr>
            <p:nvPr/>
          </p:nvSpPr>
          <p:spPr bwMode="auto">
            <a:xfrm>
              <a:off x="589022" y="1350068"/>
              <a:ext cx="5541664" cy="144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그래프의 가로와 세로를 바꾸어 막대를 가로로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나타낼 때 태권도를 좋아하는 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10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명을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나타내려면 가로 눈금 한 칸의 크기는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얼마로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하면 좋을까요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?</a:t>
              </a:r>
            </a:p>
          </p:txBody>
        </p:sp>
        <p:sp>
          <p:nvSpPr>
            <p:cNvPr id="58" name="Freeform 14"/>
            <p:cNvSpPr>
              <a:spLocks/>
            </p:cNvSpPr>
            <p:nvPr/>
          </p:nvSpPr>
          <p:spPr bwMode="auto">
            <a:xfrm>
              <a:off x="405984" y="1474981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39" name="그림 38" descr="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sp>
        <p:nvSpPr>
          <p:cNvPr id="26" name="타원 25">
            <a:hlinkClick r:id="rId4" action="ppaction://hlinksldjump"/>
          </p:cNvPr>
          <p:cNvSpPr/>
          <p:nvPr/>
        </p:nvSpPr>
        <p:spPr>
          <a:xfrm>
            <a:off x="7896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7" name="타원 26">
            <a:hlinkClick r:id="rId5" action="ppaction://hlinksldjump"/>
          </p:cNvPr>
          <p:cNvSpPr/>
          <p:nvPr/>
        </p:nvSpPr>
        <p:spPr>
          <a:xfrm>
            <a:off x="8364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8" name="타원 27">
            <a:hlinkClick r:id="rId6" action="ppaction://hlinksldjump"/>
          </p:cNvPr>
          <p:cNvSpPr/>
          <p:nvPr/>
        </p:nvSpPr>
        <p:spPr>
          <a:xfrm>
            <a:off x="8830638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4" name="타원 33">
            <a:hlinkClick r:id="rId7" action="ppaction://hlinksldjump"/>
          </p:cNvPr>
          <p:cNvSpPr/>
          <p:nvPr/>
        </p:nvSpPr>
        <p:spPr>
          <a:xfrm>
            <a:off x="93114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5" name="타원 34">
            <a:hlinkClick r:id="rId8" action="ppaction://hlinksldjump"/>
          </p:cNvPr>
          <p:cNvSpPr/>
          <p:nvPr/>
        </p:nvSpPr>
        <p:spPr>
          <a:xfrm>
            <a:off x="7428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29" name="그룹 28"/>
          <p:cNvGrpSpPr/>
          <p:nvPr/>
        </p:nvGrpSpPr>
        <p:grpSpPr>
          <a:xfrm>
            <a:off x="1005446" y="3470271"/>
            <a:ext cx="8110875" cy="769441"/>
            <a:chOff x="4520952" y="2087612"/>
            <a:chExt cx="8110875" cy="769441"/>
          </a:xfrm>
        </p:grpSpPr>
        <p:sp>
          <p:nvSpPr>
            <p:cNvPr id="30" name="TextBox 19"/>
            <p:cNvSpPr txBox="1">
              <a:spLocks noChangeArrowheads="1"/>
            </p:cNvSpPr>
            <p:nvPr/>
          </p:nvSpPr>
          <p:spPr bwMode="auto">
            <a:xfrm>
              <a:off x="4703988" y="2087612"/>
              <a:ext cx="7927839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그래프의 가로와 세로를 바꾸어 막대를 가로로 나타내면 어떤 </a:t>
              </a:r>
              <a:endParaRPr lang="en-US" altLang="ko-KR" sz="2200" b="1" dirty="0" smtClean="0">
                <a:latin typeface="나눔고딕" pitchFamily="50" charset="-127"/>
                <a:ea typeface="나눔고딕" pitchFamily="50" charset="-127"/>
              </a:endParaRPr>
            </a:p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점이 달라질까요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?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2" name="Freeform 14"/>
            <p:cNvSpPr>
              <a:spLocks/>
            </p:cNvSpPr>
            <p:nvPr/>
          </p:nvSpPr>
          <p:spPr bwMode="auto">
            <a:xfrm>
              <a:off x="4520952" y="2212525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7" name="모서리가 둥근 직사각형 36"/>
          <p:cNvSpPr/>
          <p:nvPr/>
        </p:nvSpPr>
        <p:spPr bwMode="auto">
          <a:xfrm>
            <a:off x="911226" y="4273565"/>
            <a:ext cx="8113740" cy="44979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sp>
        <p:nvSpPr>
          <p:cNvPr id="44" name="TextBox 43">
            <a:hlinkClick r:id="" action="ppaction://customshow?id=14&amp;return=true"/>
          </p:cNvPr>
          <p:cNvSpPr txBox="1"/>
          <p:nvPr/>
        </p:nvSpPr>
        <p:spPr>
          <a:xfrm>
            <a:off x="1019825" y="4268729"/>
            <a:ext cx="62433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 eaLnBrk="0" latinLnBrk="0" hangingPunct="0">
              <a:buFont typeface="Arial" pitchFamily="34" charset="0"/>
              <a:buChar char="•"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가로에는 학생 수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세로에는 경기 종목을 씁니다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</p:txBody>
      </p:sp>
      <p:pic>
        <p:nvPicPr>
          <p:cNvPr id="45" name="그림 4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6495" y="430584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3" name="그룹 32"/>
          <p:cNvGrpSpPr/>
          <p:nvPr/>
        </p:nvGrpSpPr>
        <p:grpSpPr>
          <a:xfrm>
            <a:off x="7319600" y="1401073"/>
            <a:ext cx="1689632" cy="1138002"/>
            <a:chOff x="1674168" y="1471856"/>
            <a:chExt cx="6661657" cy="4134540"/>
          </a:xfrm>
        </p:grpSpPr>
        <p:pic>
          <p:nvPicPr>
            <p:cNvPr id="36" name="그림 35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5" t="67856" r="53311" b="1501"/>
            <a:stretch/>
          </p:blipFill>
          <p:spPr>
            <a:xfrm>
              <a:off x="1674168" y="2043016"/>
              <a:ext cx="6661657" cy="3563380"/>
            </a:xfrm>
            <a:prstGeom prst="rect">
              <a:avLst/>
            </a:prstGeom>
          </p:spPr>
        </p:pic>
        <p:pic>
          <p:nvPicPr>
            <p:cNvPr id="38" name="그림 37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98" t="2754" r="20764" b="92842"/>
            <a:stretch/>
          </p:blipFill>
          <p:spPr>
            <a:xfrm>
              <a:off x="1968549" y="1471856"/>
              <a:ext cx="6015793" cy="650514"/>
            </a:xfrm>
            <a:prstGeom prst="rect">
              <a:avLst/>
            </a:prstGeom>
          </p:spPr>
        </p:pic>
      </p:grpSp>
      <p:pic>
        <p:nvPicPr>
          <p:cNvPr id="40" name="그림 39">
            <a:hlinkClick r:id="" action="ppaction://customshow?id=13&amp;return=true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240" y="1535013"/>
            <a:ext cx="277200" cy="280350"/>
          </a:xfrm>
          <a:prstGeom prst="rect">
            <a:avLst/>
          </a:prstGeom>
        </p:spPr>
      </p:pic>
      <p:grpSp>
        <p:nvGrpSpPr>
          <p:cNvPr id="46" name="그룹 45"/>
          <p:cNvGrpSpPr/>
          <p:nvPr/>
        </p:nvGrpSpPr>
        <p:grpSpPr>
          <a:xfrm>
            <a:off x="992188" y="4969654"/>
            <a:ext cx="4320544" cy="430887"/>
            <a:chOff x="4520952" y="2087612"/>
            <a:chExt cx="4320544" cy="430887"/>
          </a:xfrm>
        </p:grpSpPr>
        <p:sp>
          <p:nvSpPr>
            <p:cNvPr id="47" name="TextBox 19"/>
            <p:cNvSpPr txBox="1">
              <a:spLocks noChangeArrowheads="1"/>
            </p:cNvSpPr>
            <p:nvPr/>
          </p:nvSpPr>
          <p:spPr bwMode="auto">
            <a:xfrm>
              <a:off x="4703989" y="2087612"/>
              <a:ext cx="4137507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새로운 막대그래프를 그려봅시다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8" name="Freeform 14"/>
            <p:cNvSpPr>
              <a:spLocks/>
            </p:cNvSpPr>
            <p:nvPr/>
          </p:nvSpPr>
          <p:spPr bwMode="auto">
            <a:xfrm>
              <a:off x="4520952" y="2212525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49" name="그림 48">
            <a:hlinkClick r:id="" action="ppaction://customshow?id=14&amp;return=true"/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2732" y="501181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343634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25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/>
      <p:bldP spid="37" grpId="0" animBg="1"/>
      <p:bldP spid="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원  외부 점선 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grpSp>
        <p:nvGrpSpPr>
          <p:cNvPr id="3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4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0" name="타원 9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3" name="제목 1"/>
          <p:cNvSpPr txBox="1">
            <a:spLocks/>
          </p:cNvSpPr>
          <p:nvPr/>
        </p:nvSpPr>
        <p:spPr>
          <a:xfrm>
            <a:off x="3584848" y="2361420"/>
            <a:ext cx="5897246" cy="22197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막대그래프를 그리는</a:t>
            </a:r>
            <a:endParaRPr lang="en-US" altLang="ko-KR" sz="3600" dirty="0" smtClean="0">
              <a:latin typeface="나눔고딕 ExtraBold" pitchFamily="50" charset="-127"/>
              <a:ea typeface="나눔고딕 ExtraBold" pitchFamily="50" charset="-127"/>
              <a:cs typeface="+mj-cs"/>
            </a:endParaRPr>
          </a:p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방법을 알아보아요</a:t>
            </a:r>
            <a:r>
              <a:rPr lang="en-US" altLang="ko-KR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.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714480" y="2819941"/>
            <a:ext cx="1357322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4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학습</a:t>
            </a:r>
            <a:endParaRPr lang="en-US" altLang="ko-KR" sz="4000" dirty="0" smtClean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4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문제</a:t>
            </a:r>
            <a:endParaRPr lang="ko-KR" altLang="en-US" sz="40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45" name="그룹 4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46" name="타원 4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7" name="이등변 삼각형 4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48" name="그룹 4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49" name="타원 4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0" name="이등변 삼각형 4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51" name="모서리가 둥근 직사각형 50"/>
          <p:cNvSpPr/>
          <p:nvPr/>
        </p:nvSpPr>
        <p:spPr>
          <a:xfrm>
            <a:off x="395536" y="476672"/>
            <a:ext cx="3510420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2" name="모서리가 둥근 직사각형 51"/>
          <p:cNvSpPr/>
          <p:nvPr/>
        </p:nvSpPr>
        <p:spPr>
          <a:xfrm>
            <a:off x="395536" y="476672"/>
            <a:ext cx="100811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                 </a:t>
            </a:r>
            <a:endParaRPr lang="ko-KR" altLang="en-US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83568" y="5393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54" name="직사각형 53"/>
          <p:cNvSpPr/>
          <p:nvPr/>
        </p:nvSpPr>
        <p:spPr>
          <a:xfrm>
            <a:off x="467544" y="476672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4</a:t>
            </a:r>
            <a:endParaRPr lang="ko-KR" altLang="en-US" sz="2400" dirty="0">
              <a:solidFill>
                <a:srgbClr val="E94829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31" name="그림 30" descr="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sp>
        <p:nvSpPr>
          <p:cNvPr id="32" name="타원 31">
            <a:hlinkClick r:id="rId4" action="ppaction://hlinksldjump"/>
          </p:cNvPr>
          <p:cNvSpPr/>
          <p:nvPr/>
        </p:nvSpPr>
        <p:spPr>
          <a:xfrm>
            <a:off x="7896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5" name="타원 34">
            <a:hlinkClick r:id="rId5" action="ppaction://hlinksldjump"/>
          </p:cNvPr>
          <p:cNvSpPr/>
          <p:nvPr/>
        </p:nvSpPr>
        <p:spPr>
          <a:xfrm>
            <a:off x="8364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6" name="타원 35">
            <a:hlinkClick r:id="rId6" action="ppaction://hlinksldjump"/>
          </p:cNvPr>
          <p:cNvSpPr/>
          <p:nvPr/>
        </p:nvSpPr>
        <p:spPr>
          <a:xfrm>
            <a:off x="8830638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7" name="타원 36">
            <a:hlinkClick r:id="rId7" action="ppaction://hlinksldjump"/>
          </p:cNvPr>
          <p:cNvSpPr/>
          <p:nvPr/>
        </p:nvSpPr>
        <p:spPr>
          <a:xfrm>
            <a:off x="93114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8" name="타원 37">
            <a:hlinkClick r:id="rId8" action="ppaction://hlinksldjump"/>
          </p:cNvPr>
          <p:cNvSpPr/>
          <p:nvPr/>
        </p:nvSpPr>
        <p:spPr>
          <a:xfrm>
            <a:off x="7428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82842" y="548680"/>
            <a:ext cx="2634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막대그래프를 어떻게 그릴까요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666720" y="410956"/>
            <a:ext cx="443780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막대그래프를 그리는 방법 </a:t>
            </a:r>
            <a:endParaRPr lang="en-US" altLang="ko-KR" sz="23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이야기하기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0" name="그룹 15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1" name="타원 2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이등변 삼각형 21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3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4" name="타원 2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5" name="이등변 삼각형 24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43" name="그림 42" descr="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2678" y="39060"/>
            <a:ext cx="2317433" cy="911543"/>
          </a:xfrm>
          <a:prstGeom prst="rect">
            <a:avLst/>
          </a:prstGeom>
        </p:spPr>
      </p:pic>
      <p:sp>
        <p:nvSpPr>
          <p:cNvPr id="45" name="타원 44">
            <a:hlinkClick r:id="rId3" action="ppaction://hlinksldjump"/>
          </p:cNvPr>
          <p:cNvSpPr/>
          <p:nvPr/>
        </p:nvSpPr>
        <p:spPr>
          <a:xfrm>
            <a:off x="7896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6" name="타원 45">
            <a:hlinkClick r:id="rId4" action="ppaction://hlinksldjump"/>
          </p:cNvPr>
          <p:cNvSpPr/>
          <p:nvPr/>
        </p:nvSpPr>
        <p:spPr>
          <a:xfrm>
            <a:off x="8364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7" name="타원 46">
            <a:hlinkClick r:id="rId5" action="ppaction://hlinksldjump"/>
          </p:cNvPr>
          <p:cNvSpPr/>
          <p:nvPr/>
        </p:nvSpPr>
        <p:spPr>
          <a:xfrm>
            <a:off x="8830638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8" name="타원 47">
            <a:hlinkClick r:id="rId6" action="ppaction://hlinksldjump"/>
          </p:cNvPr>
          <p:cNvSpPr/>
          <p:nvPr/>
        </p:nvSpPr>
        <p:spPr>
          <a:xfrm>
            <a:off x="93114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9" name="타원 48">
            <a:hlinkClick r:id="rId7" action="ppaction://hlinksldjump"/>
          </p:cNvPr>
          <p:cNvSpPr/>
          <p:nvPr/>
        </p:nvSpPr>
        <p:spPr>
          <a:xfrm>
            <a:off x="7428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32" name="그룹 31"/>
          <p:cNvGrpSpPr/>
          <p:nvPr/>
        </p:nvGrpSpPr>
        <p:grpSpPr>
          <a:xfrm>
            <a:off x="993027" y="1412776"/>
            <a:ext cx="5616230" cy="430887"/>
            <a:chOff x="993027" y="1412776"/>
            <a:chExt cx="5616230" cy="430887"/>
          </a:xfrm>
        </p:grpSpPr>
        <p:sp>
          <p:nvSpPr>
            <p:cNvPr id="33" name="TextBox 20"/>
            <p:cNvSpPr txBox="1">
              <a:spLocks noChangeArrowheads="1"/>
            </p:cNvSpPr>
            <p:nvPr/>
          </p:nvSpPr>
          <p:spPr bwMode="auto">
            <a:xfrm>
              <a:off x="1264524" y="1412776"/>
              <a:ext cx="5344733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막대그래프 그리는 방법을 이야기해 봅시다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50" name="그룹 49"/>
            <p:cNvGrpSpPr/>
            <p:nvPr/>
          </p:nvGrpSpPr>
          <p:grpSpPr>
            <a:xfrm>
              <a:off x="993027" y="1512657"/>
              <a:ext cx="219266" cy="218283"/>
              <a:chOff x="668145" y="1363023"/>
              <a:chExt cx="219266" cy="218283"/>
            </a:xfrm>
          </p:grpSpPr>
          <p:sp>
            <p:nvSpPr>
              <p:cNvPr id="51" name="Freeform 14"/>
              <p:cNvSpPr>
                <a:spLocks/>
              </p:cNvSpPr>
              <p:nvPr/>
            </p:nvSpPr>
            <p:spPr bwMode="auto">
              <a:xfrm>
                <a:off x="702039" y="1411270"/>
                <a:ext cx="146505" cy="145522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52" name="Freeform 15"/>
              <p:cNvSpPr>
                <a:spLocks noEditPoints="1"/>
              </p:cNvSpPr>
              <p:nvPr/>
            </p:nvSpPr>
            <p:spPr bwMode="auto">
              <a:xfrm>
                <a:off x="668145" y="1363023"/>
                <a:ext cx="219266" cy="218283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grpSp>
        <p:nvGrpSpPr>
          <p:cNvPr id="7" name="그룹 6"/>
          <p:cNvGrpSpPr/>
          <p:nvPr/>
        </p:nvGrpSpPr>
        <p:grpSpPr>
          <a:xfrm>
            <a:off x="1434580" y="1844823"/>
            <a:ext cx="7401358" cy="4101229"/>
            <a:chOff x="1434580" y="1844823"/>
            <a:chExt cx="7401358" cy="4101229"/>
          </a:xfrm>
        </p:grpSpPr>
        <p:grpSp>
          <p:nvGrpSpPr>
            <p:cNvPr id="5" name="그룹 4"/>
            <p:cNvGrpSpPr/>
            <p:nvPr/>
          </p:nvGrpSpPr>
          <p:grpSpPr>
            <a:xfrm>
              <a:off x="1485661" y="1844823"/>
              <a:ext cx="3513503" cy="2117594"/>
              <a:chOff x="1485661" y="1844823"/>
              <a:chExt cx="3513503" cy="2117594"/>
            </a:xfrm>
          </p:grpSpPr>
          <p:pic>
            <p:nvPicPr>
              <p:cNvPr id="2" name="그림 1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27" t="5496" r="50000" b="57511"/>
              <a:stretch/>
            </p:blipFill>
            <p:spPr>
              <a:xfrm>
                <a:off x="1750661" y="1946425"/>
                <a:ext cx="3248503" cy="2015992"/>
              </a:xfrm>
              <a:prstGeom prst="rect">
                <a:avLst/>
              </a:prstGeom>
            </p:spPr>
          </p:pic>
          <p:pic>
            <p:nvPicPr>
              <p:cNvPr id="35" name="_x143783064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7530"/>
              <a:stretch/>
            </p:blipFill>
            <p:spPr bwMode="auto">
              <a:xfrm>
                <a:off x="1485661" y="1844823"/>
                <a:ext cx="316082" cy="4496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" name="그룹 5"/>
            <p:cNvGrpSpPr/>
            <p:nvPr/>
          </p:nvGrpSpPr>
          <p:grpSpPr>
            <a:xfrm>
              <a:off x="1434580" y="3984979"/>
              <a:ext cx="7401358" cy="1961073"/>
              <a:chOff x="1434580" y="3984979"/>
              <a:chExt cx="7401358" cy="1961073"/>
            </a:xfrm>
          </p:grpSpPr>
          <p:pic>
            <p:nvPicPr>
              <p:cNvPr id="53" name="_x143783064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765" r="38765"/>
              <a:stretch/>
            </p:blipFill>
            <p:spPr bwMode="auto">
              <a:xfrm>
                <a:off x="1434580" y="4070726"/>
                <a:ext cx="316082" cy="4496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그림 30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54" t="53252" r="50273" b="14615"/>
              <a:stretch/>
            </p:blipFill>
            <p:spPr>
              <a:xfrm>
                <a:off x="1750661" y="4194906"/>
                <a:ext cx="3248503" cy="1751146"/>
              </a:xfrm>
              <a:prstGeom prst="rect">
                <a:avLst/>
              </a:prstGeom>
            </p:spPr>
          </p:pic>
          <p:pic>
            <p:nvPicPr>
              <p:cNvPr id="34" name="그림 33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3423" t="49558" r="204" b="14614"/>
              <a:stretch/>
            </p:blipFill>
            <p:spPr>
              <a:xfrm>
                <a:off x="5587435" y="3984979"/>
                <a:ext cx="3248503" cy="195252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6214263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666720" y="410956"/>
            <a:ext cx="443780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막대그래프를 그리는 방법 </a:t>
            </a:r>
            <a:endParaRPr lang="en-US" altLang="ko-KR" sz="23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이야기하기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6" name="그룹 25"/>
          <p:cNvGrpSpPr/>
          <p:nvPr/>
        </p:nvGrpSpPr>
        <p:grpSpPr>
          <a:xfrm>
            <a:off x="1434580" y="1844823"/>
            <a:ext cx="7401358" cy="4101229"/>
            <a:chOff x="1434580" y="1844823"/>
            <a:chExt cx="7401358" cy="4101229"/>
          </a:xfrm>
        </p:grpSpPr>
        <p:grpSp>
          <p:nvGrpSpPr>
            <p:cNvPr id="27" name="그룹 26"/>
            <p:cNvGrpSpPr/>
            <p:nvPr/>
          </p:nvGrpSpPr>
          <p:grpSpPr>
            <a:xfrm>
              <a:off x="1485661" y="1844823"/>
              <a:ext cx="3513503" cy="2117594"/>
              <a:chOff x="1485661" y="1844823"/>
              <a:chExt cx="3513503" cy="2117594"/>
            </a:xfrm>
          </p:grpSpPr>
          <p:pic>
            <p:nvPicPr>
              <p:cNvPr id="36" name="그림 35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27" t="5496" r="50000" b="57511"/>
              <a:stretch/>
            </p:blipFill>
            <p:spPr>
              <a:xfrm>
                <a:off x="1750661" y="1946425"/>
                <a:ext cx="3248503" cy="2015992"/>
              </a:xfrm>
              <a:prstGeom prst="rect">
                <a:avLst/>
              </a:prstGeom>
            </p:spPr>
          </p:pic>
          <p:pic>
            <p:nvPicPr>
              <p:cNvPr id="37" name="_x143783064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7530"/>
              <a:stretch/>
            </p:blipFill>
            <p:spPr bwMode="auto">
              <a:xfrm>
                <a:off x="1485661" y="1844823"/>
                <a:ext cx="316082" cy="4496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1" name="그룹 30"/>
            <p:cNvGrpSpPr/>
            <p:nvPr/>
          </p:nvGrpSpPr>
          <p:grpSpPr>
            <a:xfrm>
              <a:off x="1434580" y="3984979"/>
              <a:ext cx="7401358" cy="1961073"/>
              <a:chOff x="1434580" y="3984979"/>
              <a:chExt cx="7401358" cy="1961073"/>
            </a:xfrm>
          </p:grpSpPr>
          <p:pic>
            <p:nvPicPr>
              <p:cNvPr id="32" name="_x143783064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765" r="38765"/>
              <a:stretch/>
            </p:blipFill>
            <p:spPr bwMode="auto">
              <a:xfrm>
                <a:off x="1434580" y="4070726"/>
                <a:ext cx="316082" cy="4496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그림 3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54" t="53252" r="50273" b="14615"/>
              <a:stretch/>
            </p:blipFill>
            <p:spPr>
              <a:xfrm>
                <a:off x="1750661" y="4194906"/>
                <a:ext cx="3248503" cy="1751146"/>
              </a:xfrm>
              <a:prstGeom prst="rect">
                <a:avLst/>
              </a:prstGeom>
            </p:spPr>
          </p:pic>
          <p:pic>
            <p:nvPicPr>
              <p:cNvPr id="34" name="그림 33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3423" t="49558" r="204" b="14614"/>
              <a:stretch/>
            </p:blipFill>
            <p:spPr>
              <a:xfrm>
                <a:off x="5587435" y="3984979"/>
                <a:ext cx="3248503" cy="195252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2563651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그림 66">
            <a:hlinkClick r:id="" action="ppaction://customshow?id=15&amp;return=tru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545" y="1550386"/>
            <a:ext cx="277200" cy="280350"/>
          </a:xfrm>
          <a:prstGeom prst="rect">
            <a:avLst/>
          </a:prstGeom>
        </p:spPr>
      </p:pic>
      <p:sp>
        <p:nvSpPr>
          <p:cNvPr id="31" name="모서리가 둥근 직사각형 30"/>
          <p:cNvSpPr/>
          <p:nvPr/>
        </p:nvSpPr>
        <p:spPr bwMode="auto">
          <a:xfrm>
            <a:off x="911225" y="2214239"/>
            <a:ext cx="5712314" cy="1150137"/>
          </a:xfrm>
          <a:prstGeom prst="roundRect">
            <a:avLst>
              <a:gd name="adj" fmla="val 14791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grpSp>
        <p:nvGrpSpPr>
          <p:cNvPr id="20" name="그룹 15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1" name="타원 2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이등변 삼각형 21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3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4" name="타원 2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5" name="이등변 삼각형 24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60" name="모서리가 둥근 직사각형 59"/>
          <p:cNvSpPr/>
          <p:nvPr/>
        </p:nvSpPr>
        <p:spPr bwMode="auto">
          <a:xfrm>
            <a:off x="929360" y="4131686"/>
            <a:ext cx="8082655" cy="901066"/>
          </a:xfrm>
          <a:prstGeom prst="roundRect">
            <a:avLst>
              <a:gd name="adj" fmla="val 14791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13762" y="4170235"/>
            <a:ext cx="79359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180000" eaLnBrk="0" latinLnBrk="0" hangingPunct="0">
              <a:buFont typeface="Arial" pitchFamily="34" charset="0"/>
              <a:buChar char="•"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세로 눈금의 크기가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명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, 2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명으로 다릅니다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marL="342900" indent="-180000" eaLnBrk="0" latinLnBrk="0" hangingPunct="0">
              <a:buFont typeface="Arial" pitchFamily="34" charset="0"/>
              <a:buChar char="•"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막대가 가로로 나타낸 것도 있고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세로로 나타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낸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것도 있습니다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</p:txBody>
      </p:sp>
      <p:pic>
        <p:nvPicPr>
          <p:cNvPr id="37" name="그림 36" descr="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2678" y="39060"/>
            <a:ext cx="2317433" cy="911543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666720" y="410956"/>
            <a:ext cx="443780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막대그래프를 그리는 방법 </a:t>
            </a:r>
            <a:endParaRPr lang="en-US" altLang="ko-KR" sz="23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이야기하기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9" name="타원 38">
            <a:hlinkClick r:id="rId5" action="ppaction://hlinksldjump"/>
          </p:cNvPr>
          <p:cNvSpPr/>
          <p:nvPr/>
        </p:nvSpPr>
        <p:spPr>
          <a:xfrm>
            <a:off x="7896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0" name="타원 39">
            <a:hlinkClick r:id="rId6" action="ppaction://hlinksldjump"/>
          </p:cNvPr>
          <p:cNvSpPr/>
          <p:nvPr/>
        </p:nvSpPr>
        <p:spPr>
          <a:xfrm>
            <a:off x="8364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1" name="타원 40">
            <a:hlinkClick r:id="rId7" action="ppaction://hlinksldjump"/>
          </p:cNvPr>
          <p:cNvSpPr/>
          <p:nvPr/>
        </p:nvSpPr>
        <p:spPr>
          <a:xfrm>
            <a:off x="8830638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3" name="타원 42">
            <a:hlinkClick r:id="rId8" action="ppaction://hlinksldjump"/>
          </p:cNvPr>
          <p:cNvSpPr/>
          <p:nvPr/>
        </p:nvSpPr>
        <p:spPr>
          <a:xfrm>
            <a:off x="93114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5" name="타원 44">
            <a:hlinkClick r:id="rId9" action="ppaction://hlinksldjump"/>
          </p:cNvPr>
          <p:cNvSpPr/>
          <p:nvPr/>
        </p:nvSpPr>
        <p:spPr>
          <a:xfrm>
            <a:off x="7428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40887" y="2232934"/>
            <a:ext cx="57943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180000" eaLnBrk="0" latinLnBrk="0" hangingPunct="0">
              <a:buFont typeface="Arial" pitchFamily="34" charset="0"/>
              <a:buChar char="•"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학생들이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좋아하는 경기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종목을 나타낸 것이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같습니다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marL="342900" indent="-180000" eaLnBrk="0" latinLnBrk="0" hangingPunct="0">
              <a:buFont typeface="Arial" pitchFamily="34" charset="0"/>
              <a:buChar char="•"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경기 종목마다 좋아하는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학생 수도 같습니다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</p:txBody>
      </p:sp>
      <p:grpSp>
        <p:nvGrpSpPr>
          <p:cNvPr id="5" name="그룹 4"/>
          <p:cNvGrpSpPr/>
          <p:nvPr/>
        </p:nvGrpSpPr>
        <p:grpSpPr>
          <a:xfrm>
            <a:off x="972678" y="3666922"/>
            <a:ext cx="7941135" cy="430887"/>
            <a:chOff x="972678" y="3718193"/>
            <a:chExt cx="7941135" cy="430887"/>
          </a:xfrm>
        </p:grpSpPr>
        <p:sp>
          <p:nvSpPr>
            <p:cNvPr id="36" name="Freeform 14"/>
            <p:cNvSpPr>
              <a:spLocks/>
            </p:cNvSpPr>
            <p:nvPr/>
          </p:nvSpPr>
          <p:spPr bwMode="auto">
            <a:xfrm>
              <a:off x="972678" y="3864433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8" name="TextBox 20"/>
            <p:cNvSpPr txBox="1">
              <a:spLocks noChangeArrowheads="1"/>
            </p:cNvSpPr>
            <p:nvPr/>
          </p:nvSpPr>
          <p:spPr bwMode="auto">
            <a:xfrm>
              <a:off x="1170116" y="3718193"/>
              <a:ext cx="7743697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   과     의 막대그래프의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다른 점을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이야기해 보세요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pic>
          <p:nvPicPr>
            <p:cNvPr id="70" name="_x143783064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530"/>
            <a:stretch/>
          </p:blipFill>
          <p:spPr bwMode="auto">
            <a:xfrm>
              <a:off x="1240931" y="3732883"/>
              <a:ext cx="251731" cy="358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_x143783064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765" r="38765"/>
            <a:stretch/>
          </p:blipFill>
          <p:spPr bwMode="auto">
            <a:xfrm>
              <a:off x="1874806" y="3736482"/>
              <a:ext cx="251731" cy="358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그룹 8"/>
          <p:cNvGrpSpPr/>
          <p:nvPr/>
        </p:nvGrpSpPr>
        <p:grpSpPr>
          <a:xfrm>
            <a:off x="972678" y="1429962"/>
            <a:ext cx="5557076" cy="769441"/>
            <a:chOff x="972678" y="2924944"/>
            <a:chExt cx="5557076" cy="769441"/>
          </a:xfrm>
        </p:grpSpPr>
        <p:grpSp>
          <p:nvGrpSpPr>
            <p:cNvPr id="6" name="그룹 5"/>
            <p:cNvGrpSpPr/>
            <p:nvPr/>
          </p:nvGrpSpPr>
          <p:grpSpPr>
            <a:xfrm>
              <a:off x="1208583" y="2924944"/>
              <a:ext cx="5321171" cy="769441"/>
              <a:chOff x="1306432" y="2924944"/>
              <a:chExt cx="5321171" cy="769441"/>
            </a:xfrm>
          </p:grpSpPr>
          <p:sp>
            <p:nvSpPr>
              <p:cNvPr id="47" name="TextBox 20"/>
              <p:cNvSpPr txBox="1">
                <a:spLocks noChangeArrowheads="1"/>
              </p:cNvSpPr>
              <p:nvPr/>
            </p:nvSpPr>
            <p:spPr bwMode="auto">
              <a:xfrm>
                <a:off x="1306432" y="2924944"/>
                <a:ext cx="5321171" cy="769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   과     의 막대그래프의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 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같은 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점을</a:t>
                </a:r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 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이야기해 보세요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.</a:t>
                </a:r>
                <a:endParaRPr lang="en-US" altLang="ko-KR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pic>
            <p:nvPicPr>
              <p:cNvPr id="68" name="_x143783064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7530"/>
              <a:stretch/>
            </p:blipFill>
            <p:spPr bwMode="auto">
              <a:xfrm>
                <a:off x="1366797" y="2951533"/>
                <a:ext cx="251731" cy="3581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" name="_x143783064"/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765" r="38765"/>
              <a:stretch/>
            </p:blipFill>
            <p:spPr bwMode="auto">
              <a:xfrm>
                <a:off x="2000672" y="2955132"/>
                <a:ext cx="251731" cy="3581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2" name="Freeform 14"/>
            <p:cNvSpPr>
              <a:spLocks/>
            </p:cNvSpPr>
            <p:nvPr/>
          </p:nvSpPr>
          <p:spPr bwMode="auto">
            <a:xfrm>
              <a:off x="972678" y="3077387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73" name="그림 72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719433" y="258055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그림 73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769179" y="438260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4" name="그룹 43"/>
          <p:cNvGrpSpPr/>
          <p:nvPr/>
        </p:nvGrpSpPr>
        <p:grpSpPr>
          <a:xfrm>
            <a:off x="6935346" y="1439808"/>
            <a:ext cx="2081216" cy="1153240"/>
            <a:chOff x="1434580" y="1844823"/>
            <a:chExt cx="7401358" cy="4101229"/>
          </a:xfrm>
        </p:grpSpPr>
        <p:grpSp>
          <p:nvGrpSpPr>
            <p:cNvPr id="46" name="그룹 45"/>
            <p:cNvGrpSpPr/>
            <p:nvPr/>
          </p:nvGrpSpPr>
          <p:grpSpPr>
            <a:xfrm>
              <a:off x="1485661" y="1844823"/>
              <a:ext cx="3513503" cy="2117594"/>
              <a:chOff x="1485661" y="1844823"/>
              <a:chExt cx="3513503" cy="2117594"/>
            </a:xfrm>
          </p:grpSpPr>
          <p:pic>
            <p:nvPicPr>
              <p:cNvPr id="58" name="그림 57"/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27" t="5496" r="50000" b="57511"/>
              <a:stretch/>
            </p:blipFill>
            <p:spPr>
              <a:xfrm>
                <a:off x="1750661" y="1946425"/>
                <a:ext cx="3248503" cy="2015992"/>
              </a:xfrm>
              <a:prstGeom prst="rect">
                <a:avLst/>
              </a:prstGeom>
            </p:spPr>
          </p:pic>
          <p:pic>
            <p:nvPicPr>
              <p:cNvPr id="59" name="_x143783064"/>
              <p:cNvPicPr>
                <a:picLocks noChangeAspect="1" noChangeArrowheads="1"/>
              </p:cNvPicPr>
              <p:nvPr/>
            </p:nvPicPr>
            <p:blipFill rotWithShape="1"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7530"/>
              <a:stretch/>
            </p:blipFill>
            <p:spPr bwMode="auto">
              <a:xfrm>
                <a:off x="1485661" y="1844823"/>
                <a:ext cx="316082" cy="4496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8" name="그룹 47"/>
            <p:cNvGrpSpPr/>
            <p:nvPr/>
          </p:nvGrpSpPr>
          <p:grpSpPr>
            <a:xfrm>
              <a:off x="1434580" y="3984979"/>
              <a:ext cx="7401358" cy="1961073"/>
              <a:chOff x="1434580" y="3984979"/>
              <a:chExt cx="7401358" cy="1961073"/>
            </a:xfrm>
          </p:grpSpPr>
          <p:pic>
            <p:nvPicPr>
              <p:cNvPr id="49" name="_x143783064"/>
              <p:cNvPicPr>
                <a:picLocks noChangeAspect="1" noChangeArrowheads="1"/>
              </p:cNvPicPr>
              <p:nvPr/>
            </p:nvPicPr>
            <p:blipFill rotWithShape="1"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765" r="38765"/>
              <a:stretch/>
            </p:blipFill>
            <p:spPr bwMode="auto">
              <a:xfrm>
                <a:off x="1434580" y="4070726"/>
                <a:ext cx="316082" cy="4496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" name="그림 49"/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54" t="53252" r="50273" b="14615"/>
              <a:stretch/>
            </p:blipFill>
            <p:spPr>
              <a:xfrm>
                <a:off x="1750661" y="4194906"/>
                <a:ext cx="3248503" cy="1751146"/>
              </a:xfrm>
              <a:prstGeom prst="rect">
                <a:avLst/>
              </a:prstGeom>
            </p:spPr>
          </p:pic>
          <p:pic>
            <p:nvPicPr>
              <p:cNvPr id="51" name="그림 50"/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3423" t="49558" r="204" b="14614"/>
              <a:stretch/>
            </p:blipFill>
            <p:spPr>
              <a:xfrm>
                <a:off x="5587435" y="3984979"/>
                <a:ext cx="3248503" cy="195252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5881374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60" grpId="0" animBg="1"/>
      <p:bldP spid="42" grpId="0"/>
      <p:bldP spid="3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그림 48" descr="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2678" y="39060"/>
            <a:ext cx="2317433" cy="911543"/>
          </a:xfrm>
          <a:prstGeom prst="rect">
            <a:avLst/>
          </a:prstGeom>
        </p:spPr>
      </p:pic>
      <p:grpSp>
        <p:nvGrpSpPr>
          <p:cNvPr id="20" name="그룹 15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1" name="타원 2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이등변 삼각형 21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3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4" name="타원 2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5" name="이등변 삼각형 24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4" name="모서리가 둥근 직사각형 33"/>
          <p:cNvSpPr/>
          <p:nvPr/>
        </p:nvSpPr>
        <p:spPr bwMode="auto">
          <a:xfrm>
            <a:off x="911224" y="1925432"/>
            <a:ext cx="8113741" cy="1516924"/>
          </a:xfrm>
          <a:prstGeom prst="roundRect">
            <a:avLst>
              <a:gd name="adj" fmla="val 9945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11994" y="1950650"/>
            <a:ext cx="63150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0000" eaLnBrk="0" latinLnBrk="0" hangingPunct="0">
              <a:buFont typeface="Arial" pitchFamily="34" charset="0"/>
              <a:buChar char="•"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가로와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세로에 무엇을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나타낼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것인지 정합니다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indent="-180000" eaLnBrk="0" latinLnBrk="0" hangingPunct="0">
              <a:buFont typeface="Arial" pitchFamily="34" charset="0"/>
              <a:buChar char="•"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눈금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한 칸의 크기를 정합니다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indent="-180000" eaLnBrk="0" latinLnBrk="0" hangingPunct="0">
              <a:buFont typeface="Arial" pitchFamily="34" charset="0"/>
              <a:buChar char="•"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조사한 것을 막대로 나타냅니다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indent="-180000" eaLnBrk="0" latinLnBrk="0" hangingPunct="0">
              <a:buFont typeface="Arial" pitchFamily="34" charset="0"/>
              <a:buChar char="•"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조사한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내용이 잘 나타나게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제목을 씁니다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</p:txBody>
      </p:sp>
      <p:grpSp>
        <p:nvGrpSpPr>
          <p:cNvPr id="36" name="그룹 35"/>
          <p:cNvGrpSpPr/>
          <p:nvPr/>
        </p:nvGrpSpPr>
        <p:grpSpPr>
          <a:xfrm>
            <a:off x="987595" y="1449388"/>
            <a:ext cx="6701708" cy="430887"/>
            <a:chOff x="488504" y="3523268"/>
            <a:chExt cx="6701708" cy="430887"/>
          </a:xfrm>
        </p:grpSpPr>
        <p:sp>
          <p:nvSpPr>
            <p:cNvPr id="37" name="TextBox 20"/>
            <p:cNvSpPr txBox="1">
              <a:spLocks noChangeArrowheads="1"/>
            </p:cNvSpPr>
            <p:nvPr/>
          </p:nvSpPr>
          <p:spPr bwMode="auto">
            <a:xfrm>
              <a:off x="685941" y="3523268"/>
              <a:ext cx="6504271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막대그래프를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그리는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방법을 이야기해 보세요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.</a:t>
              </a:r>
            </a:p>
          </p:txBody>
        </p:sp>
        <p:sp>
          <p:nvSpPr>
            <p:cNvPr id="43" name="Freeform 14"/>
            <p:cNvSpPr>
              <a:spLocks/>
            </p:cNvSpPr>
            <p:nvPr/>
          </p:nvSpPr>
          <p:spPr bwMode="auto">
            <a:xfrm>
              <a:off x="488504" y="3669508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44" name="그림 4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79975" y="247513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Box 40"/>
          <p:cNvSpPr txBox="1"/>
          <p:nvPr/>
        </p:nvSpPr>
        <p:spPr>
          <a:xfrm>
            <a:off x="666720" y="410956"/>
            <a:ext cx="443780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막대그래프를 그리는 방법 </a:t>
            </a:r>
            <a:endParaRPr lang="en-US" altLang="ko-KR" sz="23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이야기하기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6" name="타원 25">
            <a:hlinkClick r:id="rId5" action="ppaction://hlinksldjump"/>
          </p:cNvPr>
          <p:cNvSpPr/>
          <p:nvPr/>
        </p:nvSpPr>
        <p:spPr>
          <a:xfrm>
            <a:off x="7896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7" name="타원 26">
            <a:hlinkClick r:id="rId6" action="ppaction://hlinksldjump"/>
          </p:cNvPr>
          <p:cNvSpPr/>
          <p:nvPr/>
        </p:nvSpPr>
        <p:spPr>
          <a:xfrm>
            <a:off x="8364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8" name="타원 27">
            <a:hlinkClick r:id="rId7" action="ppaction://hlinksldjump"/>
          </p:cNvPr>
          <p:cNvSpPr/>
          <p:nvPr/>
        </p:nvSpPr>
        <p:spPr>
          <a:xfrm>
            <a:off x="8830638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8" name="타원 37">
            <a:hlinkClick r:id="rId8" action="ppaction://hlinksldjump"/>
          </p:cNvPr>
          <p:cNvSpPr/>
          <p:nvPr/>
        </p:nvSpPr>
        <p:spPr>
          <a:xfrm>
            <a:off x="93114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9" name="타원 38">
            <a:hlinkClick r:id="rId9" action="ppaction://hlinksldjump"/>
          </p:cNvPr>
          <p:cNvSpPr/>
          <p:nvPr/>
        </p:nvSpPr>
        <p:spPr>
          <a:xfrm>
            <a:off x="7428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238177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157413" y="187960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3232150" algn="l"/>
                <a:tab pos="5751513" algn="r"/>
              </a:tabLs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3232150" algn="l"/>
                <a:tab pos="5751513" algn="r"/>
              </a:tabLs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3232150" algn="l"/>
                <a:tab pos="5751513" algn="r"/>
              </a:tabLs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3232150" algn="l"/>
                <a:tab pos="5751513" algn="r"/>
              </a:tabLs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3232150" algn="l"/>
                <a:tab pos="5751513" algn="r"/>
              </a:tabLs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232150" algn="l"/>
                <a:tab pos="5751513" algn="r"/>
              </a:tabLs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232150" algn="l"/>
                <a:tab pos="5751513" algn="r"/>
              </a:tabLs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232150" algn="l"/>
                <a:tab pos="5751513" algn="r"/>
              </a:tabLs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232150" algn="l"/>
                <a:tab pos="5751513" algn="r"/>
              </a:tabLs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32150" algn="l"/>
                <a:tab pos="5751513" algn="r"/>
              </a:tabLst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grpSp>
        <p:nvGrpSpPr>
          <p:cNvPr id="22" name="그룹 15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3" name="타원 22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4" name="이등변 삼각형 23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5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6" name="타원 2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7" name="이등변 삼각형 26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8" name="그룹 27"/>
          <p:cNvGrpSpPr/>
          <p:nvPr/>
        </p:nvGrpSpPr>
        <p:grpSpPr>
          <a:xfrm>
            <a:off x="1159727" y="2297768"/>
            <a:ext cx="7616283" cy="2408043"/>
            <a:chOff x="1159727" y="2297768"/>
            <a:chExt cx="7616283" cy="2408043"/>
          </a:xfrm>
        </p:grpSpPr>
        <p:sp>
          <p:nvSpPr>
            <p:cNvPr id="31" name="모서리가 둥근 직사각형 30"/>
            <p:cNvSpPr/>
            <p:nvPr/>
          </p:nvSpPr>
          <p:spPr>
            <a:xfrm>
              <a:off x="1159727" y="2297768"/>
              <a:ext cx="7616283" cy="2408043"/>
            </a:xfrm>
            <a:prstGeom prst="roundRect">
              <a:avLst>
                <a:gd name="adj" fmla="val 4921"/>
              </a:avLst>
            </a:prstGeom>
            <a:noFill/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199792" y="2411018"/>
              <a:ext cx="7408952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9388" indent="-179388" algn="just">
                <a:buFont typeface="Arial" pitchFamily="34" charset="0"/>
                <a:buChar char="•"/>
                <a:defRPr/>
              </a:pPr>
              <a:r>
                <a:rPr lang="en-US" altLang="ko-KR" sz="2200" b="1" dirty="0" smtClean="0">
                  <a:latin typeface="나눔고딕" panose="020B0600000101010101" charset="-127"/>
                  <a:ea typeface="나눔고딕" panose="020B0600000101010101" charset="-127"/>
                </a:rPr>
                <a:t>(</a:t>
              </a:r>
              <a:r>
                <a:rPr lang="ko-KR" altLang="en-US" sz="2200" b="1" dirty="0" smtClean="0">
                  <a:latin typeface="나눔고딕" panose="020B0600000101010101" charset="-127"/>
                  <a:ea typeface="나눔고딕" panose="020B0600000101010101" charset="-127"/>
                </a:rPr>
                <a:t>①  </a:t>
              </a:r>
              <a:r>
                <a:rPr lang="ko-KR" altLang="en-US" sz="2200" b="1" spc="-150" dirty="0" smtClean="0">
                  <a:latin typeface="나눔고딕" panose="020B0600000101010101" charset="-127"/>
                  <a:ea typeface="나눔고딕" panose="020B0600000101010101" charset="-127"/>
                </a:rPr>
                <a:t>      </a:t>
              </a:r>
              <a:r>
                <a:rPr lang="en-US" altLang="ko-KR" sz="2200" b="1" dirty="0" smtClean="0">
                  <a:latin typeface="나눔고딕" panose="020B0600000101010101" charset="-127"/>
                  <a:ea typeface="나눔고딕" panose="020B0600000101010101" charset="-127"/>
                </a:rPr>
                <a:t>)</a:t>
              </a:r>
              <a:r>
                <a:rPr lang="ko-KR" altLang="en-US" sz="2200" b="1" dirty="0" smtClean="0">
                  <a:latin typeface="나눔고딕" panose="020B0600000101010101" charset="-127"/>
                  <a:ea typeface="나눔고딕" panose="020B0600000101010101" charset="-127"/>
                </a:rPr>
                <a:t>와</a:t>
              </a:r>
              <a:r>
                <a:rPr lang="en-US" altLang="ko-KR" sz="2200" b="1" dirty="0" smtClean="0">
                  <a:latin typeface="나눔고딕" panose="020B0600000101010101" charset="-127"/>
                  <a:ea typeface="나눔고딕" panose="020B0600000101010101" charset="-127"/>
                </a:rPr>
                <a:t>/</a:t>
              </a:r>
              <a:r>
                <a:rPr lang="ko-KR" altLang="en-US" sz="2200" b="1" dirty="0" smtClean="0">
                  <a:latin typeface="나눔고딕" panose="020B0600000101010101" charset="-127"/>
                  <a:ea typeface="나눔고딕" panose="020B0600000101010101" charset="-127"/>
                </a:rPr>
                <a:t>과 세로 중 어느 쪽에 조사한 수를 나타낼 것인가를 정합니다</a:t>
              </a:r>
              <a:r>
                <a:rPr lang="en-US" altLang="ko-KR" sz="22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</a:p>
            <a:p>
              <a:pPr marL="179388" indent="-179388" algn="just">
                <a:buFont typeface="Arial" pitchFamily="34" charset="0"/>
                <a:buChar char="•"/>
                <a:defRPr/>
              </a:pPr>
              <a:r>
                <a:rPr lang="ko-KR" altLang="en-US" sz="2200" b="1" dirty="0">
                  <a:latin typeface="나눔고딕" panose="020B0600000101010101" charset="-127"/>
                  <a:ea typeface="나눔고딕" panose="020B0600000101010101" charset="-127"/>
                </a:rPr>
                <a:t>눈금 한 칸의 크기를 정하고</a:t>
              </a:r>
              <a:r>
                <a:rPr lang="en-US" altLang="ko-KR" sz="2200" b="1" dirty="0">
                  <a:latin typeface="나눔고딕" panose="020B0600000101010101" charset="-127"/>
                  <a:ea typeface="나눔고딕" panose="020B0600000101010101" charset="-127"/>
                </a:rPr>
                <a:t>, </a:t>
              </a:r>
              <a:r>
                <a:rPr lang="ko-KR" altLang="en-US" sz="2200" b="1" dirty="0">
                  <a:latin typeface="나눔고딕" panose="020B0600000101010101" charset="-127"/>
                  <a:ea typeface="나눔고딕" panose="020B0600000101010101" charset="-127"/>
                </a:rPr>
                <a:t>조사한 수 중에서 가장 </a:t>
              </a:r>
              <a:r>
                <a:rPr lang="en-US" altLang="ko-KR" sz="2200" b="1" dirty="0" smtClean="0">
                  <a:latin typeface="나눔고딕" panose="020B0600000101010101" charset="-127"/>
                  <a:ea typeface="나눔고딕" panose="020B0600000101010101" charset="-127"/>
                </a:rPr>
                <a:t>(</a:t>
              </a:r>
              <a:r>
                <a:rPr lang="ko-KR" altLang="en-US" sz="2200" b="1" dirty="0" smtClean="0">
                  <a:latin typeface="나눔고딕" panose="020B0600000101010101" charset="-127"/>
                  <a:ea typeface="나눔고딕" panose="020B0600000101010101" charset="-127"/>
                </a:rPr>
                <a:t>②  </a:t>
              </a:r>
              <a:r>
                <a:rPr lang="ko-KR" altLang="en-US" sz="2200" b="1" spc="-150" dirty="0" smtClean="0">
                  <a:latin typeface="나눔고딕" panose="020B0600000101010101" charset="-127"/>
                  <a:ea typeface="나눔고딕" panose="020B0600000101010101" charset="-127"/>
                </a:rPr>
                <a:t> </a:t>
              </a:r>
              <a:r>
                <a:rPr lang="ko-KR" altLang="en-US" sz="2200" b="1" dirty="0" smtClean="0">
                  <a:latin typeface="나눔고딕" panose="020B0600000101010101" charset="-127"/>
                  <a:ea typeface="나눔고딕" panose="020B0600000101010101" charset="-127"/>
                </a:rPr>
                <a:t> </a:t>
              </a:r>
              <a:r>
                <a:rPr lang="en-US" altLang="ko-KR" sz="2200" b="1" dirty="0" smtClean="0">
                  <a:latin typeface="나눔고딕" panose="020B0600000101010101" charset="-127"/>
                  <a:ea typeface="나눔고딕" panose="020B0600000101010101" charset="-127"/>
                </a:rPr>
                <a:t>) </a:t>
              </a:r>
              <a:r>
                <a:rPr lang="ko-KR" altLang="en-US" sz="2200" b="1" dirty="0">
                  <a:latin typeface="나눔고딕" panose="020B0600000101010101" charset="-127"/>
                  <a:ea typeface="나눔고딕" panose="020B0600000101010101" charset="-127"/>
                </a:rPr>
                <a:t>수를 나타낼 수 있도록 눈금의 수를 정합니다</a:t>
              </a:r>
              <a:r>
                <a:rPr lang="en-US" altLang="ko-KR" sz="22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</a:p>
            <a:p>
              <a:pPr marL="179388" indent="-179388" algn="just">
                <a:buFont typeface="Arial" pitchFamily="34" charset="0"/>
                <a:buChar char="•"/>
                <a:defRPr/>
              </a:pPr>
              <a:r>
                <a:rPr lang="ko-KR" altLang="en-US" sz="2200" b="1" dirty="0">
                  <a:latin typeface="나눔고딕" panose="020B0600000101010101" charset="-127"/>
                  <a:ea typeface="나눔고딕" panose="020B0600000101010101" charset="-127"/>
                </a:rPr>
                <a:t>조사한 수에 맞도록 </a:t>
              </a:r>
              <a:r>
                <a:rPr lang="en-US" altLang="ko-KR" sz="2200" b="1" dirty="0">
                  <a:latin typeface="나눔고딕" panose="020B0600000101010101" charset="-127"/>
                  <a:ea typeface="나눔고딕" panose="020B0600000101010101" charset="-127"/>
                </a:rPr>
                <a:t>(</a:t>
              </a:r>
              <a:r>
                <a:rPr lang="ko-KR" altLang="en-US" sz="2200" b="1" dirty="0">
                  <a:latin typeface="나눔고딕" panose="020B0600000101010101" charset="-127"/>
                  <a:ea typeface="나눔고딕" panose="020B0600000101010101" charset="-127"/>
                </a:rPr>
                <a:t>③ </a:t>
              </a:r>
              <a:r>
                <a:rPr lang="ko-KR" altLang="en-US" sz="2200" b="1" dirty="0" smtClean="0">
                  <a:latin typeface="나눔고딕" panose="020B0600000101010101" charset="-127"/>
                  <a:ea typeface="나눔고딕" panose="020B0600000101010101" charset="-127"/>
                </a:rPr>
                <a:t>       </a:t>
              </a:r>
              <a:r>
                <a:rPr lang="en-US" altLang="ko-KR" sz="2200" b="1" dirty="0" smtClean="0">
                  <a:latin typeface="나눔고딕" panose="020B0600000101010101" charset="-127"/>
                  <a:ea typeface="나눔고딕" panose="020B0600000101010101" charset="-127"/>
                </a:rPr>
                <a:t>)</a:t>
              </a:r>
              <a:r>
                <a:rPr lang="ko-KR" altLang="en-US" sz="2200" b="1" dirty="0" smtClean="0">
                  <a:latin typeface="나눔고딕" panose="020B0600000101010101" charset="-127"/>
                  <a:ea typeface="나눔고딕" panose="020B0600000101010101" charset="-127"/>
                </a:rPr>
                <a:t>을</a:t>
              </a:r>
              <a:r>
                <a:rPr lang="en-US" altLang="ko-KR" sz="2200" b="1" dirty="0" smtClean="0">
                  <a:latin typeface="나눔고딕" panose="020B0600000101010101" charset="-127"/>
                  <a:ea typeface="나눔고딕" panose="020B0600000101010101" charset="-127"/>
                </a:rPr>
                <a:t>/</a:t>
              </a:r>
              <a:r>
                <a:rPr lang="ko-KR" altLang="en-US" sz="2200" b="1" dirty="0" smtClean="0">
                  <a:latin typeface="나눔고딕" panose="020B0600000101010101" charset="-127"/>
                  <a:ea typeface="나눔고딕" panose="020B0600000101010101" charset="-127"/>
                </a:rPr>
                <a:t>를 </a:t>
              </a:r>
              <a:r>
                <a:rPr lang="ko-KR" altLang="en-US" sz="2200" b="1" dirty="0">
                  <a:latin typeface="나눔고딕" panose="020B0600000101010101" charset="-127"/>
                  <a:ea typeface="나눔고딕" panose="020B0600000101010101" charset="-127"/>
                </a:rPr>
                <a:t>그립니다</a:t>
              </a:r>
              <a:r>
                <a:rPr lang="en-US" altLang="ko-KR" sz="22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</a:p>
            <a:p>
              <a:pPr marL="179388" indent="-179388" algn="just">
                <a:buFont typeface="Arial" pitchFamily="34" charset="0"/>
                <a:buChar char="•"/>
                <a:defRPr/>
              </a:pPr>
              <a:r>
                <a:rPr lang="ko-KR" altLang="en-US" sz="2200" b="1" dirty="0">
                  <a:latin typeface="나눔고딕" panose="020B0600000101010101" charset="-127"/>
                  <a:ea typeface="나눔고딕" panose="020B0600000101010101" charset="-127"/>
                </a:rPr>
                <a:t>막대그래프에 알맞은 </a:t>
              </a:r>
              <a:r>
                <a:rPr lang="en-US" altLang="ko-KR" sz="2200" b="1" dirty="0">
                  <a:latin typeface="나눔고딕" panose="020B0600000101010101" charset="-127"/>
                  <a:ea typeface="나눔고딕" panose="020B0600000101010101" charset="-127"/>
                </a:rPr>
                <a:t>(</a:t>
              </a:r>
              <a:r>
                <a:rPr lang="ko-KR" altLang="en-US" sz="2200" b="1" dirty="0">
                  <a:latin typeface="나눔고딕" panose="020B0600000101010101" charset="-127"/>
                  <a:ea typeface="나눔고딕" panose="020B0600000101010101" charset="-127"/>
                </a:rPr>
                <a:t>④ </a:t>
              </a:r>
              <a:r>
                <a:rPr lang="ko-KR" altLang="en-US" sz="2200" b="1" dirty="0" smtClean="0">
                  <a:latin typeface="나눔고딕" panose="020B0600000101010101" charset="-127"/>
                  <a:ea typeface="나눔고딕" panose="020B0600000101010101" charset="-127"/>
                </a:rPr>
                <a:t>       </a:t>
              </a:r>
              <a:r>
                <a:rPr lang="en-US" altLang="ko-KR" sz="2200" b="1" dirty="0" smtClean="0">
                  <a:latin typeface="나눔고딕" panose="020B0600000101010101" charset="-127"/>
                  <a:ea typeface="나눔고딕" panose="020B0600000101010101" charset="-127"/>
                </a:rPr>
                <a:t>)</a:t>
              </a:r>
              <a:r>
                <a:rPr lang="ko-KR" altLang="en-US" sz="2200" b="1" dirty="0" smtClean="0">
                  <a:latin typeface="나눔고딕" panose="020B0600000101010101" charset="-127"/>
                  <a:ea typeface="나눔고딕" panose="020B0600000101010101" charset="-127"/>
                </a:rPr>
                <a:t>을</a:t>
              </a:r>
              <a:r>
                <a:rPr lang="en-US" altLang="ko-KR" sz="2200" b="1" dirty="0" smtClean="0">
                  <a:latin typeface="나눔고딕" panose="020B0600000101010101" charset="-127"/>
                  <a:ea typeface="나눔고딕" panose="020B0600000101010101" charset="-127"/>
                </a:rPr>
                <a:t>/</a:t>
              </a:r>
              <a:r>
                <a:rPr lang="ko-KR" altLang="en-US" sz="2200" b="1" dirty="0">
                  <a:latin typeface="나눔고딕" panose="020B0600000101010101" charset="-127"/>
                  <a:ea typeface="나눔고딕" panose="020B0600000101010101" charset="-127"/>
                </a:rPr>
                <a:t>를</a:t>
              </a:r>
              <a:r>
                <a:rPr lang="ko-KR" altLang="en-US" sz="2200" b="1" dirty="0" smtClean="0">
                  <a:latin typeface="나눔고딕" panose="020B0600000101010101" charset="-127"/>
                  <a:ea typeface="나눔고딕" panose="020B0600000101010101" charset="-127"/>
                </a:rPr>
                <a:t> 붙입니다</a:t>
              </a:r>
              <a:r>
                <a:rPr lang="en-US" altLang="ko-KR" sz="2200" b="1" dirty="0" smtClean="0">
                  <a:latin typeface="나눔고딕" panose="020B0600000101010101" charset="-127"/>
                  <a:ea typeface="나눔고딕" panose="020B0600000101010101" charset="-127"/>
                </a:rPr>
                <a:t>.</a:t>
              </a:r>
              <a:endParaRPr lang="en-US" altLang="ko-KR" sz="2200" b="1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35" name="직사각형 34"/>
          <p:cNvSpPr/>
          <p:nvPr/>
        </p:nvSpPr>
        <p:spPr>
          <a:xfrm>
            <a:off x="1786338" y="2422741"/>
            <a:ext cx="75439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가로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anose="020B0600000101010101" charset="-127"/>
              <a:ea typeface="나눔고딕" panose="020B0600000101010101" charset="-127"/>
            </a:endParaRPr>
          </a:p>
        </p:txBody>
      </p:sp>
      <p:grpSp>
        <p:nvGrpSpPr>
          <p:cNvPr id="36" name="그룹 35"/>
          <p:cNvGrpSpPr/>
          <p:nvPr/>
        </p:nvGrpSpPr>
        <p:grpSpPr>
          <a:xfrm>
            <a:off x="900001" y="1449388"/>
            <a:ext cx="8015399" cy="772063"/>
            <a:chOff x="900001" y="3506387"/>
            <a:chExt cx="8015399" cy="772063"/>
          </a:xfrm>
        </p:grpSpPr>
        <p:sp>
          <p:nvSpPr>
            <p:cNvPr id="37" name="직사각형 36"/>
            <p:cNvSpPr/>
            <p:nvPr/>
          </p:nvSpPr>
          <p:spPr>
            <a:xfrm>
              <a:off x="900001" y="3506387"/>
              <a:ext cx="956418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fontAlgn="base"/>
              <a:r>
                <a:rPr lang="ko-KR" altLang="en-US" sz="2200" b="1" dirty="0" smtClean="0">
                  <a:solidFill>
                    <a:prstClr val="black"/>
                  </a:solidFill>
                  <a:latin typeface="나눔고딕" panose="020B0600000101010101" charset="-127"/>
                  <a:ea typeface="나눔고딕" panose="020B0600000101010101" charset="-127"/>
                </a:rPr>
                <a:t>문제 </a:t>
              </a:r>
              <a:r>
                <a:rPr lang="en-US" altLang="ko-KR" sz="2200" b="1" dirty="0">
                  <a:solidFill>
                    <a:prstClr val="black"/>
                  </a:solidFill>
                  <a:latin typeface="나눔고딕" panose="020B0600000101010101" charset="-127"/>
                  <a:ea typeface="나눔고딕" panose="020B0600000101010101" charset="-127"/>
                </a:rPr>
                <a:t>1</a:t>
              </a:r>
              <a:r>
                <a:rPr lang="en-US" altLang="ko-KR" sz="2200" b="1" dirty="0" smtClean="0">
                  <a:solidFill>
                    <a:prstClr val="black"/>
                  </a:solidFill>
                  <a:latin typeface="나눔고딕" panose="020B0600000101010101" charset="-127"/>
                  <a:ea typeface="나눔고딕" panose="020B0600000101010101" charset="-127"/>
                </a:rPr>
                <a:t>. </a:t>
              </a:r>
              <a:endParaRPr lang="ko-KR" altLang="en-US" sz="2200" b="1" dirty="0">
                <a:latin typeface="나눔고딕" panose="020B0600000101010101" charset="-127"/>
                <a:ea typeface="나눔고딕" panose="020B0600000101010101" charset="-127"/>
              </a:endParaRPr>
            </a:p>
          </p:txBody>
        </p:sp>
        <p:sp>
          <p:nvSpPr>
            <p:cNvPr id="38" name="직사각형 37"/>
            <p:cNvSpPr/>
            <p:nvPr/>
          </p:nvSpPr>
          <p:spPr>
            <a:xfrm>
              <a:off x="1812876" y="3509009"/>
              <a:ext cx="7102524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fontAlgn="base"/>
              <a:r>
                <a:rPr lang="ko-KR" altLang="en-US" sz="2200" b="1" dirty="0">
                  <a:latin typeface="나눔고딕" panose="020B0600000101010101" charset="-127"/>
                  <a:ea typeface="나눔고딕" panose="020B0600000101010101" charset="-127"/>
                </a:rPr>
                <a:t>막대그래프를 그리려고 합니다</a:t>
              </a:r>
              <a:r>
                <a:rPr lang="en-US" altLang="ko-KR" sz="2200" b="1" dirty="0">
                  <a:latin typeface="나눔고딕" panose="020B0600000101010101" charset="-127"/>
                  <a:ea typeface="나눔고딕" panose="020B0600000101010101" charset="-127"/>
                </a:rPr>
                <a:t>. </a:t>
              </a:r>
              <a:r>
                <a:rPr lang="ko-KR" altLang="en-US" sz="2200" b="1" dirty="0">
                  <a:latin typeface="나눔고딕" panose="020B0600000101010101" charset="-127"/>
                  <a:ea typeface="나눔고딕" panose="020B0600000101010101" charset="-127"/>
                </a:rPr>
                <a:t>빈칸에 알맞은 말을 </a:t>
              </a:r>
              <a:r>
                <a:rPr lang="ko-KR" altLang="en-US" sz="2200" b="1" dirty="0" smtClean="0">
                  <a:latin typeface="나눔고딕" panose="020B0600000101010101" charset="-127"/>
                  <a:ea typeface="나눔고딕" panose="020B0600000101010101" charset="-127"/>
                </a:rPr>
                <a:t>써넣으세요</a:t>
              </a:r>
              <a:r>
                <a:rPr lang="en-US" altLang="ko-KR" sz="2200" b="1" dirty="0">
                  <a:latin typeface="나눔고딕" panose="020B0600000101010101" charset="-127"/>
                  <a:ea typeface="나눔고딕" panose="020B0600000101010101" charset="-127"/>
                </a:rPr>
                <a:t>.</a:t>
              </a:r>
              <a:endParaRPr lang="ko-KR" altLang="en-US" sz="2200" b="1" dirty="0">
                <a:latin typeface="나눔고딕" panose="020B0600000101010101" charset="-127"/>
                <a:ea typeface="나눔고딕" panose="020B0600000101010101" charset="-127"/>
              </a:endParaRPr>
            </a:p>
          </p:txBody>
        </p:sp>
      </p:grpSp>
      <p:sp>
        <p:nvSpPr>
          <p:cNvPr id="39" name="_x191697728"/>
          <p:cNvSpPr>
            <a:spLocks noChangeArrowheads="1"/>
          </p:cNvSpPr>
          <p:nvPr/>
        </p:nvSpPr>
        <p:spPr bwMode="auto">
          <a:xfrm>
            <a:off x="2157413" y="1879600"/>
            <a:ext cx="555625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41" name="_x191688336"/>
          <p:cNvSpPr>
            <a:spLocks noChangeArrowheads="1"/>
          </p:cNvSpPr>
          <p:nvPr/>
        </p:nvSpPr>
        <p:spPr bwMode="auto">
          <a:xfrm>
            <a:off x="2157413" y="1879600"/>
            <a:ext cx="555625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43" name="_x191690512"/>
          <p:cNvSpPr>
            <a:spLocks noChangeArrowheads="1"/>
          </p:cNvSpPr>
          <p:nvPr/>
        </p:nvSpPr>
        <p:spPr bwMode="auto">
          <a:xfrm>
            <a:off x="2157413" y="1879600"/>
            <a:ext cx="555625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44" name="_x191693072"/>
          <p:cNvSpPr>
            <a:spLocks noChangeArrowheads="1"/>
          </p:cNvSpPr>
          <p:nvPr/>
        </p:nvSpPr>
        <p:spPr bwMode="auto">
          <a:xfrm>
            <a:off x="2157413" y="1879600"/>
            <a:ext cx="555625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46" name="직사각형 45"/>
          <p:cNvSpPr/>
          <p:nvPr/>
        </p:nvSpPr>
        <p:spPr>
          <a:xfrm>
            <a:off x="8007978" y="3082625"/>
            <a:ext cx="4853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큰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anose="020B0600000101010101" charset="-127"/>
              <a:ea typeface="나눔고딕" panose="020B0600000101010101" charset="-127"/>
            </a:endParaRPr>
          </a:p>
        </p:txBody>
      </p:sp>
      <p:sp>
        <p:nvSpPr>
          <p:cNvPr id="47" name="직사각형 46"/>
          <p:cNvSpPr/>
          <p:nvPr/>
        </p:nvSpPr>
        <p:spPr>
          <a:xfrm>
            <a:off x="4118609" y="3765354"/>
            <a:ext cx="70750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막대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anose="020B0600000101010101" charset="-127"/>
              <a:ea typeface="나눔고딕" panose="020B0600000101010101" charset="-127"/>
            </a:endParaRPr>
          </a:p>
        </p:txBody>
      </p:sp>
      <p:sp>
        <p:nvSpPr>
          <p:cNvPr id="48" name="직사각형 47"/>
          <p:cNvSpPr/>
          <p:nvPr/>
        </p:nvSpPr>
        <p:spPr>
          <a:xfrm>
            <a:off x="4307231" y="4103789"/>
            <a:ext cx="77875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제목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anose="020B0600000101010101" charset="-127"/>
              <a:ea typeface="나눔고딕" panose="020B0600000101010101" charset="-127"/>
            </a:endParaRPr>
          </a:p>
        </p:txBody>
      </p:sp>
      <p:pic>
        <p:nvPicPr>
          <p:cNvPr id="49" name="그림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416" y="2457486"/>
            <a:ext cx="3762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그림 5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482" y="3136908"/>
            <a:ext cx="3762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그림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370" y="3796191"/>
            <a:ext cx="3762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그림 5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709" y="4172795"/>
            <a:ext cx="3762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5381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6" grpId="0"/>
      <p:bldP spid="47" grpId="0"/>
      <p:bldP spid="4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원  외부 점선 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grpSp>
        <p:nvGrpSpPr>
          <p:cNvPr id="3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4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0" name="타원 9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9" name="제목 1"/>
          <p:cNvSpPr txBox="1">
            <a:spLocks/>
          </p:cNvSpPr>
          <p:nvPr/>
        </p:nvSpPr>
        <p:spPr>
          <a:xfrm>
            <a:off x="3667116" y="2649452"/>
            <a:ext cx="5969254" cy="17156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lnSpc>
                <a:spcPct val="120000"/>
              </a:lnSpc>
              <a:spcBef>
                <a:spcPct val="0"/>
              </a:spcBef>
              <a:defRPr/>
            </a:pP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자료를 조사하여 </a:t>
            </a:r>
            <a:endParaRPr kumimoji="0" lang="en-US" altLang="ko-KR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  <a:p>
            <a:pPr lvl="0">
              <a:lnSpc>
                <a:spcPct val="120000"/>
              </a:lnSpc>
              <a:spcBef>
                <a:spcPct val="0"/>
              </a:spcBef>
              <a:defRPr/>
            </a:pP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막대그래프를 그려 볼까요 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59632" y="1700808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solidFill>
                  <a:srgbClr val="6FBA2C"/>
                </a:solidFill>
                <a:latin typeface="나눔고딕 ExtraBold" pitchFamily="50" charset="-127"/>
                <a:ea typeface="나눔고딕 ExtraBold" pitchFamily="50" charset="-127"/>
              </a:rPr>
              <a:t>다음 시간에 배울 내용 알아보기</a:t>
            </a:r>
            <a:endParaRPr lang="ko-KR" altLang="en-US" sz="2000" dirty="0">
              <a:solidFill>
                <a:srgbClr val="6FBA2C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43042" y="3143248"/>
            <a:ext cx="135732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5</a:t>
            </a:r>
            <a:r>
              <a:rPr lang="ko-KR" altLang="en-US" sz="36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sz="36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63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64" name="타원 6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5" name="이등변 삼각형 64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2" name="모서리가 둥근 직사각형 31"/>
          <p:cNvSpPr/>
          <p:nvPr/>
        </p:nvSpPr>
        <p:spPr>
          <a:xfrm>
            <a:off x="395536" y="476672"/>
            <a:ext cx="3477344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3" name="모서리가 둥근 직사각형 32"/>
          <p:cNvSpPr/>
          <p:nvPr/>
        </p:nvSpPr>
        <p:spPr>
          <a:xfrm>
            <a:off x="395536" y="476672"/>
            <a:ext cx="100811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                 </a:t>
            </a:r>
            <a:endParaRPr lang="ko-KR" altLang="en-US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3568" y="5393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467544" y="476672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4</a:t>
            </a:r>
            <a:endParaRPr lang="ko-KR" altLang="en-US" sz="2400" dirty="0">
              <a:solidFill>
                <a:srgbClr val="E94829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03648" y="548680"/>
            <a:ext cx="3477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막대그래프를 어떻게 그릴까요 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28" name="그림 27" descr="7.png"/>
          <p:cNvPicPr>
            <a:picLocks noChangeAspect="1"/>
          </p:cNvPicPr>
          <p:nvPr/>
        </p:nvPicPr>
        <p:blipFill rotWithShape="1">
          <a:blip r:embed="rId3" cstate="print"/>
          <a:srcRect l="1" r="29101"/>
          <a:stretch/>
        </p:blipFill>
        <p:spPr>
          <a:xfrm>
            <a:off x="7392680" y="44624"/>
            <a:ext cx="2304827" cy="911543"/>
          </a:xfrm>
          <a:prstGeom prst="rect">
            <a:avLst/>
          </a:prstGeom>
        </p:spPr>
      </p:pic>
      <p:sp>
        <p:nvSpPr>
          <p:cNvPr id="29" name="타원 28">
            <a:hlinkClick r:id="rId4" action="ppaction://hlinksldjump"/>
          </p:cNvPr>
          <p:cNvSpPr/>
          <p:nvPr/>
        </p:nvSpPr>
        <p:spPr>
          <a:xfrm>
            <a:off x="7896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0" name="타원 29">
            <a:hlinkClick r:id="rId5" action="ppaction://hlinksldjump"/>
          </p:cNvPr>
          <p:cNvSpPr/>
          <p:nvPr/>
        </p:nvSpPr>
        <p:spPr>
          <a:xfrm>
            <a:off x="8364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1" name="타원 30">
            <a:hlinkClick r:id="rId6" action="ppaction://hlinksldjump"/>
          </p:cNvPr>
          <p:cNvSpPr/>
          <p:nvPr/>
        </p:nvSpPr>
        <p:spPr>
          <a:xfrm>
            <a:off x="8830638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7" name="타원 36">
            <a:hlinkClick r:id="rId7" action="ppaction://hlinksldjump"/>
          </p:cNvPr>
          <p:cNvSpPr/>
          <p:nvPr/>
        </p:nvSpPr>
        <p:spPr>
          <a:xfrm>
            <a:off x="93114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8" name="타원 37">
            <a:hlinkClick r:id="rId8" action="ppaction://hlinksldjump"/>
          </p:cNvPr>
          <p:cNvSpPr/>
          <p:nvPr/>
        </p:nvSpPr>
        <p:spPr>
          <a:xfrm>
            <a:off x="7428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666720" y="410956"/>
            <a:ext cx="44291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막대그래프에 들어갈 내용을</a:t>
            </a:r>
            <a:endParaRPr lang="en-US" altLang="ko-KR" sz="23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 알아보고 막대그래프로 나타내기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0" name="그룹 15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1" name="타원 2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이등변 삼각형 21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3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4" name="타원 2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5" name="이등변 삼각형 24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55" name="그림 54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sp>
        <p:nvSpPr>
          <p:cNvPr id="34" name="타원 33">
            <a:hlinkClick r:id="rId3" action="ppaction://hlinksldjump"/>
          </p:cNvPr>
          <p:cNvSpPr/>
          <p:nvPr/>
        </p:nvSpPr>
        <p:spPr>
          <a:xfrm>
            <a:off x="7896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7" name="타원 36">
            <a:hlinkClick r:id="rId4" action="ppaction://hlinksldjump"/>
          </p:cNvPr>
          <p:cNvSpPr/>
          <p:nvPr/>
        </p:nvSpPr>
        <p:spPr>
          <a:xfrm>
            <a:off x="8364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4" name="타원 43">
            <a:hlinkClick r:id="rId5" action="ppaction://hlinksldjump"/>
          </p:cNvPr>
          <p:cNvSpPr/>
          <p:nvPr/>
        </p:nvSpPr>
        <p:spPr>
          <a:xfrm>
            <a:off x="8830638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5" name="타원 44">
            <a:hlinkClick r:id="rId6" action="ppaction://hlinksldjump"/>
          </p:cNvPr>
          <p:cNvSpPr/>
          <p:nvPr/>
        </p:nvSpPr>
        <p:spPr>
          <a:xfrm>
            <a:off x="93114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6" name="타원 45">
            <a:hlinkClick r:id="rId7" action="ppaction://hlinksldjump"/>
          </p:cNvPr>
          <p:cNvSpPr/>
          <p:nvPr/>
        </p:nvSpPr>
        <p:spPr>
          <a:xfrm>
            <a:off x="7428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65" name="그룹 64"/>
          <p:cNvGrpSpPr/>
          <p:nvPr/>
        </p:nvGrpSpPr>
        <p:grpSpPr>
          <a:xfrm>
            <a:off x="899578" y="4217285"/>
            <a:ext cx="8046365" cy="430887"/>
            <a:chOff x="4448944" y="2564904"/>
            <a:chExt cx="8046365" cy="430887"/>
          </a:xfrm>
        </p:grpSpPr>
        <p:sp>
          <p:nvSpPr>
            <p:cNvPr id="66" name="TextBox 20"/>
            <p:cNvSpPr txBox="1">
              <a:spLocks noChangeArrowheads="1"/>
            </p:cNvSpPr>
            <p:nvPr/>
          </p:nvSpPr>
          <p:spPr bwMode="auto">
            <a:xfrm>
              <a:off x="4646382" y="2564904"/>
              <a:ext cx="7848927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금메달을 많이 딴 종목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순서를 생각해 보세요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.</a:t>
              </a:r>
            </a:p>
          </p:txBody>
        </p:sp>
        <p:sp>
          <p:nvSpPr>
            <p:cNvPr id="67" name="Freeform 14"/>
            <p:cNvSpPr>
              <a:spLocks/>
            </p:cNvSpPr>
            <p:nvPr/>
          </p:nvSpPr>
          <p:spPr bwMode="auto">
            <a:xfrm>
              <a:off x="4448944" y="2711144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68" name="그룹 67"/>
          <p:cNvGrpSpPr/>
          <p:nvPr/>
        </p:nvGrpSpPr>
        <p:grpSpPr>
          <a:xfrm>
            <a:off x="926009" y="3221274"/>
            <a:ext cx="8083224" cy="876884"/>
            <a:chOff x="926009" y="3442731"/>
            <a:chExt cx="8083224" cy="876884"/>
          </a:xfrm>
        </p:grpSpPr>
        <p:grpSp>
          <p:nvGrpSpPr>
            <p:cNvPr id="69" name="그룹 68"/>
            <p:cNvGrpSpPr/>
            <p:nvPr/>
          </p:nvGrpSpPr>
          <p:grpSpPr>
            <a:xfrm>
              <a:off x="931916" y="3442731"/>
              <a:ext cx="4893310" cy="430887"/>
              <a:chOff x="4448944" y="1412776"/>
              <a:chExt cx="4893310" cy="430887"/>
            </a:xfrm>
          </p:grpSpPr>
          <p:sp>
            <p:nvSpPr>
              <p:cNvPr id="71" name="TextBox 19"/>
              <p:cNvSpPr txBox="1">
                <a:spLocks noChangeArrowheads="1"/>
              </p:cNvSpPr>
              <p:nvPr/>
            </p:nvSpPr>
            <p:spPr bwMode="auto">
              <a:xfrm>
                <a:off x="4631982" y="1412776"/>
                <a:ext cx="4710272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어떤 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경기 종목들이 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이야기에 나왔나요</a:t>
                </a:r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?</a:t>
                </a:r>
              </a:p>
            </p:txBody>
          </p:sp>
          <p:sp>
            <p:nvSpPr>
              <p:cNvPr id="72" name="Freeform 14"/>
              <p:cNvSpPr>
                <a:spLocks/>
              </p:cNvSpPr>
              <p:nvPr/>
            </p:nvSpPr>
            <p:spPr bwMode="auto">
              <a:xfrm>
                <a:off x="4448944" y="1537689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  <p:sp>
          <p:nvSpPr>
            <p:cNvPr id="70" name="모서리가 둥근 직사각형 69"/>
            <p:cNvSpPr/>
            <p:nvPr/>
          </p:nvSpPr>
          <p:spPr bwMode="auto">
            <a:xfrm>
              <a:off x="926009" y="3879901"/>
              <a:ext cx="8083224" cy="43971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/>
              </a:endParaRPr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937613" y="3673958"/>
            <a:ext cx="4226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0000" eaLnBrk="0" latinLnBrk="0" hangingPunct="0">
              <a:buFont typeface="Arial" pitchFamily="34" charset="0"/>
              <a:buChar char="•"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레슬링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양궁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유도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탁구입니다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</p:txBody>
      </p:sp>
      <p:pic>
        <p:nvPicPr>
          <p:cNvPr id="74" name="그림 73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46365" y="366954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" name="모서리가 둥근 직사각형 74"/>
          <p:cNvSpPr/>
          <p:nvPr/>
        </p:nvSpPr>
        <p:spPr bwMode="auto">
          <a:xfrm>
            <a:off x="899578" y="5172866"/>
            <a:ext cx="8098008" cy="508182"/>
          </a:xfrm>
          <a:prstGeom prst="roundRect">
            <a:avLst>
              <a:gd name="adj" fmla="val 23449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968892" y="5211513"/>
            <a:ext cx="76405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0000" eaLnBrk="0" latinLnBrk="0" hangingPunct="0">
              <a:buFont typeface="Arial" pitchFamily="34" charset="0"/>
              <a:buChar char="•"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양궁은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19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개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레슬링은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10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개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유도는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9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개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탁구는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3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개입니다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77" name="그림 76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19081" y="523591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8" name="그룹 77"/>
          <p:cNvGrpSpPr/>
          <p:nvPr/>
        </p:nvGrpSpPr>
        <p:grpSpPr>
          <a:xfrm>
            <a:off x="899578" y="4703304"/>
            <a:ext cx="5663999" cy="461665"/>
            <a:chOff x="992188" y="4006192"/>
            <a:chExt cx="5663999" cy="461665"/>
          </a:xfrm>
        </p:grpSpPr>
        <p:grpSp>
          <p:nvGrpSpPr>
            <p:cNvPr id="79" name="그룹 78"/>
            <p:cNvGrpSpPr/>
            <p:nvPr/>
          </p:nvGrpSpPr>
          <p:grpSpPr>
            <a:xfrm>
              <a:off x="992188" y="4006192"/>
              <a:ext cx="5663999" cy="461665"/>
              <a:chOff x="4448944" y="3321546"/>
              <a:chExt cx="5663999" cy="461665"/>
            </a:xfrm>
          </p:grpSpPr>
          <p:sp>
            <p:nvSpPr>
              <p:cNvPr id="86" name="TextBox 20"/>
              <p:cNvSpPr txBox="1">
                <a:spLocks noChangeArrowheads="1"/>
              </p:cNvSpPr>
              <p:nvPr/>
            </p:nvSpPr>
            <p:spPr bwMode="auto">
              <a:xfrm>
                <a:off x="4646382" y="3321546"/>
                <a:ext cx="5466561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1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억 </a:t>
                </a:r>
                <a:r>
                  <a:rPr lang="ko-KR" altLang="en-US" sz="2200" b="1" dirty="0" err="1" smtClean="0">
                    <a:latin typeface="나눔고딕" pitchFamily="50" charset="-127"/>
                    <a:ea typeface="나눔고딕" pitchFamily="50" charset="-127"/>
                  </a:rPr>
                  <a:t>퀴즈쇼</a:t>
                </a:r>
                <a:r>
                  <a:rPr lang="en-US" altLang="ko-KR" sz="2400" spc="-150" dirty="0" smtClean="0"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에서 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나온 정답은 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무엇이었나요</a:t>
                </a:r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?</a:t>
                </a:r>
              </a:p>
            </p:txBody>
          </p:sp>
          <p:sp>
            <p:nvSpPr>
              <p:cNvPr id="87" name="Freeform 14"/>
              <p:cNvSpPr>
                <a:spLocks/>
              </p:cNvSpPr>
              <p:nvPr/>
            </p:nvSpPr>
            <p:spPr bwMode="auto">
              <a:xfrm>
                <a:off x="4448944" y="3467786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  <p:grpSp>
          <p:nvGrpSpPr>
            <p:cNvPr id="80" name="그룹 79"/>
            <p:cNvGrpSpPr/>
            <p:nvPr/>
          </p:nvGrpSpPr>
          <p:grpSpPr>
            <a:xfrm>
              <a:off x="1260175" y="4098938"/>
              <a:ext cx="64513" cy="71526"/>
              <a:chOff x="988099" y="4219039"/>
              <a:chExt cx="64513" cy="71526"/>
            </a:xfrm>
          </p:grpSpPr>
          <p:cxnSp>
            <p:nvCxnSpPr>
              <p:cNvPr id="84" name="직선 연결선 83"/>
              <p:cNvCxnSpPr/>
              <p:nvPr/>
            </p:nvCxnSpPr>
            <p:spPr>
              <a:xfrm>
                <a:off x="988099" y="4229801"/>
                <a:ext cx="6451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직선 연결선 84"/>
              <p:cNvCxnSpPr/>
              <p:nvPr/>
            </p:nvCxnSpPr>
            <p:spPr>
              <a:xfrm>
                <a:off x="997048" y="4219039"/>
                <a:ext cx="0" cy="7152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그룹 80"/>
            <p:cNvGrpSpPr/>
            <p:nvPr/>
          </p:nvGrpSpPr>
          <p:grpSpPr>
            <a:xfrm rot="10800000">
              <a:off x="2575793" y="4315715"/>
              <a:ext cx="64513" cy="71526"/>
              <a:chOff x="988099" y="4219039"/>
              <a:chExt cx="64513" cy="71526"/>
            </a:xfrm>
          </p:grpSpPr>
          <p:cxnSp>
            <p:nvCxnSpPr>
              <p:cNvPr id="82" name="직선 연결선 81"/>
              <p:cNvCxnSpPr/>
              <p:nvPr/>
            </p:nvCxnSpPr>
            <p:spPr>
              <a:xfrm>
                <a:off x="988099" y="4229801"/>
                <a:ext cx="6451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직선 연결선 82"/>
              <p:cNvCxnSpPr/>
              <p:nvPr/>
            </p:nvCxnSpPr>
            <p:spPr>
              <a:xfrm>
                <a:off x="997048" y="4219039"/>
                <a:ext cx="0" cy="7152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8" name="그룹 87"/>
          <p:cNvGrpSpPr/>
          <p:nvPr/>
        </p:nvGrpSpPr>
        <p:grpSpPr>
          <a:xfrm>
            <a:off x="3367446" y="1506486"/>
            <a:ext cx="3247837" cy="1568617"/>
            <a:chOff x="1055187" y="2046846"/>
            <a:chExt cx="3718511" cy="1795940"/>
          </a:xfrm>
        </p:grpSpPr>
        <p:sp>
          <p:nvSpPr>
            <p:cNvPr id="89" name="모서리가 둥근 직사각형 88"/>
            <p:cNvSpPr/>
            <p:nvPr/>
          </p:nvSpPr>
          <p:spPr>
            <a:xfrm>
              <a:off x="1055187" y="2046846"/>
              <a:ext cx="3718511" cy="1795940"/>
            </a:xfrm>
            <a:prstGeom prst="roundRect">
              <a:avLst>
                <a:gd name="adj" fmla="val 10122"/>
              </a:avLst>
            </a:prstGeom>
            <a:solidFill>
              <a:schemeClr val="bg1"/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90" name="그룹 89"/>
            <p:cNvGrpSpPr/>
            <p:nvPr/>
          </p:nvGrpSpPr>
          <p:grpSpPr>
            <a:xfrm>
              <a:off x="2622636" y="2207983"/>
              <a:ext cx="658964" cy="658964"/>
              <a:chOff x="-703403" y="2255797"/>
              <a:chExt cx="658964" cy="658964"/>
            </a:xfrm>
          </p:grpSpPr>
          <p:sp>
            <p:nvSpPr>
              <p:cNvPr id="92" name="타원 91"/>
              <p:cNvSpPr/>
              <p:nvPr/>
            </p:nvSpPr>
            <p:spPr>
              <a:xfrm>
                <a:off x="-703403" y="2255797"/>
                <a:ext cx="658964" cy="658964"/>
              </a:xfrm>
              <a:prstGeom prst="ellipse">
                <a:avLst/>
              </a:prstGeom>
              <a:solidFill>
                <a:srgbClr val="92D050"/>
              </a:solidFill>
              <a:ln w="127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3" name="순서도: 추출 92"/>
              <p:cNvSpPr/>
              <p:nvPr/>
            </p:nvSpPr>
            <p:spPr>
              <a:xfrm rot="5400000">
                <a:off x="-555665" y="2402948"/>
                <a:ext cx="491499" cy="352297"/>
              </a:xfrm>
              <a:prstGeom prst="flowChartExtra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91" name="TextBox 19"/>
            <p:cNvSpPr txBox="1">
              <a:spLocks noChangeArrowheads="1"/>
            </p:cNvSpPr>
            <p:nvPr/>
          </p:nvSpPr>
          <p:spPr bwMode="auto">
            <a:xfrm>
              <a:off x="1435336" y="2943440"/>
              <a:ext cx="3033564" cy="8104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2200" b="1" dirty="0" smtClean="0">
                  <a:solidFill>
                    <a:schemeClr val="bg1">
                      <a:lumMod val="50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동영상 보기</a:t>
              </a:r>
              <a:endParaRPr lang="en-US" altLang="ko-KR" sz="2200" b="1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pPr algn="ctr"/>
              <a:r>
                <a:rPr lang="en-US" altLang="ko-KR" b="1" dirty="0" smtClean="0">
                  <a:solidFill>
                    <a:schemeClr val="bg1">
                      <a:lumMod val="50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(53:20</a:t>
              </a:r>
              <a:r>
                <a:rPr lang="ko-KR" altLang="en-US" b="1" dirty="0" smtClean="0">
                  <a:solidFill>
                    <a:schemeClr val="bg1">
                      <a:lumMod val="50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부터 재생하세요</a:t>
              </a:r>
              <a:r>
                <a:rPr lang="en-US" altLang="ko-KR" b="1" dirty="0" smtClean="0">
                  <a:solidFill>
                    <a:schemeClr val="bg1">
                      <a:lumMod val="50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.)</a:t>
              </a:r>
              <a:endParaRPr lang="en-US" altLang="ko-KR" b="1" dirty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94" name="타원 93">
            <a:hlinkClick r:id="rId9"/>
          </p:cNvPr>
          <p:cNvSpPr/>
          <p:nvPr/>
        </p:nvSpPr>
        <p:spPr>
          <a:xfrm>
            <a:off x="4665613" y="1616123"/>
            <a:ext cx="717315" cy="63776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24801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5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5" grpId="0" animBg="1"/>
      <p:bldP spid="76" grpId="0"/>
      <p:bldP spid="9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666720" y="410956"/>
            <a:ext cx="44291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막대그래프에 들어갈 내용을</a:t>
            </a:r>
            <a:endParaRPr lang="en-US" altLang="ko-KR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 알아보고 막대그래프로 나타내기</a:t>
            </a:r>
          </a:p>
        </p:txBody>
      </p:sp>
      <p:grpSp>
        <p:nvGrpSpPr>
          <p:cNvPr id="20" name="그룹 15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1" name="타원 2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이등변 삼각형 21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3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4" name="타원 2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5" name="이등변 삼각형 24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5" name="모서리가 둥근 직사각형 34"/>
          <p:cNvSpPr/>
          <p:nvPr/>
        </p:nvSpPr>
        <p:spPr bwMode="auto">
          <a:xfrm>
            <a:off x="911225" y="5265256"/>
            <a:ext cx="8098007" cy="468000"/>
          </a:xfrm>
          <a:prstGeom prst="roundRect">
            <a:avLst>
              <a:gd name="adj" fmla="val 23449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56770" y="5283813"/>
            <a:ext cx="78738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0000" eaLnBrk="0" latinLnBrk="0" hangingPunct="0">
              <a:buFont typeface="Arial" pitchFamily="34" charset="0"/>
              <a:buChar char="•"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수일이네 반 학생들이 좋아하는 올림픽 경기 종목입니다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975164" y="4797152"/>
            <a:ext cx="3299941" cy="430887"/>
            <a:chOff x="488504" y="4032322"/>
            <a:chExt cx="3299941" cy="430887"/>
          </a:xfrm>
        </p:grpSpPr>
        <p:sp>
          <p:nvSpPr>
            <p:cNvPr id="47" name="TextBox 20"/>
            <p:cNvSpPr txBox="1">
              <a:spLocks noChangeArrowheads="1"/>
            </p:cNvSpPr>
            <p:nvPr/>
          </p:nvSpPr>
          <p:spPr bwMode="auto">
            <a:xfrm>
              <a:off x="647842" y="4032322"/>
              <a:ext cx="3140603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무엇을 나타낸 것인가요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?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8" name="Freeform 14"/>
            <p:cNvSpPr>
              <a:spLocks/>
            </p:cNvSpPr>
            <p:nvPr/>
          </p:nvSpPr>
          <p:spPr bwMode="auto">
            <a:xfrm>
              <a:off x="488504" y="4178562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49" name="그림 4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932" y="531574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" name="_x14609849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2" t="5378" r="8479" b="74191"/>
          <a:stretch/>
        </p:blipFill>
        <p:spPr bwMode="auto">
          <a:xfrm>
            <a:off x="1640632" y="2492896"/>
            <a:ext cx="6583443" cy="2198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그림 45" descr="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grpSp>
        <p:nvGrpSpPr>
          <p:cNvPr id="2" name="그룹 1"/>
          <p:cNvGrpSpPr/>
          <p:nvPr/>
        </p:nvGrpSpPr>
        <p:grpSpPr>
          <a:xfrm>
            <a:off x="916827" y="1435354"/>
            <a:ext cx="7828087" cy="1107996"/>
            <a:chOff x="993027" y="1412776"/>
            <a:chExt cx="7828087" cy="1107996"/>
          </a:xfrm>
        </p:grpSpPr>
        <p:sp>
          <p:nvSpPr>
            <p:cNvPr id="62" name="TextBox 20"/>
            <p:cNvSpPr txBox="1">
              <a:spLocks noChangeArrowheads="1"/>
            </p:cNvSpPr>
            <p:nvPr/>
          </p:nvSpPr>
          <p:spPr bwMode="auto">
            <a:xfrm>
              <a:off x="1255000" y="1412776"/>
              <a:ext cx="7566114" cy="1107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수일이네 반 학생들이 좋아하는 올림픽 경기 종목을 조사하여 나타낸 표입니다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표를 보고 막대그래프로 나타내는 방법을 알아봅시다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34" name="그룹 33"/>
            <p:cNvGrpSpPr/>
            <p:nvPr/>
          </p:nvGrpSpPr>
          <p:grpSpPr>
            <a:xfrm>
              <a:off x="993027" y="1512657"/>
              <a:ext cx="219266" cy="218283"/>
              <a:chOff x="668145" y="1363023"/>
              <a:chExt cx="219266" cy="218283"/>
            </a:xfrm>
          </p:grpSpPr>
          <p:sp>
            <p:nvSpPr>
              <p:cNvPr id="44" name="Freeform 14"/>
              <p:cNvSpPr>
                <a:spLocks/>
              </p:cNvSpPr>
              <p:nvPr/>
            </p:nvSpPr>
            <p:spPr bwMode="auto">
              <a:xfrm>
                <a:off x="702039" y="1411270"/>
                <a:ext cx="146505" cy="145522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45" name="Freeform 15"/>
              <p:cNvSpPr>
                <a:spLocks noEditPoints="1"/>
              </p:cNvSpPr>
              <p:nvPr/>
            </p:nvSpPr>
            <p:spPr bwMode="auto">
              <a:xfrm>
                <a:off x="668145" y="1363023"/>
                <a:ext cx="219266" cy="218283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sp>
        <p:nvSpPr>
          <p:cNvPr id="27" name="타원 26">
            <a:hlinkClick r:id="rId5" action="ppaction://hlinksldjump"/>
          </p:cNvPr>
          <p:cNvSpPr/>
          <p:nvPr/>
        </p:nvSpPr>
        <p:spPr>
          <a:xfrm>
            <a:off x="7896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8" name="타원 27">
            <a:hlinkClick r:id="rId6" action="ppaction://hlinksldjump"/>
          </p:cNvPr>
          <p:cNvSpPr/>
          <p:nvPr/>
        </p:nvSpPr>
        <p:spPr>
          <a:xfrm>
            <a:off x="8364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7" name="타원 36">
            <a:hlinkClick r:id="rId7" action="ppaction://hlinksldjump"/>
          </p:cNvPr>
          <p:cNvSpPr/>
          <p:nvPr/>
        </p:nvSpPr>
        <p:spPr>
          <a:xfrm>
            <a:off x="8830638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8" name="타원 37">
            <a:hlinkClick r:id="rId8" action="ppaction://hlinksldjump"/>
          </p:cNvPr>
          <p:cNvSpPr/>
          <p:nvPr/>
        </p:nvSpPr>
        <p:spPr>
          <a:xfrm>
            <a:off x="93114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9" name="타원 38">
            <a:hlinkClick r:id="rId9" action="ppaction://hlinksldjump"/>
          </p:cNvPr>
          <p:cNvSpPr/>
          <p:nvPr/>
        </p:nvSpPr>
        <p:spPr>
          <a:xfrm>
            <a:off x="7428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545436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666720" y="410956"/>
            <a:ext cx="44291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막대그래프에 들어갈 내용을</a:t>
            </a:r>
            <a:endParaRPr lang="en-US" altLang="ko-KR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 알아보고 막대그래프로 나타내기</a:t>
            </a:r>
          </a:p>
        </p:txBody>
      </p:sp>
      <p:grpSp>
        <p:nvGrpSpPr>
          <p:cNvPr id="20" name="그룹 15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1" name="타원 2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이등변 삼각형 21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3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4" name="타원 2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5" name="이등변 삼각형 24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4" name="모서리가 둥근 직사각형 33"/>
          <p:cNvSpPr/>
          <p:nvPr/>
        </p:nvSpPr>
        <p:spPr bwMode="auto">
          <a:xfrm>
            <a:off x="911224" y="4983577"/>
            <a:ext cx="8098007" cy="905601"/>
          </a:xfrm>
          <a:prstGeom prst="roundRect">
            <a:avLst>
              <a:gd name="adj" fmla="val 12998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47259" y="5030222"/>
            <a:ext cx="77746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0000" eaLnBrk="0" latinLnBrk="0" hangingPunct="0">
              <a:buFont typeface="Arial" pitchFamily="34" charset="0"/>
              <a:buChar char="•"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수일이네 반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학생 수는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26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명입니다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indent="-180000" eaLnBrk="0" latinLnBrk="0" hangingPunct="0">
              <a:buFont typeface="Arial" pitchFamily="34" charset="0"/>
              <a:buChar char="•"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태권도를 좋아하는 학생이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10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명으로 가장 많습니다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45" name="그림 4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1027" y="522762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6" name="그룹 45"/>
          <p:cNvGrpSpPr/>
          <p:nvPr/>
        </p:nvGrpSpPr>
        <p:grpSpPr>
          <a:xfrm>
            <a:off x="946207" y="4541804"/>
            <a:ext cx="5756040" cy="430887"/>
            <a:chOff x="488504" y="4896418"/>
            <a:chExt cx="5756040" cy="430887"/>
          </a:xfrm>
        </p:grpSpPr>
        <p:sp>
          <p:nvSpPr>
            <p:cNvPr id="50" name="TextBox 20"/>
            <p:cNvSpPr txBox="1">
              <a:spLocks noChangeArrowheads="1"/>
            </p:cNvSpPr>
            <p:nvPr/>
          </p:nvSpPr>
          <p:spPr bwMode="auto">
            <a:xfrm>
              <a:off x="664170" y="4896418"/>
              <a:ext cx="5580374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표를 보고 알 수 있는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내용을 이야기해 보세요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1" name="Freeform 14"/>
            <p:cNvSpPr>
              <a:spLocks/>
            </p:cNvSpPr>
            <p:nvPr/>
          </p:nvSpPr>
          <p:spPr bwMode="auto">
            <a:xfrm>
              <a:off x="488504" y="5042658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27" name="그림 26" descr="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sp>
        <p:nvSpPr>
          <p:cNvPr id="26" name="모서리가 둥근 직사각형 25"/>
          <p:cNvSpPr/>
          <p:nvPr/>
        </p:nvSpPr>
        <p:spPr bwMode="auto">
          <a:xfrm>
            <a:off x="925115" y="3937099"/>
            <a:ext cx="8084117" cy="468000"/>
          </a:xfrm>
          <a:prstGeom prst="roundRect">
            <a:avLst>
              <a:gd name="adj" fmla="val 23449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37672" y="3933884"/>
            <a:ext cx="53086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0000" eaLnBrk="0" latinLnBrk="0" hangingPunct="0">
              <a:buFont typeface="Arial" pitchFamily="34" charset="0"/>
              <a:buChar char="•"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레슬링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유도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사격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태권도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양궁입니다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</p:txBody>
      </p:sp>
      <p:grpSp>
        <p:nvGrpSpPr>
          <p:cNvPr id="35" name="그룹 34"/>
          <p:cNvGrpSpPr/>
          <p:nvPr/>
        </p:nvGrpSpPr>
        <p:grpSpPr>
          <a:xfrm>
            <a:off x="945668" y="3443486"/>
            <a:ext cx="8002390" cy="430887"/>
            <a:chOff x="488504" y="4032322"/>
            <a:chExt cx="8002390" cy="430887"/>
          </a:xfrm>
        </p:grpSpPr>
        <p:sp>
          <p:nvSpPr>
            <p:cNvPr id="36" name="TextBox 20"/>
            <p:cNvSpPr txBox="1">
              <a:spLocks noChangeArrowheads="1"/>
            </p:cNvSpPr>
            <p:nvPr/>
          </p:nvSpPr>
          <p:spPr bwMode="auto">
            <a:xfrm>
              <a:off x="675055" y="4032322"/>
              <a:ext cx="7815839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수일이네 반 학생들이 좋아하는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경기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종목은 무엇인가요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?</a:t>
              </a:r>
            </a:p>
          </p:txBody>
        </p:sp>
        <p:sp>
          <p:nvSpPr>
            <p:cNvPr id="37" name="Freeform 14"/>
            <p:cNvSpPr>
              <a:spLocks/>
            </p:cNvSpPr>
            <p:nvPr/>
          </p:nvSpPr>
          <p:spPr bwMode="auto">
            <a:xfrm>
              <a:off x="488504" y="4178562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38" name="그림 3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1029" y="396581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타원 38">
            <a:hlinkClick r:id="rId4" action="ppaction://hlinksldjump"/>
          </p:cNvPr>
          <p:cNvSpPr/>
          <p:nvPr/>
        </p:nvSpPr>
        <p:spPr>
          <a:xfrm>
            <a:off x="7896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0" name="타원 39">
            <a:hlinkClick r:id="rId5" action="ppaction://hlinksldjump"/>
          </p:cNvPr>
          <p:cNvSpPr/>
          <p:nvPr/>
        </p:nvSpPr>
        <p:spPr>
          <a:xfrm>
            <a:off x="8364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1" name="타원 40">
            <a:hlinkClick r:id="rId6" action="ppaction://hlinksldjump"/>
          </p:cNvPr>
          <p:cNvSpPr/>
          <p:nvPr/>
        </p:nvSpPr>
        <p:spPr>
          <a:xfrm>
            <a:off x="8830638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2" name="타원 41">
            <a:hlinkClick r:id="rId7" action="ppaction://hlinksldjump"/>
          </p:cNvPr>
          <p:cNvSpPr/>
          <p:nvPr/>
        </p:nvSpPr>
        <p:spPr>
          <a:xfrm>
            <a:off x="93114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3" name="타원 42">
            <a:hlinkClick r:id="rId8" action="ppaction://hlinksldjump"/>
          </p:cNvPr>
          <p:cNvSpPr/>
          <p:nvPr/>
        </p:nvSpPr>
        <p:spPr>
          <a:xfrm>
            <a:off x="7428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31" name="_x146098496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2" t="5378" r="8479" b="74191"/>
          <a:stretch/>
        </p:blipFill>
        <p:spPr bwMode="auto">
          <a:xfrm>
            <a:off x="1637425" y="1255594"/>
            <a:ext cx="6583443" cy="2198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1849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4" grpId="0"/>
      <p:bldP spid="26" grpId="0" animBg="1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모서리가 둥근 직사각형 30"/>
          <p:cNvSpPr/>
          <p:nvPr/>
        </p:nvSpPr>
        <p:spPr bwMode="auto">
          <a:xfrm>
            <a:off x="915986" y="5067308"/>
            <a:ext cx="8093247" cy="769441"/>
          </a:xfrm>
          <a:prstGeom prst="roundRect">
            <a:avLst>
              <a:gd name="adj" fmla="val 11585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18573" y="5067308"/>
            <a:ext cx="71702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0000" eaLnBrk="0" latinLnBrk="0" hangingPunct="0">
              <a:buFont typeface="Arial" pitchFamily="34" charset="0"/>
              <a:buChar char="•"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가로와 세로가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빈칸입니다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marL="179388" indent="-179388" eaLnBrk="0" latinLnBrk="0" hangingPunct="0">
              <a:buFont typeface="Arial" pitchFamily="34" charset="0"/>
              <a:buChar char="•"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학생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수만큼 막대로 표시되어야 하는데 없습니다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</p:txBody>
      </p:sp>
      <p:pic>
        <p:nvPicPr>
          <p:cNvPr id="33" name="그림 3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122" y="529083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TextBox 53"/>
          <p:cNvSpPr txBox="1"/>
          <p:nvPr/>
        </p:nvSpPr>
        <p:spPr>
          <a:xfrm>
            <a:off x="666720" y="410956"/>
            <a:ext cx="44291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막대그래프에 들어갈 내용을</a:t>
            </a:r>
            <a:endParaRPr lang="en-US" altLang="ko-KR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 알아보고 막대그래프로 나타내기</a:t>
            </a:r>
          </a:p>
        </p:txBody>
      </p:sp>
      <p:grpSp>
        <p:nvGrpSpPr>
          <p:cNvPr id="20" name="그룹 15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1" name="타원 2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이등변 삼각형 21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992188" y="4596299"/>
            <a:ext cx="5596698" cy="430887"/>
            <a:chOff x="4304928" y="1196752"/>
            <a:chExt cx="5596698" cy="430887"/>
          </a:xfrm>
        </p:grpSpPr>
        <p:sp>
          <p:nvSpPr>
            <p:cNvPr id="40" name="TextBox 19"/>
            <p:cNvSpPr txBox="1">
              <a:spLocks noChangeArrowheads="1"/>
            </p:cNvSpPr>
            <p:nvPr/>
          </p:nvSpPr>
          <p:spPr bwMode="auto">
            <a:xfrm>
              <a:off x="4487965" y="1196752"/>
              <a:ext cx="5413661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막대그래프에서 빠져 있는 것은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무엇인가요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?</a:t>
              </a:r>
            </a:p>
          </p:txBody>
        </p:sp>
        <p:sp>
          <p:nvSpPr>
            <p:cNvPr id="38" name="Freeform 14"/>
            <p:cNvSpPr>
              <a:spLocks/>
            </p:cNvSpPr>
            <p:nvPr/>
          </p:nvSpPr>
          <p:spPr bwMode="auto">
            <a:xfrm>
              <a:off x="4304928" y="1321665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3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4" name="타원 2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5" name="이등변 삼각형 24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35" name="그림 34" descr="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sp>
        <p:nvSpPr>
          <p:cNvPr id="26" name="타원 25">
            <a:hlinkClick r:id="rId4" action="ppaction://hlinksldjump"/>
          </p:cNvPr>
          <p:cNvSpPr/>
          <p:nvPr/>
        </p:nvSpPr>
        <p:spPr>
          <a:xfrm>
            <a:off x="7896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7" name="타원 26">
            <a:hlinkClick r:id="rId5" action="ppaction://hlinksldjump"/>
          </p:cNvPr>
          <p:cNvSpPr/>
          <p:nvPr/>
        </p:nvSpPr>
        <p:spPr>
          <a:xfrm>
            <a:off x="8364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8" name="타원 27">
            <a:hlinkClick r:id="rId6" action="ppaction://hlinksldjump"/>
          </p:cNvPr>
          <p:cNvSpPr/>
          <p:nvPr/>
        </p:nvSpPr>
        <p:spPr>
          <a:xfrm>
            <a:off x="8830638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4" name="타원 33">
            <a:hlinkClick r:id="rId7" action="ppaction://hlinksldjump"/>
          </p:cNvPr>
          <p:cNvSpPr/>
          <p:nvPr/>
        </p:nvSpPr>
        <p:spPr>
          <a:xfrm>
            <a:off x="93114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6" name="타원 35">
            <a:hlinkClick r:id="rId8" action="ppaction://hlinksldjump"/>
          </p:cNvPr>
          <p:cNvSpPr/>
          <p:nvPr/>
        </p:nvSpPr>
        <p:spPr>
          <a:xfrm>
            <a:off x="7428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2559763" y="1346643"/>
            <a:ext cx="4828957" cy="3179318"/>
            <a:chOff x="2747331" y="1346643"/>
            <a:chExt cx="4317207" cy="2842389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98" t="2754" r="20764" b="92842"/>
            <a:stretch/>
          </p:blipFill>
          <p:spPr>
            <a:xfrm>
              <a:off x="2881299" y="1346643"/>
              <a:ext cx="4011872" cy="433821"/>
            </a:xfrm>
            <a:prstGeom prst="rect">
              <a:avLst/>
            </a:prstGeom>
          </p:spPr>
        </p:pic>
        <p:pic>
          <p:nvPicPr>
            <p:cNvPr id="30" name="그림 29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1" t="1767" r="53525" b="65621"/>
            <a:stretch/>
          </p:blipFill>
          <p:spPr>
            <a:xfrm>
              <a:off x="2747331" y="1731354"/>
              <a:ext cx="4317207" cy="24576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523910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666720" y="410956"/>
            <a:ext cx="44291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막대그래프에 들어갈 내용을</a:t>
            </a:r>
            <a:endParaRPr lang="en-US" altLang="ko-KR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 알아보고 막대그래프로 나타내기</a:t>
            </a:r>
          </a:p>
        </p:txBody>
      </p:sp>
      <p:grpSp>
        <p:nvGrpSpPr>
          <p:cNvPr id="8" name="그룹 7"/>
          <p:cNvGrpSpPr/>
          <p:nvPr/>
        </p:nvGrpSpPr>
        <p:grpSpPr>
          <a:xfrm>
            <a:off x="1674168" y="1449388"/>
            <a:ext cx="6661657" cy="4385942"/>
            <a:chOff x="2747331" y="1346643"/>
            <a:chExt cx="4317207" cy="2842389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98" t="2754" r="20764" b="92842"/>
            <a:stretch/>
          </p:blipFill>
          <p:spPr>
            <a:xfrm>
              <a:off x="2881299" y="1346643"/>
              <a:ext cx="4011872" cy="433821"/>
            </a:xfrm>
            <a:prstGeom prst="rect">
              <a:avLst/>
            </a:prstGeom>
          </p:spPr>
        </p:pic>
        <p:pic>
          <p:nvPicPr>
            <p:cNvPr id="30" name="그림 2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1" t="1767" r="53525" b="65621"/>
            <a:stretch/>
          </p:blipFill>
          <p:spPr>
            <a:xfrm>
              <a:off x="2747331" y="1731354"/>
              <a:ext cx="4317207" cy="24576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13244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그룹 64"/>
          <p:cNvGrpSpPr/>
          <p:nvPr/>
        </p:nvGrpSpPr>
        <p:grpSpPr>
          <a:xfrm>
            <a:off x="7311396" y="1412204"/>
            <a:ext cx="1678679" cy="1105219"/>
            <a:chOff x="2747331" y="1346643"/>
            <a:chExt cx="4317207" cy="2842389"/>
          </a:xfrm>
        </p:grpSpPr>
        <p:pic>
          <p:nvPicPr>
            <p:cNvPr id="66" name="그림 6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98" t="2754" r="20764" b="92842"/>
            <a:stretch/>
          </p:blipFill>
          <p:spPr>
            <a:xfrm>
              <a:off x="2881299" y="1346643"/>
              <a:ext cx="4011872" cy="433821"/>
            </a:xfrm>
            <a:prstGeom prst="rect">
              <a:avLst/>
            </a:prstGeom>
          </p:spPr>
        </p:pic>
        <p:pic>
          <p:nvPicPr>
            <p:cNvPr id="67" name="그림 6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1" t="1767" r="53525" b="65621"/>
            <a:stretch/>
          </p:blipFill>
          <p:spPr>
            <a:xfrm>
              <a:off x="2747331" y="1731354"/>
              <a:ext cx="4317207" cy="2457678"/>
            </a:xfrm>
            <a:prstGeom prst="rect">
              <a:avLst/>
            </a:prstGeom>
          </p:spPr>
        </p:pic>
      </p:grpSp>
      <p:sp>
        <p:nvSpPr>
          <p:cNvPr id="54" name="TextBox 53"/>
          <p:cNvSpPr txBox="1"/>
          <p:nvPr/>
        </p:nvSpPr>
        <p:spPr>
          <a:xfrm>
            <a:off x="666720" y="410956"/>
            <a:ext cx="44291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막대그래프에 들어갈 내용을 </a:t>
            </a:r>
            <a:endParaRPr lang="en-US" altLang="ko-KR" sz="23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알아보고 막대그래프로 나타내기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0" name="그룹 15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1" name="타원 2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이등변 삼각형 21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3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4" name="타원 2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5" name="이등변 삼각형 24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27" name="모서리가 둥근 직사각형 26"/>
          <p:cNvSpPr/>
          <p:nvPr/>
        </p:nvSpPr>
        <p:spPr bwMode="auto">
          <a:xfrm>
            <a:off x="918481" y="1817390"/>
            <a:ext cx="5910337" cy="468000"/>
          </a:xfrm>
          <a:prstGeom prst="roundRect">
            <a:avLst>
              <a:gd name="adj" fmla="val 17821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31053" y="1826422"/>
            <a:ext cx="55246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0000" eaLnBrk="0" latinLnBrk="0" hangingPunct="0">
              <a:buFont typeface="Arial" pitchFamily="34" charset="0"/>
              <a:buChar char="•"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경기 종목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5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가지를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나타냅니다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34" name="그룹 33"/>
          <p:cNvGrpSpPr/>
          <p:nvPr/>
        </p:nvGrpSpPr>
        <p:grpSpPr>
          <a:xfrm>
            <a:off x="947761" y="1385342"/>
            <a:ext cx="4720016" cy="430887"/>
            <a:chOff x="4304928" y="3074187"/>
            <a:chExt cx="4720016" cy="430887"/>
          </a:xfrm>
        </p:grpSpPr>
        <p:sp>
          <p:nvSpPr>
            <p:cNvPr id="35" name="TextBox 20"/>
            <p:cNvSpPr txBox="1">
              <a:spLocks noChangeArrowheads="1"/>
            </p:cNvSpPr>
            <p:nvPr/>
          </p:nvSpPr>
          <p:spPr bwMode="auto">
            <a:xfrm>
              <a:off x="4483316" y="3074187"/>
              <a:ext cx="4541628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가로에는 무엇을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나타내어야 하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나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?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6" name="Freeform 14"/>
            <p:cNvSpPr>
              <a:spLocks/>
            </p:cNvSpPr>
            <p:nvPr/>
          </p:nvSpPr>
          <p:spPr bwMode="auto">
            <a:xfrm>
              <a:off x="4304928" y="3220427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37" name="그림 3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53091" y="185392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모서리가 둥근 직사각형 38"/>
          <p:cNvSpPr/>
          <p:nvPr/>
        </p:nvSpPr>
        <p:spPr bwMode="auto">
          <a:xfrm>
            <a:off x="918483" y="2986886"/>
            <a:ext cx="5910336" cy="460899"/>
          </a:xfrm>
          <a:prstGeom prst="roundRect">
            <a:avLst>
              <a:gd name="adj" fmla="val 15702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41733" y="3007373"/>
            <a:ext cx="58870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 eaLnBrk="0" latinLnBrk="0" hangingPunct="0">
              <a:buFont typeface="Arial" pitchFamily="34" charset="0"/>
              <a:buChar char="•"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경기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종목별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좋아하는 학생 수를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나타냅니다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45" name="그룹 44"/>
          <p:cNvGrpSpPr/>
          <p:nvPr/>
        </p:nvGrpSpPr>
        <p:grpSpPr>
          <a:xfrm>
            <a:off x="951185" y="2537470"/>
            <a:ext cx="4873904" cy="430887"/>
            <a:chOff x="4304928" y="3981391"/>
            <a:chExt cx="4873904" cy="430887"/>
          </a:xfrm>
        </p:grpSpPr>
        <p:sp>
          <p:nvSpPr>
            <p:cNvPr id="46" name="TextBox 20"/>
            <p:cNvSpPr txBox="1">
              <a:spLocks noChangeArrowheads="1"/>
            </p:cNvSpPr>
            <p:nvPr/>
          </p:nvSpPr>
          <p:spPr bwMode="auto">
            <a:xfrm>
              <a:off x="4483316" y="3981391"/>
              <a:ext cx="4695516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세로에는 무엇을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나타내어야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하나요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?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7" name="Freeform 14"/>
            <p:cNvSpPr>
              <a:spLocks/>
            </p:cNvSpPr>
            <p:nvPr/>
          </p:nvSpPr>
          <p:spPr bwMode="auto">
            <a:xfrm>
              <a:off x="4304928" y="4113361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42" name="그림 4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53090" y="299817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그림 42" descr="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sp>
        <p:nvSpPr>
          <p:cNvPr id="40" name="모서리가 둥근 직사각형 39"/>
          <p:cNvSpPr/>
          <p:nvPr/>
        </p:nvSpPr>
        <p:spPr bwMode="auto">
          <a:xfrm>
            <a:off x="911226" y="4139062"/>
            <a:ext cx="8097746" cy="468000"/>
          </a:xfrm>
          <a:prstGeom prst="roundRect">
            <a:avLst>
              <a:gd name="adj" fmla="val 17821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14657" y="4144917"/>
            <a:ext cx="79370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0000" eaLnBrk="0" latinLnBrk="0" hangingPunct="0">
              <a:buFont typeface="Arial" pitchFamily="34" charset="0"/>
              <a:buChar char="•"/>
            </a:pPr>
            <a:r>
              <a:rPr lang="ko-KR" altLang="en-US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태권도를 좋아하는 학생이 </a:t>
            </a:r>
            <a:r>
              <a:rPr lang="en-US" altLang="ko-KR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10</a:t>
            </a:r>
            <a:r>
              <a:rPr lang="ko-KR" altLang="en-US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명이므로 </a:t>
            </a:r>
            <a:r>
              <a:rPr lang="en-US" altLang="ko-KR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10</a:t>
            </a:r>
            <a:r>
              <a:rPr lang="ko-KR" altLang="en-US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까지는 있어야 합니다</a:t>
            </a:r>
            <a:r>
              <a:rPr lang="en-US" altLang="ko-KR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2200" b="1" spc="-150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49" name="그림 4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33152" y="418954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모서리가 둥근 직사각형 49"/>
          <p:cNvSpPr/>
          <p:nvPr/>
        </p:nvSpPr>
        <p:spPr bwMode="auto">
          <a:xfrm>
            <a:off x="911226" y="5355031"/>
            <a:ext cx="8083486" cy="460899"/>
          </a:xfrm>
          <a:prstGeom prst="roundRect">
            <a:avLst>
              <a:gd name="adj" fmla="val 15702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30805" y="5354287"/>
            <a:ext cx="34563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 eaLnBrk="0" latinLnBrk="0" hangingPunct="0">
              <a:buFont typeface="Arial" pitchFamily="34" charset="0"/>
              <a:buChar char="•"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명으로 합니다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52" name="그룹 51"/>
          <p:cNvGrpSpPr/>
          <p:nvPr/>
        </p:nvGrpSpPr>
        <p:grpSpPr>
          <a:xfrm>
            <a:off x="932487" y="4867815"/>
            <a:ext cx="6000630" cy="430887"/>
            <a:chOff x="4304928" y="3933056"/>
            <a:chExt cx="6000630" cy="430887"/>
          </a:xfrm>
        </p:grpSpPr>
        <p:sp>
          <p:nvSpPr>
            <p:cNvPr id="53" name="TextBox 20"/>
            <p:cNvSpPr txBox="1">
              <a:spLocks noChangeArrowheads="1"/>
            </p:cNvSpPr>
            <p:nvPr/>
          </p:nvSpPr>
          <p:spPr bwMode="auto">
            <a:xfrm>
              <a:off x="4502366" y="3933056"/>
              <a:ext cx="5803192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세로 눈금 한 칸은 몇 명을 나타내어야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하나요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?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5" name="Freeform 14"/>
            <p:cNvSpPr>
              <a:spLocks/>
            </p:cNvSpPr>
            <p:nvPr/>
          </p:nvSpPr>
          <p:spPr bwMode="auto">
            <a:xfrm>
              <a:off x="4304928" y="4079296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56" name="그림 5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9827" y="539841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7" name="그룹 56"/>
          <p:cNvGrpSpPr/>
          <p:nvPr/>
        </p:nvGrpSpPr>
        <p:grpSpPr>
          <a:xfrm>
            <a:off x="932487" y="3689598"/>
            <a:ext cx="4933437" cy="430887"/>
            <a:chOff x="992560" y="4005064"/>
            <a:chExt cx="4933437" cy="430887"/>
          </a:xfrm>
        </p:grpSpPr>
        <p:sp>
          <p:nvSpPr>
            <p:cNvPr id="58" name="TextBox 20"/>
            <p:cNvSpPr txBox="1">
              <a:spLocks noChangeArrowheads="1"/>
            </p:cNvSpPr>
            <p:nvPr/>
          </p:nvSpPr>
          <p:spPr bwMode="auto">
            <a:xfrm>
              <a:off x="1151932" y="4005064"/>
              <a:ext cx="4774065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세로 눈금은 얼마까지 있어야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하나요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?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9" name="Freeform 14"/>
            <p:cNvSpPr>
              <a:spLocks/>
            </p:cNvSpPr>
            <p:nvPr/>
          </p:nvSpPr>
          <p:spPr bwMode="auto">
            <a:xfrm>
              <a:off x="992560" y="4149080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48" name="타원 47">
            <a:hlinkClick r:id="rId6" action="ppaction://hlinksldjump"/>
          </p:cNvPr>
          <p:cNvSpPr/>
          <p:nvPr/>
        </p:nvSpPr>
        <p:spPr>
          <a:xfrm>
            <a:off x="7896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0" name="타원 59">
            <a:hlinkClick r:id="rId7" action="ppaction://hlinksldjump"/>
          </p:cNvPr>
          <p:cNvSpPr/>
          <p:nvPr/>
        </p:nvSpPr>
        <p:spPr>
          <a:xfrm>
            <a:off x="8364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1" name="타원 60">
            <a:hlinkClick r:id="rId8" action="ppaction://hlinksldjump"/>
          </p:cNvPr>
          <p:cNvSpPr/>
          <p:nvPr/>
        </p:nvSpPr>
        <p:spPr>
          <a:xfrm>
            <a:off x="8830638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2" name="타원 61">
            <a:hlinkClick r:id="rId9" action="ppaction://hlinksldjump"/>
          </p:cNvPr>
          <p:cNvSpPr/>
          <p:nvPr/>
        </p:nvSpPr>
        <p:spPr>
          <a:xfrm>
            <a:off x="93114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3" name="타원 62">
            <a:hlinkClick r:id="rId10" action="ppaction://hlinksldjump"/>
          </p:cNvPr>
          <p:cNvSpPr/>
          <p:nvPr/>
        </p:nvSpPr>
        <p:spPr>
          <a:xfrm>
            <a:off x="7428680" y="552224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64" name="그림 63">
            <a:hlinkClick r:id="" action="ppaction://customshow?id=4&amp;return=true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240" y="1535013"/>
            <a:ext cx="277200" cy="28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419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5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39" grpId="0" animBg="1"/>
      <p:bldP spid="44" grpId="0"/>
      <p:bldP spid="40" grpId="0" animBg="1"/>
      <p:bldP spid="41" grpId="0"/>
      <p:bldP spid="50" grpId="0" animBg="1"/>
      <p:bldP spid="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666720" y="410956"/>
            <a:ext cx="44291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막대그래프에 들어갈 내용을</a:t>
            </a:r>
            <a:endParaRPr lang="en-US" altLang="ko-KR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 알아보고 막대그래프로 나타내기</a:t>
            </a:r>
          </a:p>
        </p:txBody>
      </p:sp>
      <p:grpSp>
        <p:nvGrpSpPr>
          <p:cNvPr id="8" name="그룹 7"/>
          <p:cNvGrpSpPr/>
          <p:nvPr/>
        </p:nvGrpSpPr>
        <p:grpSpPr>
          <a:xfrm>
            <a:off x="1674168" y="1449388"/>
            <a:ext cx="6661657" cy="4385942"/>
            <a:chOff x="2747331" y="1346643"/>
            <a:chExt cx="4317207" cy="2842389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98" t="2754" r="20764" b="92842"/>
            <a:stretch/>
          </p:blipFill>
          <p:spPr>
            <a:xfrm>
              <a:off x="2881299" y="1346643"/>
              <a:ext cx="4011872" cy="433821"/>
            </a:xfrm>
            <a:prstGeom prst="rect">
              <a:avLst/>
            </a:prstGeom>
          </p:spPr>
        </p:pic>
        <p:pic>
          <p:nvPicPr>
            <p:cNvPr id="30" name="그림 2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1" t="1767" r="53525" b="65621"/>
            <a:stretch/>
          </p:blipFill>
          <p:spPr>
            <a:xfrm>
              <a:off x="2747331" y="1731354"/>
              <a:ext cx="4317207" cy="2457678"/>
            </a:xfrm>
            <a:prstGeom prst="rect">
              <a:avLst/>
            </a:prstGeom>
          </p:spPr>
        </p:pic>
      </p:grpSp>
      <p:pic>
        <p:nvPicPr>
          <p:cNvPr id="29" name="그림 2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37" t="3031" r="42268" b="66652"/>
          <a:stretch/>
        </p:blipFill>
        <p:spPr>
          <a:xfrm>
            <a:off x="1955521" y="2183692"/>
            <a:ext cx="1209709" cy="3525447"/>
          </a:xfrm>
          <a:prstGeom prst="rect">
            <a:avLst/>
          </a:prstGeom>
        </p:spPr>
      </p:pic>
      <p:pic>
        <p:nvPicPr>
          <p:cNvPr id="32" name="그림 3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07" t="26191" r="9693" b="68869"/>
          <a:stretch/>
        </p:blipFill>
        <p:spPr>
          <a:xfrm>
            <a:off x="3347854" y="4829908"/>
            <a:ext cx="4692437" cy="57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5202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5264</TotalTime>
  <Words>750</Words>
  <Application>Microsoft Office PowerPoint</Application>
  <PresentationFormat>A4 용지(210x297mm)</PresentationFormat>
  <Paragraphs>168</Paragraphs>
  <Slides>25</Slides>
  <Notes>3</Notes>
  <HiddenSlides>9</HiddenSlides>
  <MMClips>0</MMClips>
  <ScaleCrop>false</ScaleCrop>
  <HeadingPairs>
    <vt:vector size="8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25</vt:i4>
      </vt:variant>
      <vt:variant>
        <vt:lpstr>재구성한 쇼</vt:lpstr>
      </vt:variant>
      <vt:variant>
        <vt:i4>16</vt:i4>
      </vt:variant>
    </vt:vector>
  </HeadingPairs>
  <TitlesOfParts>
    <vt:vector size="49" baseType="lpstr">
      <vt:lpstr>굴림</vt:lpstr>
      <vt:lpstr>Arial</vt:lpstr>
      <vt:lpstr>나눔고딕</vt:lpstr>
      <vt:lpstr>나눔고딕 ExtraBold</vt:lpstr>
      <vt:lpstr>나눔바른고딕</vt:lpstr>
      <vt:lpstr>맑은 고딕</vt:lpstr>
      <vt:lpstr>Office 테마</vt:lpstr>
      <vt:lpstr>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재구성한 쇼 1</vt:lpstr>
      <vt:lpstr>재구성한 쇼 2</vt:lpstr>
      <vt:lpstr>재구성한 쇼 3</vt:lpstr>
      <vt:lpstr>재구성한 쇼 4</vt:lpstr>
      <vt:lpstr>재구성한 쇼 5</vt:lpstr>
      <vt:lpstr>재구성한 쇼 6</vt:lpstr>
      <vt:lpstr>재구성한 쇼 7</vt:lpstr>
      <vt:lpstr>재구성한 쇼 8</vt:lpstr>
      <vt:lpstr>재구성한 쇼 9</vt:lpstr>
      <vt:lpstr>재구성한 쇼 10</vt:lpstr>
      <vt:lpstr>재구성한 쇼 11</vt:lpstr>
      <vt:lpstr>재구성한 쇼 12</vt:lpstr>
      <vt:lpstr>재구성한 쇼 13</vt:lpstr>
      <vt:lpstr>재구성한 쇼 14</vt:lpstr>
      <vt:lpstr>재구성한 쇼 15</vt:lpstr>
      <vt:lpstr>재구성한 쇼 16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사용자</dc:creator>
  <cp:lastModifiedBy>천재교육</cp:lastModifiedBy>
  <cp:revision>488</cp:revision>
  <cp:lastPrinted>2017-12-13T02:30:44Z</cp:lastPrinted>
  <dcterms:created xsi:type="dcterms:W3CDTF">2016-11-16T23:53:02Z</dcterms:created>
  <dcterms:modified xsi:type="dcterms:W3CDTF">2018-01-19T00:11:31Z</dcterms:modified>
</cp:coreProperties>
</file>