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sldIdLst>
    <p:sldId id="256" r:id="rId4"/>
    <p:sldId id="257" r:id="rId5"/>
    <p:sldId id="258" r:id="rId6"/>
    <p:sldId id="273" r:id="rId7"/>
    <p:sldId id="268" r:id="rId8"/>
    <p:sldId id="269" r:id="rId9"/>
    <p:sldId id="259" r:id="rId10"/>
    <p:sldId id="274" r:id="rId11"/>
    <p:sldId id="270" r:id="rId12"/>
    <p:sldId id="271" r:id="rId13"/>
    <p:sldId id="272" r:id="rId14"/>
    <p:sldId id="261" r:id="rId15"/>
  </p:sldIdLst>
  <p:sldSz cx="9906000" cy="6858000" type="A4"/>
  <p:notesSz cx="6858000" cy="9144000"/>
  <p:embeddedFontLst>
    <p:embeddedFont>
      <p:font typeface="나눔바른고딕" panose="020B0603020101020101" pitchFamily="50" charset="-127"/>
      <p:regular r:id="rId17"/>
      <p:bold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930" y="-84"/>
      </p:cViewPr>
      <p:guideLst>
        <p:guide orient="horz" pos="482"/>
        <p:guide orient="horz" pos="3884"/>
        <p:guide orient="horz" pos="618"/>
        <p:guide orient="horz" pos="910"/>
        <p:guide orient="horz" pos="3709"/>
        <p:guide pos="5673"/>
        <p:guide/>
        <p:guide pos="5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D60E-F2C0-4B9B-9ADF-94B42032CF18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F79F7-D709-4263-A7D9-24FA58824E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02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F79F7-D709-4263-A7D9-24FA58824EB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무늬를 꾸며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무늬를 꾸며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무늬를 꾸며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4" r:id="rId4"/>
    <p:sldLayoutId id="214748368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2B49-CDE5-4A0D-92DB-00C0FCFB9B5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F0AD-D815-4C44-A7E3-BA6D47AF5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5.jpe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14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그림 9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628356" y="3143248"/>
            <a:ext cx="4896544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무늬를 꾸며 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42910" y="404880"/>
            <a:ext cx="3929090" cy="594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47688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평면도형의 이동 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98~99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62~63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8" name="그림 2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14" y="3310538"/>
            <a:ext cx="2663952" cy="13411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71" y="3814763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1" name="이등변 삼각형 1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576690" y="3140698"/>
            <a:ext cx="1357943" cy="1453488"/>
            <a:chOff x="2779892" y="3140698"/>
            <a:chExt cx="1357943" cy="1453488"/>
          </a:xfrm>
        </p:grpSpPr>
        <p:grpSp>
          <p:nvGrpSpPr>
            <p:cNvPr id="3" name="그룹 2"/>
            <p:cNvGrpSpPr/>
            <p:nvPr/>
          </p:nvGrpSpPr>
          <p:grpSpPr>
            <a:xfrm>
              <a:off x="2779892" y="3140698"/>
              <a:ext cx="1357943" cy="1453488"/>
              <a:chOff x="2712158" y="3163276"/>
              <a:chExt cx="1357943" cy="1453488"/>
            </a:xfrm>
          </p:grpSpPr>
          <p:sp>
            <p:nvSpPr>
              <p:cNvPr id="26" name="모서리가 둥근 직사각형 25"/>
              <p:cNvSpPr/>
              <p:nvPr/>
            </p:nvSpPr>
            <p:spPr>
              <a:xfrm>
                <a:off x="2712158" y="3408434"/>
                <a:ext cx="1357943" cy="1208330"/>
              </a:xfrm>
              <a:prstGeom prst="roundRect">
                <a:avLst>
                  <a:gd name="adj" fmla="val 8310"/>
                </a:avLst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59" t="6905" r="74619" b="89505"/>
              <a:stretch/>
            </p:blipFill>
            <p:spPr>
              <a:xfrm>
                <a:off x="3085118" y="3163276"/>
                <a:ext cx="612022" cy="467737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299" y="3716565"/>
              <a:ext cx="679702" cy="679702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46178" y="1436451"/>
            <a:ext cx="8078788" cy="802469"/>
            <a:chOff x="946178" y="1436451"/>
            <a:chExt cx="8078788" cy="802469"/>
          </a:xfrm>
        </p:grpSpPr>
        <p:grpSp>
          <p:nvGrpSpPr>
            <p:cNvPr id="19" name="그룹 18"/>
            <p:cNvGrpSpPr/>
            <p:nvPr/>
          </p:nvGrpSpPr>
          <p:grpSpPr>
            <a:xfrm>
              <a:off x="946178" y="1469479"/>
              <a:ext cx="8078788" cy="769441"/>
              <a:chOff x="917575" y="1459251"/>
              <a:chExt cx="8078788" cy="769441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917575" y="1465441"/>
                <a:ext cx="107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 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1916598" y="1459251"/>
                <a:ext cx="70797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  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모양으로 뒤집기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를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이용하여 규칙적인 무늬를 만들어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9" t="6905" r="74619" b="89505"/>
            <a:stretch/>
          </p:blipFill>
          <p:spPr>
            <a:xfrm>
              <a:off x="2004645" y="1436451"/>
              <a:ext cx="612022" cy="467737"/>
            </a:xfrm>
            <a:prstGeom prst="rect">
              <a:avLst/>
            </a:prstGeom>
          </p:spPr>
        </p:pic>
      </p:grpSp>
      <p:pic>
        <p:nvPicPr>
          <p:cNvPr id="20" name="그림 1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16105" r="19084" b="69359"/>
          <a:stretch/>
        </p:blipFill>
        <p:spPr>
          <a:xfrm>
            <a:off x="4475907" y="3159750"/>
            <a:ext cx="2997334" cy="1604735"/>
          </a:xfrm>
          <a:prstGeom prst="rect">
            <a:avLst/>
          </a:prstGeom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177446" y="3284255"/>
            <a:ext cx="6362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30" y="3318122"/>
            <a:ext cx="2663952" cy="134112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3088" y="3769607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946178" y="1438819"/>
            <a:ext cx="8078788" cy="800101"/>
            <a:chOff x="946178" y="1438819"/>
            <a:chExt cx="8078788" cy="800101"/>
          </a:xfrm>
        </p:grpSpPr>
        <p:grpSp>
          <p:nvGrpSpPr>
            <p:cNvPr id="16" name="그룹 15"/>
            <p:cNvGrpSpPr/>
            <p:nvPr/>
          </p:nvGrpSpPr>
          <p:grpSpPr>
            <a:xfrm>
              <a:off x="946178" y="1469479"/>
              <a:ext cx="8078788" cy="769441"/>
              <a:chOff x="917575" y="1459251"/>
              <a:chExt cx="8078788" cy="769441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917575" y="1465441"/>
                <a:ext cx="107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 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1916598" y="1459251"/>
                <a:ext cx="70797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  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모양으로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돌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리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기를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이용하여 규칙적인 무늬를 만들어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9" t="6905" r="74619" b="89505"/>
            <a:stretch/>
          </p:blipFill>
          <p:spPr>
            <a:xfrm>
              <a:off x="2020690" y="1438819"/>
              <a:ext cx="612022" cy="467737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2452511" y="3163276"/>
            <a:ext cx="1357943" cy="1453488"/>
            <a:chOff x="2712158" y="3163276"/>
            <a:chExt cx="1357943" cy="1453488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712158" y="3408434"/>
              <a:ext cx="1357943" cy="1208330"/>
            </a:xfrm>
            <a:prstGeom prst="roundRect">
              <a:avLst>
                <a:gd name="adj" fmla="val 8310"/>
              </a:avLst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279" y="3750432"/>
              <a:ext cx="679702" cy="679702"/>
            </a:xfrm>
            <a:prstGeom prst="rect">
              <a:avLst/>
            </a:prstGeom>
          </p:spPr>
        </p:pic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9" t="6905" r="74619" b="89505"/>
            <a:stretch/>
          </p:blipFill>
          <p:spPr>
            <a:xfrm>
              <a:off x="3085118" y="3163276"/>
              <a:ext cx="612022" cy="467737"/>
            </a:xfrm>
            <a:prstGeom prst="rect">
              <a:avLst/>
            </a:prstGeom>
          </p:spPr>
        </p:pic>
      </p:grpSp>
      <p:pic>
        <p:nvPicPr>
          <p:cNvPr id="17" name="그림 16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16105" r="19084" b="69359"/>
          <a:stretch/>
        </p:blipFill>
        <p:spPr>
          <a:xfrm>
            <a:off x="4560582" y="3165075"/>
            <a:ext cx="2997334" cy="1604735"/>
          </a:xfrm>
          <a:prstGeom prst="rect">
            <a:avLst/>
          </a:prstGeom>
        </p:spPr>
      </p:pic>
      <p:grpSp>
        <p:nvGrpSpPr>
          <p:cNvPr id="20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1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177446" y="3284255"/>
            <a:ext cx="6362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95678" y="2571744"/>
            <a:ext cx="2581458" cy="173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27477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3648" y="548680"/>
            <a:ext cx="1668154" cy="30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무늬를 꾸며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4" name="타원 23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595678" y="2642042"/>
            <a:ext cx="5643602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평면도형의 이동을 이용하여 규칙적인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무늬를 꾸며 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27477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1668154" cy="30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무늬를 꾸며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607439" y="2372147"/>
            <a:ext cx="4439781" cy="769441"/>
            <a:chOff x="5822950" y="2254949"/>
            <a:chExt cx="4179724" cy="769441"/>
          </a:xfrm>
        </p:grpSpPr>
        <p:sp>
          <p:nvSpPr>
            <p:cNvPr id="44" name="TextBox 43"/>
            <p:cNvSpPr txBox="1"/>
            <p:nvPr/>
          </p:nvSpPr>
          <p:spPr>
            <a:xfrm>
              <a:off x="5952405" y="2254949"/>
              <a:ext cx="405026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거실의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벽지 무늬는 어떤 규칙으로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만들어졌나요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5822950" y="23639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6720" y="410956"/>
            <a:ext cx="42812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벽지 무늬에서 규칙 찾기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4553965" y="3150847"/>
            <a:ext cx="4471002" cy="1619395"/>
          </a:xfrm>
          <a:prstGeom prst="roundRect">
            <a:avLst>
              <a:gd name="adj" fmla="val 8999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4" name="그룹 3"/>
          <p:cNvGrpSpPr/>
          <p:nvPr/>
        </p:nvGrpSpPr>
        <p:grpSpPr>
          <a:xfrm>
            <a:off x="943176" y="1448803"/>
            <a:ext cx="7887624" cy="769441"/>
            <a:chOff x="943176" y="1448803"/>
            <a:chExt cx="7887624" cy="769441"/>
          </a:xfrm>
        </p:grpSpPr>
        <p:sp>
          <p:nvSpPr>
            <p:cNvPr id="43" name="TextBox 42"/>
            <p:cNvSpPr txBox="1"/>
            <p:nvPr/>
          </p:nvSpPr>
          <p:spPr>
            <a:xfrm>
              <a:off x="1112519" y="1448803"/>
              <a:ext cx="7718281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수일이네 집 벽지의 무늬는       모양으로 만들어져 있습니다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b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</a:b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벽지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무늬에서 규칙을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알아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봅시다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43176" y="1545663"/>
              <a:ext cx="219266" cy="218283"/>
              <a:chOff x="-572047" y="4429132"/>
              <a:chExt cx="291025" cy="289721"/>
            </a:xfrm>
          </p:grpSpPr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78" name="그림 77" descr="교4-1-94-1.jpg"/>
            <p:cNvPicPr>
              <a:picLocks noChangeAspect="1"/>
            </p:cNvPicPr>
            <p:nvPr/>
          </p:nvPicPr>
          <p:blipFill>
            <a:blip r:embed="rId2" cstate="print"/>
            <a:srcRect l="3576" t="60988" r="87641" b="31321"/>
            <a:stretch>
              <a:fillRect/>
            </a:stretch>
          </p:blipFill>
          <p:spPr>
            <a:xfrm>
              <a:off x="4553964" y="1490463"/>
              <a:ext cx="357190" cy="357190"/>
            </a:xfrm>
            <a:prstGeom prst="rect">
              <a:avLst/>
            </a:prstGeom>
          </p:spPr>
        </p:pic>
      </p:grpSp>
      <p:pic>
        <p:nvPicPr>
          <p:cNvPr id="54" name="그림 5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10598" r="50000" b="63015"/>
          <a:stretch/>
        </p:blipFill>
        <p:spPr>
          <a:xfrm>
            <a:off x="993810" y="2414911"/>
            <a:ext cx="3193930" cy="3438344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4585911" y="3234120"/>
            <a:ext cx="4335066" cy="1446550"/>
            <a:chOff x="4630515" y="3437322"/>
            <a:chExt cx="4335066" cy="1446550"/>
          </a:xfrm>
        </p:grpSpPr>
        <p:sp>
          <p:nvSpPr>
            <p:cNvPr id="36" name="직사각형 42"/>
            <p:cNvSpPr>
              <a:spLocks noChangeArrowheads="1"/>
            </p:cNvSpPr>
            <p:nvPr/>
          </p:nvSpPr>
          <p:spPr bwMode="auto">
            <a:xfrm>
              <a:off x="4630515" y="3437322"/>
              <a:ext cx="4335066" cy="14465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모양을 오른쪽으로 미는 것을 반복해서 모양을 만들고</a:t>
              </a:r>
              <a:r>
                <a:rPr lang="en-US" altLang="ko-KR" sz="2200" b="1" dirty="0" smtClean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, </a:t>
              </a:r>
              <a:r>
                <a:rPr lang="ko-KR" altLang="en-US" sz="2200" b="1" dirty="0" smtClean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그 모양을 아래쪽으로 밀어서 </a:t>
              </a:r>
              <a:r>
                <a:rPr lang="ko-KR" altLang="en-US" sz="2200" b="1" dirty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무늬를 만들었습니다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45" name="그림 44" descr="교4-1-94-1.jpg"/>
            <p:cNvPicPr>
              <a:picLocks noChangeAspect="1"/>
            </p:cNvPicPr>
            <p:nvPr/>
          </p:nvPicPr>
          <p:blipFill>
            <a:blip r:embed="rId2" cstate="print"/>
            <a:srcRect l="3576" t="60988" r="87641" b="31321"/>
            <a:stretch>
              <a:fillRect/>
            </a:stretch>
          </p:blipFill>
          <p:spPr>
            <a:xfrm>
              <a:off x="4880094" y="3470775"/>
              <a:ext cx="357190" cy="357190"/>
            </a:xfrm>
            <a:prstGeom prst="rect">
              <a:avLst/>
            </a:prstGeom>
          </p:spPr>
        </p:pic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0418" y="37801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23100" r="76955" b="64625"/>
          <a:stretch/>
        </p:blipFill>
        <p:spPr>
          <a:xfrm>
            <a:off x="2807328" y="3886520"/>
            <a:ext cx="1266201" cy="159258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2309" y="45236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4614525" y="4981410"/>
            <a:ext cx="4306451" cy="769441"/>
            <a:chOff x="5822950" y="2254949"/>
            <a:chExt cx="4054204" cy="769441"/>
          </a:xfrm>
        </p:grpSpPr>
        <p:sp>
          <p:nvSpPr>
            <p:cNvPr id="46" name="TextBox 45"/>
            <p:cNvSpPr txBox="1"/>
            <p:nvPr/>
          </p:nvSpPr>
          <p:spPr>
            <a:xfrm>
              <a:off x="5952405" y="2254949"/>
              <a:ext cx="392474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규칙에 따라 빈칸을 채워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거실의 벽지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무늬를 완성해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5822950" y="23639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4" name="그림 5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6720" y="410956"/>
            <a:ext cx="42812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벽지 무늬에서 규칙 찾기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4607440" y="1583047"/>
            <a:ext cx="4280879" cy="769441"/>
            <a:chOff x="5822950" y="2254949"/>
            <a:chExt cx="4030129" cy="769441"/>
          </a:xfrm>
        </p:grpSpPr>
        <p:sp>
          <p:nvSpPr>
            <p:cNvPr id="49" name="TextBox 48"/>
            <p:cNvSpPr txBox="1"/>
            <p:nvPr/>
          </p:nvSpPr>
          <p:spPr>
            <a:xfrm>
              <a:off x="5952405" y="2254949"/>
              <a:ext cx="3900674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벽지 무늬는 어떤 규칙으로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만들어졌나요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5822950" y="23639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64" name="모서리가 둥근 직사각형 63"/>
          <p:cNvSpPr/>
          <p:nvPr/>
        </p:nvSpPr>
        <p:spPr>
          <a:xfrm>
            <a:off x="4517943" y="2352488"/>
            <a:ext cx="4471002" cy="1619395"/>
          </a:xfrm>
          <a:prstGeom prst="roundRect">
            <a:avLst>
              <a:gd name="adj" fmla="val 6584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 t="10623" r="17197" b="62990"/>
          <a:stretch/>
        </p:blipFill>
        <p:spPr>
          <a:xfrm>
            <a:off x="919163" y="1610014"/>
            <a:ext cx="3193930" cy="343834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4553253" y="2446531"/>
            <a:ext cx="4335066" cy="1446550"/>
            <a:chOff x="4564139" y="2920669"/>
            <a:chExt cx="4335066" cy="1446550"/>
          </a:xfrm>
        </p:grpSpPr>
        <p:sp>
          <p:nvSpPr>
            <p:cNvPr id="70" name="직사각형 42"/>
            <p:cNvSpPr>
              <a:spLocks noChangeArrowheads="1"/>
            </p:cNvSpPr>
            <p:nvPr/>
          </p:nvSpPr>
          <p:spPr bwMode="auto">
            <a:xfrm>
              <a:off x="4564139" y="2920669"/>
              <a:ext cx="4335066" cy="14465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</a:t>
              </a:r>
              <a:r>
                <a:rPr lang="ko-KR" altLang="en-US" sz="2200" b="1" spc="-9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모양을 </a:t>
              </a:r>
              <a:r>
                <a:rPr lang="ko-KR" altLang="en-US" sz="2200" b="1" spc="-9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아래쪽으로 뒤집어서 </a:t>
              </a:r>
              <a:r>
                <a:rPr lang="ko-KR" altLang="en-US" sz="2200" b="1" spc="-9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모양</a:t>
              </a:r>
              <a:r>
                <a:rPr lang="ko-KR" altLang="en-US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을</a:t>
              </a:r>
              <a:r>
                <a:rPr lang="ko-KR" altLang="en-US" sz="2200" b="1" spc="-7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만들고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 모양을 오른쪽과 아래쪽으로 밀어서 무늬를 만들었습니다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71" name="그림 70" descr="교4-1-94-1.jpg"/>
            <p:cNvPicPr>
              <a:picLocks noChangeAspect="1"/>
            </p:cNvPicPr>
            <p:nvPr/>
          </p:nvPicPr>
          <p:blipFill>
            <a:blip r:embed="rId4" cstate="print"/>
            <a:srcRect l="3576" t="60988" r="87641" b="31321"/>
            <a:stretch>
              <a:fillRect/>
            </a:stretch>
          </p:blipFill>
          <p:spPr>
            <a:xfrm>
              <a:off x="4813718" y="2965008"/>
              <a:ext cx="357190" cy="357190"/>
            </a:xfrm>
            <a:prstGeom prst="rect">
              <a:avLst/>
            </a:prstGeom>
          </p:spPr>
        </p:pic>
      </p:grpSp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965" y="29796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23389" r="56158" b="64835"/>
          <a:stretch/>
        </p:blipFill>
        <p:spPr>
          <a:xfrm>
            <a:off x="2828288" y="3116344"/>
            <a:ext cx="1165065" cy="152774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4583" y="3681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4614525" y="4357579"/>
            <a:ext cx="4306451" cy="769441"/>
            <a:chOff x="5822950" y="2254949"/>
            <a:chExt cx="4054204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5952405" y="2254949"/>
              <a:ext cx="392474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spc="-80" dirty="0">
                  <a:latin typeface="나눔고딕" pitchFamily="50" charset="-127"/>
                  <a:ea typeface="나눔고딕" pitchFamily="50" charset="-127"/>
                </a:rPr>
                <a:t>규칙에 따라 빈칸을 채워 </a:t>
              </a:r>
              <a:r>
                <a:rPr lang="ko-KR" altLang="en-US" sz="2200" b="1" spc="-80" dirty="0" smtClean="0">
                  <a:latin typeface="나눔고딕" pitchFamily="50" charset="-127"/>
                  <a:ea typeface="나눔고딕" pitchFamily="50" charset="-127"/>
                </a:rPr>
                <a:t>방의 벽지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무늬를 완성해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5822950" y="23639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4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6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grpSp>
        <p:nvGrpSpPr>
          <p:cNvPr id="3" name="그룹 129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pic>
        <p:nvPicPr>
          <p:cNvPr id="21" name="그림 20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6720" y="410956"/>
            <a:ext cx="42812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벽지 무늬에서 규칙 찾기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60465" y="1460960"/>
            <a:ext cx="7998680" cy="442007"/>
            <a:chOff x="971351" y="1460960"/>
            <a:chExt cx="7998680" cy="442007"/>
          </a:xfrm>
        </p:grpSpPr>
        <p:sp>
          <p:nvSpPr>
            <p:cNvPr id="18436" name="TextBox 42"/>
            <p:cNvSpPr txBox="1">
              <a:spLocks noChangeArrowheads="1"/>
            </p:cNvSpPr>
            <p:nvPr/>
          </p:nvSpPr>
          <p:spPr bwMode="auto">
            <a:xfrm>
              <a:off x="988359" y="1460960"/>
              <a:ext cx="7981672" cy="430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87400" latinLnBrk="0"/>
              <a:r>
                <a:rPr kumimoji="0" lang="ko-KR" altLang="en-US" sz="2200" b="1" dirty="0">
                  <a:latin typeface="나눔고딕" charset="-127"/>
                  <a:ea typeface="나눔고딕" charset="-127"/>
                  <a:sym typeface="Wingdings" pitchFamily="2" charset="2"/>
                </a:rPr>
                <a:t>    </a:t>
              </a:r>
              <a:r>
                <a:rPr kumimoji="0" lang="ko-KR" altLang="en-US" sz="2200" b="1" dirty="0">
                  <a:solidFill>
                    <a:srgbClr val="FF0000"/>
                  </a:solidFill>
                  <a:latin typeface="나눔고딕" charset="-127"/>
                  <a:ea typeface="나눔고딕" charset="-127"/>
                  <a:sym typeface="Wingdings" pitchFamily="2" charset="2"/>
                </a:rPr>
                <a:t>   </a:t>
              </a:r>
              <a:r>
                <a:rPr kumimoji="0" lang="ko-KR" altLang="en-US" sz="2200" b="1" dirty="0" smtClean="0">
                  <a:solidFill>
                    <a:srgbClr val="FF0000"/>
                  </a:solidFill>
                  <a:latin typeface="나눔고딕" charset="-127"/>
                  <a:ea typeface="나눔고딕" charset="-127"/>
                  <a:sym typeface="Wingdings" pitchFamily="2" charset="2"/>
                </a:rPr>
                <a:t> </a:t>
              </a:r>
              <a:r>
                <a:rPr kumimoji="0" lang="ko-KR" altLang="en-US" sz="2200" b="1" dirty="0" smtClean="0">
                  <a:latin typeface="나눔고딕" charset="-127"/>
                  <a:ea typeface="나눔고딕" charset="-127"/>
                  <a:sym typeface="Wingdings" pitchFamily="2" charset="2"/>
                </a:rPr>
                <a:t>모양으로 </a:t>
              </a:r>
              <a:r>
                <a:rPr kumimoji="0" lang="ko-KR" altLang="en-US" sz="2200" b="1" dirty="0">
                  <a:latin typeface="나눔고딕" charset="-127"/>
                  <a:ea typeface="나눔고딕" charset="-127"/>
                  <a:sym typeface="Wingdings" pitchFamily="2" charset="2"/>
                </a:rPr>
                <a:t>돌리기를 이용하여 규칙적인 무늬를 만들어 보세요</a:t>
              </a:r>
              <a:r>
                <a:rPr kumimoji="0" lang="en-US" altLang="ko-KR" sz="2200" b="1" dirty="0">
                  <a:latin typeface="나눔고딕" charset="-127"/>
                  <a:ea typeface="나눔고딕" charset="-127"/>
                  <a:sym typeface="Wingdings" pitchFamily="2" charset="2"/>
                </a:rPr>
                <a:t>.</a:t>
              </a:r>
            </a:p>
          </p:txBody>
        </p:sp>
        <p:pic>
          <p:nvPicPr>
            <p:cNvPr id="18442" name="Shap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6192" y="1477517"/>
              <a:ext cx="39211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971351" y="1613696"/>
              <a:ext cx="127000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5814" r="42623" b="75383"/>
          <a:stretch/>
        </p:blipFill>
        <p:spPr>
          <a:xfrm>
            <a:off x="1253979" y="2297724"/>
            <a:ext cx="7883849" cy="222365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0485" y="32007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타원 19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834862" y="2421840"/>
            <a:ext cx="511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rgbClr val="00B0F0"/>
              </a:solidFill>
              <a:latin typeface="나눔고딕"/>
              <a:ea typeface="나눔고딕"/>
              <a:sym typeface="Wingding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44"/>
          <p:cNvSpPr/>
          <p:nvPr/>
        </p:nvSpPr>
        <p:spPr>
          <a:xfrm>
            <a:off x="903266" y="2246132"/>
            <a:ext cx="8102622" cy="3641906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  <p:grpSp>
        <p:nvGrpSpPr>
          <p:cNvPr id="2" name="그룹 126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grpSp>
        <p:nvGrpSpPr>
          <p:cNvPr id="3" name="그룹 129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pic>
        <p:nvPicPr>
          <p:cNvPr id="22" name="그림 21" descr="16.png"/>
          <p:cNvPicPr>
            <a:picLocks noChangeAspect="1"/>
          </p:cNvPicPr>
          <p:nvPr/>
        </p:nvPicPr>
        <p:blipFill rotWithShape="1">
          <a:blip r:embed="rId2"/>
          <a:srcRect l="47080" b="-5310"/>
          <a:stretch/>
        </p:blipFill>
        <p:spPr>
          <a:xfrm>
            <a:off x="4648200" y="3547251"/>
            <a:ext cx="2214780" cy="2231927"/>
          </a:xfrm>
          <a:prstGeom prst="rect">
            <a:avLst/>
          </a:prstGeom>
        </p:spPr>
      </p:pic>
      <p:pic>
        <p:nvPicPr>
          <p:cNvPr id="19471" name="Shape"/>
          <p:cNvPicPr>
            <a:picLocks noChangeAspect="1"/>
          </p:cNvPicPr>
          <p:nvPr/>
        </p:nvPicPr>
        <p:blipFill>
          <a:blip r:embed="rId3"/>
          <a:srcRect l="34027" t="35140" r="56614" b="45192"/>
          <a:stretch>
            <a:fillRect/>
          </a:stretch>
        </p:blipFill>
        <p:spPr bwMode="auto">
          <a:xfrm>
            <a:off x="4054068" y="440399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45719" y="1411201"/>
            <a:ext cx="7964104" cy="769441"/>
            <a:chOff x="945719" y="1892305"/>
            <a:chExt cx="7964104" cy="769441"/>
          </a:xfrm>
        </p:grpSpPr>
        <p:sp>
          <p:nvSpPr>
            <p:cNvPr id="19467" name="TextBox 43"/>
            <p:cNvSpPr txBox="1">
              <a:spLocks noChangeArrowheads="1"/>
            </p:cNvSpPr>
            <p:nvPr/>
          </p:nvSpPr>
          <p:spPr bwMode="auto">
            <a:xfrm>
              <a:off x="1105236" y="1892305"/>
              <a:ext cx="7804587" cy="769441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763588" latinLnBrk="0"/>
              <a:r>
                <a:rPr kumimoji="0" lang="ko-KR" altLang="en-US" sz="2200" b="1" dirty="0" smtClean="0">
                  <a:latin typeface="나눔고딕" charset="-127"/>
                  <a:ea typeface="나눔고딕" charset="-127"/>
                  <a:sym typeface="Wingdings" pitchFamily="2" charset="2"/>
                </a:rPr>
                <a:t>완성한 </a:t>
              </a:r>
              <a:r>
                <a:rPr kumimoji="0" lang="ko-KR" altLang="en-US" sz="2200" b="1" dirty="0">
                  <a:latin typeface="나눔고딕" charset="-127"/>
                  <a:ea typeface="나눔고딕" charset="-127"/>
                  <a:sym typeface="Wingdings" pitchFamily="2" charset="2"/>
                </a:rPr>
                <a:t>무늬를 짝과 비교해 보고, 어떠한 규칙으로 무늬를 </a:t>
              </a:r>
              <a:r>
                <a:rPr kumimoji="0" lang="ko-KR" altLang="en-US" sz="2200" b="1" dirty="0" err="1" smtClean="0">
                  <a:latin typeface="나눔고딕" charset="-127"/>
                  <a:ea typeface="나눔고딕" charset="-127"/>
                  <a:sym typeface="Wingdings" pitchFamily="2" charset="2"/>
                </a:rPr>
                <a:t>만들었</a:t>
              </a:r>
              <a:endParaRPr kumimoji="0" lang="en-US" altLang="ko-KR" sz="2200" b="1" dirty="0" smtClean="0">
                <a:latin typeface="나눔고딕" charset="-127"/>
                <a:ea typeface="나눔고딕" charset="-127"/>
                <a:sym typeface="Wingdings" pitchFamily="2" charset="2"/>
              </a:endParaRPr>
            </a:p>
            <a:p>
              <a:pPr defTabSz="763588" latinLnBrk="0"/>
              <a:r>
                <a:rPr kumimoji="0" lang="ko-KR" altLang="en-US" sz="2200" b="1" dirty="0" smtClean="0">
                  <a:latin typeface="나눔고딕" charset="-127"/>
                  <a:ea typeface="나눔고딕" charset="-127"/>
                  <a:sym typeface="Wingdings" pitchFamily="2" charset="2"/>
                </a:rPr>
                <a:t>는 지 </a:t>
              </a:r>
              <a:r>
                <a:rPr kumimoji="0" lang="ko-KR" altLang="en-US" sz="2200" b="1" dirty="0">
                  <a:latin typeface="나눔고딕" charset="-127"/>
                  <a:ea typeface="나눔고딕" charset="-127"/>
                  <a:sym typeface="Wingdings" pitchFamily="2" charset="2"/>
                </a:rPr>
                <a:t>짝에게 </a:t>
              </a:r>
              <a:r>
                <a:rPr kumimoji="0" lang="ko-KR" altLang="en-US" sz="2200" b="1" dirty="0" smtClean="0">
                  <a:latin typeface="나눔고딕" charset="-127"/>
                  <a:ea typeface="나눔고딕" charset="-127"/>
                  <a:sym typeface="Wingdings" pitchFamily="2" charset="2"/>
                </a:rPr>
                <a:t>설명해 </a:t>
              </a:r>
              <a:r>
                <a:rPr kumimoji="0" lang="ko-KR" altLang="en-US" sz="2200" b="1" dirty="0">
                  <a:latin typeface="나눔고딕" charset="-127"/>
                  <a:ea typeface="나눔고딕" charset="-127"/>
                  <a:sym typeface="Wingdings" pitchFamily="2" charset="2"/>
                </a:rPr>
                <a:t>보세요.</a:t>
              </a:r>
            </a:p>
          </p:txBody>
        </p:sp>
        <p:sp>
          <p:nvSpPr>
            <p:cNvPr id="19483" name="Freeform 14"/>
            <p:cNvSpPr>
              <a:spLocks/>
            </p:cNvSpPr>
            <p:nvPr/>
          </p:nvSpPr>
          <p:spPr bwMode="auto">
            <a:xfrm>
              <a:off x="945719" y="2036767"/>
              <a:ext cx="127000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4" name="그림 23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720" y="410956"/>
            <a:ext cx="42812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벽지 무늬에서 규칙 찾기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89964" y="2301887"/>
            <a:ext cx="8019859" cy="1311128"/>
            <a:chOff x="865489" y="5452487"/>
            <a:chExt cx="8019859" cy="1311128"/>
          </a:xfrm>
        </p:grpSpPr>
        <p:sp>
          <p:nvSpPr>
            <p:cNvPr id="31" name="직사각형 42"/>
            <p:cNvSpPr>
              <a:spLocks noChangeArrowheads="1"/>
            </p:cNvSpPr>
            <p:nvPr/>
          </p:nvSpPr>
          <p:spPr bwMode="auto">
            <a:xfrm>
              <a:off x="865489" y="5452487"/>
              <a:ext cx="8019859" cy="13111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  <a:sym typeface="Wingdings" pitchFamily="2" charset="2"/>
                </a:rPr>
                <a:t>      모양을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  <a:sym typeface="Wingdings" pitchFamily="2" charset="2"/>
                </a:rPr>
                <a:t>시계 방향으로 90°만큼 돌리는 것을 반복해서 모양을 만들고, 그 모양을 오른쪽과 아래쪽으로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  <a:sym typeface="Wingdings" pitchFamily="2" charset="2"/>
                </a:rPr>
                <a:t>밀어서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  <a:sym typeface="Wingdings" pitchFamily="2" charset="2"/>
                </a:rPr>
                <a:t>무늬를 만들었습니다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32" name="Shap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3735" y="5483474"/>
              <a:ext cx="39052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그림 34" descr="16.png"/>
          <p:cNvPicPr>
            <a:picLocks noChangeAspect="1"/>
          </p:cNvPicPr>
          <p:nvPr/>
        </p:nvPicPr>
        <p:blipFill rotWithShape="1">
          <a:blip r:embed="rId2"/>
          <a:srcRect l="-2541" t="23697" r="71329" b="15182"/>
          <a:stretch/>
        </p:blipFill>
        <p:spPr>
          <a:xfrm>
            <a:off x="2617154" y="3961367"/>
            <a:ext cx="1306285" cy="12954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98055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>
          <a:xfrm>
            <a:off x="4317224" y="3367668"/>
            <a:ext cx="4688663" cy="2509604"/>
          </a:xfrm>
          <a:prstGeom prst="roundRect">
            <a:avLst>
              <a:gd name="adj" fmla="val 4715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3" name="그룹 2"/>
          <p:cNvGrpSpPr/>
          <p:nvPr/>
        </p:nvGrpSpPr>
        <p:grpSpPr>
          <a:xfrm>
            <a:off x="4363685" y="3379190"/>
            <a:ext cx="4560905" cy="2462213"/>
            <a:chOff x="4553252" y="3758869"/>
            <a:chExt cx="4560905" cy="2462213"/>
          </a:xfrm>
        </p:grpSpPr>
        <p:sp>
          <p:nvSpPr>
            <p:cNvPr id="34" name="직사각형 42"/>
            <p:cNvSpPr>
              <a:spLocks noChangeArrowheads="1"/>
            </p:cNvSpPr>
            <p:nvPr/>
          </p:nvSpPr>
          <p:spPr bwMode="auto">
            <a:xfrm>
              <a:off x="4553252" y="3758869"/>
              <a:ext cx="4560905" cy="24622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모양을 </a:t>
              </a:r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오른쪽으로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미는 것을 반복해서 </a:t>
              </a:r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모양을 만들고 다시 그 모양을</a:t>
              </a:r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아래로 뒤집어서 무늬를 만들었습니다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모양을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아래쪽으로 뒤집는 것을 반복해서 모양을 만들고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 모양을 오른쪽으로 밀어서 무늬를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만들었습니다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59" name="그림 58" descr="교4-1-95-2.jpg"/>
            <p:cNvPicPr>
              <a:picLocks noChangeAspect="1"/>
            </p:cNvPicPr>
            <p:nvPr/>
          </p:nvPicPr>
          <p:blipFill>
            <a:blip r:embed="rId2" cstate="print"/>
            <a:srcRect l="10716" t="67125" r="82071" b="26041"/>
            <a:stretch>
              <a:fillRect/>
            </a:stretch>
          </p:blipFill>
          <p:spPr>
            <a:xfrm>
              <a:off x="4842225" y="3769900"/>
              <a:ext cx="340467" cy="397212"/>
            </a:xfrm>
            <a:prstGeom prst="rect">
              <a:avLst/>
            </a:prstGeom>
          </p:spPr>
        </p:pic>
        <p:pic>
          <p:nvPicPr>
            <p:cNvPr id="60" name="그림 59" descr="교4-1-95-2.jpg"/>
            <p:cNvPicPr>
              <a:picLocks noChangeAspect="1"/>
            </p:cNvPicPr>
            <p:nvPr/>
          </p:nvPicPr>
          <p:blipFill>
            <a:blip r:embed="rId2" cstate="print"/>
            <a:srcRect l="10716" t="67125" r="82071" b="26041"/>
            <a:stretch>
              <a:fillRect/>
            </a:stretch>
          </p:blipFill>
          <p:spPr>
            <a:xfrm>
              <a:off x="4842225" y="4782318"/>
              <a:ext cx="340467" cy="39721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66720" y="410956"/>
            <a:ext cx="43457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규칙적인 무늬 만들고 비교하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grpSp>
        <p:nvGrpSpPr>
          <p:cNvPr id="37" name="그룹 1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9921" y="1430667"/>
            <a:ext cx="7983519" cy="770361"/>
            <a:chOff x="929921" y="1430667"/>
            <a:chExt cx="7983519" cy="770361"/>
          </a:xfrm>
        </p:grpSpPr>
        <p:sp>
          <p:nvSpPr>
            <p:cNvPr id="43" name="TextBox 42"/>
            <p:cNvSpPr txBox="1"/>
            <p:nvPr/>
          </p:nvSpPr>
          <p:spPr>
            <a:xfrm>
              <a:off x="1106105" y="1431587"/>
              <a:ext cx="7807335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모양으로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밀기, 뒤집기, 돌리기를 이용하여 규칙적인 무늬를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만들어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. 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29921" y="1504941"/>
              <a:ext cx="219266" cy="218283"/>
              <a:chOff x="-572047" y="4429132"/>
              <a:chExt cx="291025" cy="28972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44" name="그림 43" descr="교4-1-95-2.jpg"/>
            <p:cNvPicPr>
              <a:picLocks noChangeAspect="1"/>
            </p:cNvPicPr>
            <p:nvPr/>
          </p:nvPicPr>
          <p:blipFill>
            <a:blip r:embed="rId2" cstate="print"/>
            <a:srcRect l="10716" t="67125" r="82071" b="26041"/>
            <a:stretch>
              <a:fillRect/>
            </a:stretch>
          </p:blipFill>
          <p:spPr>
            <a:xfrm>
              <a:off x="1312828" y="1430667"/>
              <a:ext cx="340467" cy="397212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23375" y="4048675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2" t="13618" r="50362" b="61392"/>
          <a:stretch/>
        </p:blipFill>
        <p:spPr>
          <a:xfrm>
            <a:off x="1028048" y="2587538"/>
            <a:ext cx="3203274" cy="3256350"/>
          </a:xfrm>
          <a:prstGeom prst="rect">
            <a:avLst/>
          </a:prstGeom>
        </p:spPr>
      </p:pic>
      <p:grpSp>
        <p:nvGrpSpPr>
          <p:cNvPr id="56" name="그룹 55"/>
          <p:cNvGrpSpPr/>
          <p:nvPr/>
        </p:nvGrpSpPr>
        <p:grpSpPr>
          <a:xfrm>
            <a:off x="4418557" y="2552257"/>
            <a:ext cx="4494880" cy="769441"/>
            <a:chOff x="5801860" y="2199194"/>
            <a:chExt cx="4043131" cy="769441"/>
          </a:xfrm>
        </p:grpSpPr>
        <p:sp>
          <p:nvSpPr>
            <p:cNvPr id="57" name="TextBox 56"/>
            <p:cNvSpPr txBox="1"/>
            <p:nvPr/>
          </p:nvSpPr>
          <p:spPr>
            <a:xfrm>
              <a:off x="5952405" y="2199194"/>
              <a:ext cx="3892586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만든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무늬를 보고 어떠한 규칙으로 만들어졌는지 설명해 보세요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801860" y="23639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562" y="4382170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44100" r="50532" b="30910"/>
          <a:stretch/>
        </p:blipFill>
        <p:spPr>
          <a:xfrm>
            <a:off x="953210" y="1611586"/>
            <a:ext cx="3203274" cy="3256350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47805" r="59290" b="29205"/>
          <a:stretch/>
        </p:blipFill>
        <p:spPr>
          <a:xfrm>
            <a:off x="1069324" y="1748404"/>
            <a:ext cx="3021571" cy="2982713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4304353" y="2977083"/>
            <a:ext cx="4701535" cy="1937453"/>
          </a:xfrm>
          <a:prstGeom prst="roundRect">
            <a:avLst>
              <a:gd name="adj" fmla="val 7116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5" name="그룹 4"/>
          <p:cNvGrpSpPr/>
          <p:nvPr/>
        </p:nvGrpSpPr>
        <p:grpSpPr>
          <a:xfrm>
            <a:off x="4304353" y="3047448"/>
            <a:ext cx="4560905" cy="1717393"/>
            <a:chOff x="4239037" y="2729103"/>
            <a:chExt cx="4560905" cy="1717393"/>
          </a:xfrm>
        </p:grpSpPr>
        <p:sp>
          <p:nvSpPr>
            <p:cNvPr id="53" name="직사각형 42"/>
            <p:cNvSpPr>
              <a:spLocks noChangeArrowheads="1"/>
            </p:cNvSpPr>
            <p:nvPr/>
          </p:nvSpPr>
          <p:spPr bwMode="auto">
            <a:xfrm>
              <a:off x="4239037" y="2729103"/>
              <a:ext cx="4560905" cy="17173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모양을 </a:t>
              </a:r>
              <a:r>
                <a:rPr lang="ko-KR" altLang="en-US" sz="2200" b="1" dirty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시계 방향으로 90°만큼 돌</a:t>
              </a:r>
              <a:r>
                <a:rPr lang="ko-KR" altLang="en-US" sz="2200" b="1" spc="20" dirty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리는 것을 반복해서 모양을 만들고 그 </a:t>
              </a:r>
              <a:r>
                <a:rPr lang="ko-KR" altLang="en-US" sz="2200" b="1" spc="50" dirty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모양을 오른쪽과 아래쪽으로 밀어서 </a:t>
              </a:r>
              <a:r>
                <a:rPr lang="ko-KR" altLang="en-US" sz="2200" b="1" dirty="0">
                  <a:solidFill>
                    <a:srgbClr val="953735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무늬를 만들었습니다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7" name="그림 26" descr="교4-1-95-2.jpg"/>
            <p:cNvPicPr>
              <a:picLocks noChangeAspect="1"/>
            </p:cNvPicPr>
            <p:nvPr/>
          </p:nvPicPr>
          <p:blipFill>
            <a:blip r:embed="rId4" cstate="print"/>
            <a:srcRect l="10716" t="67125" r="82071" b="26041"/>
            <a:stretch>
              <a:fillRect/>
            </a:stretch>
          </p:blipFill>
          <p:spPr>
            <a:xfrm>
              <a:off x="4540508" y="2801702"/>
              <a:ext cx="340467" cy="397212"/>
            </a:xfrm>
            <a:prstGeom prst="rect">
              <a:avLst/>
            </a:prstGeom>
          </p:spPr>
        </p:pic>
      </p:grpSp>
      <p:grpSp>
        <p:nvGrpSpPr>
          <p:cNvPr id="37" name="그룹 1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1990" y="3047448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42324" y="5246889"/>
            <a:ext cx="7390002" cy="430887"/>
            <a:chOff x="920552" y="5013176"/>
            <a:chExt cx="7390002" cy="430887"/>
          </a:xfrm>
        </p:grpSpPr>
        <p:sp>
          <p:nvSpPr>
            <p:cNvPr id="2" name="직사각형 1"/>
            <p:cNvSpPr/>
            <p:nvPr/>
          </p:nvSpPr>
          <p:spPr>
            <a:xfrm>
              <a:off x="1122585" y="5013176"/>
              <a:ext cx="71879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내가 만든 무늬와 친구가 만든 무늬를 비교해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920552" y="5157317"/>
              <a:ext cx="127000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6720" y="410956"/>
            <a:ext cx="43457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규칙적인 무늬 만들고 비교하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292912" y="1457186"/>
            <a:ext cx="4572346" cy="1446550"/>
            <a:chOff x="880403" y="1398571"/>
            <a:chExt cx="4572346" cy="1446550"/>
          </a:xfrm>
        </p:grpSpPr>
        <p:sp>
          <p:nvSpPr>
            <p:cNvPr id="43" name="TextBox 42"/>
            <p:cNvSpPr txBox="1"/>
            <p:nvPr/>
          </p:nvSpPr>
          <p:spPr>
            <a:xfrm>
              <a:off x="1083624" y="1398571"/>
              <a:ext cx="4369125" cy="14465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모양으로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밀기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뒤집기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돌리기를 이용하여 슬기가 만든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무늬와 다른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규칙으로 무늬를 만들고 설명해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pic>
          <p:nvPicPr>
            <p:cNvPr id="54" name="그림 53" descr="교4-1-95-2.jpg"/>
            <p:cNvPicPr>
              <a:picLocks noChangeAspect="1"/>
            </p:cNvPicPr>
            <p:nvPr/>
          </p:nvPicPr>
          <p:blipFill>
            <a:blip r:embed="rId4" cstate="print"/>
            <a:srcRect l="10716" t="67125" r="82071" b="26041"/>
            <a:stretch>
              <a:fillRect/>
            </a:stretch>
          </p:blipFill>
          <p:spPr>
            <a:xfrm>
              <a:off x="1179634" y="1434530"/>
              <a:ext cx="340467" cy="397212"/>
            </a:xfrm>
            <a:prstGeom prst="rect">
              <a:avLst/>
            </a:prstGeom>
          </p:spPr>
        </p:pic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880403" y="1555663"/>
              <a:ext cx="127000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686" y="3726734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5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125850"/>
            <a:ext cx="2663952" cy="134112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16105" r="19084" b="69359"/>
          <a:stretch/>
        </p:blipFill>
        <p:spPr>
          <a:xfrm>
            <a:off x="4596162" y="2977055"/>
            <a:ext cx="2997334" cy="160473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720" y="3662697"/>
            <a:ext cx="376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0" name="타원 1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1" name="이등변 삼각형 2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578478" y="2969103"/>
            <a:ext cx="1357943" cy="1453488"/>
            <a:chOff x="2578478" y="2969103"/>
            <a:chExt cx="1357943" cy="1453488"/>
          </a:xfrm>
        </p:grpSpPr>
        <p:grpSp>
          <p:nvGrpSpPr>
            <p:cNvPr id="29" name="그룹 28"/>
            <p:cNvGrpSpPr/>
            <p:nvPr/>
          </p:nvGrpSpPr>
          <p:grpSpPr>
            <a:xfrm>
              <a:off x="2578478" y="2969103"/>
              <a:ext cx="1357943" cy="1453488"/>
              <a:chOff x="2712158" y="3163276"/>
              <a:chExt cx="1357943" cy="1453488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2712158" y="3408434"/>
                <a:ext cx="1357943" cy="1208330"/>
              </a:xfrm>
              <a:prstGeom prst="roundRect">
                <a:avLst>
                  <a:gd name="adj" fmla="val 8310"/>
                </a:avLst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59" t="6905" r="74619" b="89505"/>
              <a:stretch/>
            </p:blipFill>
            <p:spPr>
              <a:xfrm>
                <a:off x="3085118" y="3163276"/>
                <a:ext cx="612022" cy="467737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176" y="3533133"/>
              <a:ext cx="679702" cy="679702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17575" y="1409456"/>
            <a:ext cx="8078788" cy="813229"/>
            <a:chOff x="917575" y="1409456"/>
            <a:chExt cx="8078788" cy="813229"/>
          </a:xfrm>
        </p:grpSpPr>
        <p:grpSp>
          <p:nvGrpSpPr>
            <p:cNvPr id="22" name="그룹 21"/>
            <p:cNvGrpSpPr/>
            <p:nvPr/>
          </p:nvGrpSpPr>
          <p:grpSpPr>
            <a:xfrm>
              <a:off x="917575" y="1449295"/>
              <a:ext cx="8078788" cy="773390"/>
              <a:chOff x="917575" y="1465441"/>
              <a:chExt cx="8078788" cy="77339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917575" y="1465441"/>
                <a:ext cx="107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 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1916598" y="1469390"/>
                <a:ext cx="70797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  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모양으로 밀기를 이용하여 규칙적인 무늬를 만들어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9" t="6905" r="74619" b="89505"/>
            <a:stretch/>
          </p:blipFill>
          <p:spPr>
            <a:xfrm>
              <a:off x="1986581" y="1409456"/>
              <a:ext cx="612022" cy="4677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369</Words>
  <Application>Microsoft Office PowerPoint</Application>
  <PresentationFormat>A4 용지(210x297mm)</PresentationFormat>
  <Paragraphs>78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굴림</vt:lpstr>
      <vt:lpstr>Arial</vt:lpstr>
      <vt:lpstr>나눔바른고딕</vt:lpstr>
      <vt:lpstr>나눔고딕</vt:lpstr>
      <vt:lpstr>맑은 고딕</vt:lpstr>
      <vt:lpstr>나눔고딕 ExtraBold</vt:lpstr>
      <vt:lpstr>Wingdings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183</cp:revision>
  <dcterms:created xsi:type="dcterms:W3CDTF">2016-11-16T23:53:02Z</dcterms:created>
  <dcterms:modified xsi:type="dcterms:W3CDTF">2018-01-21T23:44:04Z</dcterms:modified>
</cp:coreProperties>
</file>