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handoutMasterIdLst>
    <p:handoutMasterId r:id="rId20"/>
  </p:handoutMasterIdLst>
  <p:sldIdLst>
    <p:sldId id="256" r:id="rId3"/>
    <p:sldId id="257" r:id="rId4"/>
    <p:sldId id="270" r:id="rId5"/>
    <p:sldId id="276" r:id="rId6"/>
    <p:sldId id="272" r:id="rId7"/>
    <p:sldId id="277" r:id="rId8"/>
    <p:sldId id="274" r:id="rId9"/>
    <p:sldId id="275" r:id="rId10"/>
    <p:sldId id="280" r:id="rId11"/>
    <p:sldId id="260" r:id="rId12"/>
    <p:sldId id="263" r:id="rId13"/>
    <p:sldId id="264" r:id="rId14"/>
    <p:sldId id="265" r:id="rId15"/>
    <p:sldId id="267" r:id="rId16"/>
    <p:sldId id="268" r:id="rId17"/>
    <p:sldId id="281" r:id="rId18"/>
    <p:sldId id="266" r:id="rId19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21"/>
      <p:bold r:id="rId22"/>
    </p:embeddedFont>
    <p:embeddedFont>
      <p:font typeface="나눔고딕 ExtraBold" panose="020D0904000000000000" pitchFamily="50" charset="-127"/>
      <p:bold r:id="rId23"/>
    </p:embeddedFont>
    <p:embeddedFont>
      <p:font typeface="나눔고딕" panose="020D0604000000000000" pitchFamily="50" charset="-127"/>
      <p:regular r:id="rId24"/>
      <p:bold r:id="rId25"/>
    </p:embeddedFont>
    <p:embeddedFont>
      <p:font typeface="나눔바른고딕" panose="020B0603020101020101" pitchFamily="50" charset="-127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7F"/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2" autoAdjust="0"/>
    <p:restoredTop sz="99241" autoAdjust="0"/>
  </p:normalViewPr>
  <p:slideViewPr>
    <p:cSldViewPr snapToGrid="0" showGuides="1">
      <p:cViewPr>
        <p:scale>
          <a:sx n="100" d="100"/>
          <a:sy n="100" d="100"/>
        </p:scale>
        <p:origin x="-522" y="84"/>
      </p:cViewPr>
      <p:guideLst>
        <p:guide orient="horz" pos="482"/>
        <p:guide orient="horz" pos="3869"/>
        <p:guide orient="horz" pos="527"/>
        <p:guide orient="horz" pos="3702"/>
        <p:guide orient="horz" pos="924"/>
        <p:guide pos="574"/>
        <p:guide pos="56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51C61-766F-4ACF-8619-09AD2113E22D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BF2D7-43B9-4A43-AF75-DD6B87E7E4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69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평면도형을 뒤집고 돌려 볼까요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5348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평면도형을 뒤집고 돌려 볼까요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평면도형을 뒤집고 돌려 볼까요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emf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1.xml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1.xml"/><Relationship Id="rId4" Type="http://schemas.openxmlformats.org/officeDocument/2006/relationships/image" Target="../media/image12.png"/><Relationship Id="rId9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11.xml"/><Relationship Id="rId5" Type="http://schemas.openxmlformats.org/officeDocument/2006/relationships/image" Target="../media/image16.png"/><Relationship Id="rId10" Type="http://schemas.openxmlformats.org/officeDocument/2006/relationships/slide" Target="slide9.xml"/><Relationship Id="rId4" Type="http://schemas.openxmlformats.org/officeDocument/2006/relationships/image" Target="../media/image15.png"/><Relationship Id="rId9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5.png"/><Relationship Id="rId7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11.xml"/><Relationship Id="rId5" Type="http://schemas.openxmlformats.org/officeDocument/2006/relationships/image" Target="../media/image16.png"/><Relationship Id="rId10" Type="http://schemas.openxmlformats.org/officeDocument/2006/relationships/slide" Target="slide9.xml"/><Relationship Id="rId4" Type="http://schemas.openxmlformats.org/officeDocument/2006/relationships/image" Target="../media/image6.png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2.png"/><Relationship Id="rId7" Type="http://schemas.openxmlformats.org/officeDocument/2006/relationships/slide" Target="slide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11.xml"/><Relationship Id="rId5" Type="http://schemas.openxmlformats.org/officeDocument/2006/relationships/image" Target="../media/image8.png"/><Relationship Id="rId10" Type="http://schemas.openxmlformats.org/officeDocument/2006/relationships/slide" Target="slide9.xml"/><Relationship Id="rId4" Type="http://schemas.openxmlformats.org/officeDocument/2006/relationships/image" Target="../media/image7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11.xml"/><Relationship Id="rId5" Type="http://schemas.openxmlformats.org/officeDocument/2006/relationships/image" Target="../media/image8.png"/><Relationship Id="rId10" Type="http://schemas.openxmlformats.org/officeDocument/2006/relationships/slide" Target="slide9.xml"/><Relationship Id="rId4" Type="http://schemas.openxmlformats.org/officeDocument/2006/relationships/image" Target="../media/image6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1.xml"/><Relationship Id="rId4" Type="http://schemas.openxmlformats.org/officeDocument/2006/relationships/image" Target="../media/image6.pn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0.png"/><Relationship Id="rId7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11.xml"/><Relationship Id="rId5" Type="http://schemas.openxmlformats.org/officeDocument/2006/relationships/image" Target="../media/image6.png"/><Relationship Id="rId10" Type="http://schemas.openxmlformats.org/officeDocument/2006/relationships/slide" Target="slide9.xml"/><Relationship Id="rId4" Type="http://schemas.openxmlformats.org/officeDocument/2006/relationships/image" Target="../media/image9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11.xml"/><Relationship Id="rId5" Type="http://schemas.openxmlformats.org/officeDocument/2006/relationships/image" Target="../media/image10.png"/><Relationship Id="rId10" Type="http://schemas.openxmlformats.org/officeDocument/2006/relationships/slide" Target="slide9.xml"/><Relationship Id="rId4" Type="http://schemas.openxmlformats.org/officeDocument/2006/relationships/image" Target="../media/image6.pn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13.png"/><Relationship Id="rId4" Type="http://schemas.openxmlformats.org/officeDocument/2006/relationships/slide" Target="slide1.xml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그림 98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5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59" name="그림 5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60" name="제목 1"/>
          <p:cNvSpPr txBox="1">
            <a:spLocks/>
          </p:cNvSpPr>
          <p:nvPr/>
        </p:nvSpPr>
        <p:spPr>
          <a:xfrm>
            <a:off x="3667116" y="2857496"/>
            <a:ext cx="4896544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평면도형을 뒤집고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/>
            </a:r>
            <a:b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</a:b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돌려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6" name="모서리가 둥근 직사각형 85"/>
          <p:cNvSpPr/>
          <p:nvPr/>
        </p:nvSpPr>
        <p:spPr>
          <a:xfrm>
            <a:off x="642910" y="404880"/>
            <a:ext cx="3929090" cy="5948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86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42976" y="476888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평면도형의 이동 </a:t>
            </a:r>
            <a:endParaRPr lang="en-US" altLang="ko-KR" sz="14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96~97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60~61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8" name="타원 2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9" name="이등변 삼각형 2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" name="그림 29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17006" r="59898" b="38946"/>
          <a:stretch/>
        </p:blipFill>
        <p:spPr>
          <a:xfrm>
            <a:off x="810664" y="1575937"/>
            <a:ext cx="4389296" cy="4235628"/>
          </a:xfrm>
          <a:prstGeom prst="rect">
            <a:avLst/>
          </a:prstGeom>
        </p:spPr>
      </p:pic>
      <p:pic>
        <p:nvPicPr>
          <p:cNvPr id="54" name="그림 5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4" t="45070" r="41821" b="40958"/>
          <a:stretch/>
        </p:blipFill>
        <p:spPr>
          <a:xfrm>
            <a:off x="778524" y="4275155"/>
            <a:ext cx="1792909" cy="1343533"/>
          </a:xfrm>
          <a:prstGeom prst="rect">
            <a:avLst/>
          </a:prstGeom>
        </p:spPr>
      </p:pic>
      <p:pic>
        <p:nvPicPr>
          <p:cNvPr id="55" name="그림 5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1" t="43014" r="23588" b="41839"/>
          <a:stretch/>
        </p:blipFill>
        <p:spPr>
          <a:xfrm>
            <a:off x="3359340" y="4075321"/>
            <a:ext cx="1462404" cy="1456514"/>
          </a:xfrm>
          <a:prstGeom prst="rect">
            <a:avLst/>
          </a:prstGeom>
        </p:spPr>
      </p:pic>
      <p:sp>
        <p:nvSpPr>
          <p:cNvPr id="45" name="모서리가 둥근 직사각형 44"/>
          <p:cNvSpPr/>
          <p:nvPr/>
        </p:nvSpPr>
        <p:spPr>
          <a:xfrm>
            <a:off x="5464657" y="4293958"/>
            <a:ext cx="3531706" cy="830296"/>
          </a:xfrm>
          <a:prstGeom prst="roundRect">
            <a:avLst>
              <a:gd name="adj" fmla="val 8382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4612" y="46266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그림 10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150" y="46575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그룹 2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5" name="이등변 삼각형 2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7" name="타원 2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8" name="이등변 삼각형 2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471786" y="1575937"/>
            <a:ext cx="3470147" cy="2123658"/>
            <a:chOff x="938568" y="1857364"/>
            <a:chExt cx="3361869" cy="2123658"/>
          </a:xfrm>
        </p:grpSpPr>
        <p:sp>
          <p:nvSpPr>
            <p:cNvPr id="29" name="TextBox 28"/>
            <p:cNvSpPr txBox="1"/>
            <p:nvPr/>
          </p:nvSpPr>
          <p:spPr>
            <a:xfrm>
              <a:off x="1064526" y="1857364"/>
              <a:ext cx="3235911" cy="212365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lvl="0" algn="just" defTabSz="801095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i="0" spc="-150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삼각형 </a:t>
              </a:r>
              <a:r>
                <a:rPr lang="ko-KR" altLang="en-US" sz="2200" b="1" i="0" spc="-150" dirty="0" err="1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ㄱㄴㄷ을</a:t>
              </a:r>
              <a:r>
                <a:rPr lang="ko-KR" altLang="en-US" sz="2200" b="1" i="0" spc="-15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아래쪽으로 뒤집었을 때의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도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  <a:sym typeface="Wingdings"/>
                </a:rPr>
                <a:t>형</a:t>
              </a:r>
              <a:r>
                <a:rPr lang="ko-KR" altLang="en-US" sz="2200" b="1" i="0" spc="-150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을 </a:t>
              </a:r>
              <a:r>
                <a:rPr lang="ko-KR" altLang="en-US" sz="2200" b="1" i="0" spc="-15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그리고, </a:t>
              </a:r>
              <a:r>
                <a:rPr lang="ko-KR" altLang="en-US" sz="2200" b="1" i="0" spc="-150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이 </a:t>
              </a:r>
              <a:r>
                <a:rPr lang="ko-KR" altLang="en-US" sz="2200" b="1" i="0" spc="-15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삼각형을 </a:t>
              </a:r>
              <a:r>
                <a:rPr lang="ko-KR" altLang="en-US" sz="2200" b="1" i="0" spc="-150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시계 방향으로 </a:t>
              </a:r>
              <a:r>
                <a:rPr lang="ko-KR" altLang="en-US" sz="2200" b="1" i="0" spc="-15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90°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만큼 돌린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  <a:sym typeface="Wingdings"/>
                </a:rPr>
                <a:t>도형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을 그려 </a:t>
              </a:r>
              <a:r>
                <a:rPr lang="ko-KR" altLang="en-US" sz="2200" b="1" i="0" spc="-15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보세요. </a:t>
              </a:r>
              <a:r>
                <a:rPr lang="ko-KR" altLang="en-US" sz="2200" b="1" i="0" spc="-150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예상과 같은지 비교해 보세요</a:t>
              </a:r>
              <a:r>
                <a:rPr lang="en-US" altLang="ko-KR" sz="2200" b="1" i="0" spc="-150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.</a:t>
              </a: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938568" y="200463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547986" y="3742702"/>
            <a:ext cx="3356768" cy="532453"/>
            <a:chOff x="933123" y="4955090"/>
            <a:chExt cx="3356768" cy="532453"/>
          </a:xfrm>
        </p:grpSpPr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933123" y="516180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062872" y="4955090"/>
              <a:ext cx="3227019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801095" latinLnBrk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도형은 어떻게 되었습니까?</a:t>
              </a:r>
              <a:endParaRPr lang="ko-KR" altLang="en-US" sz="2200" b="1" spc="-150" dirty="0"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66720" y="414203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뒤집고 돌렸을 때의 도형 알아보기</a:t>
            </a:r>
          </a:p>
        </p:txBody>
      </p:sp>
      <p:pic>
        <p:nvPicPr>
          <p:cNvPr id="35" name="그림 34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44" name="직사각형 42"/>
          <p:cNvSpPr>
            <a:spLocks noChangeArrowheads="1"/>
          </p:cNvSpPr>
          <p:nvPr/>
        </p:nvSpPr>
        <p:spPr bwMode="auto">
          <a:xfrm>
            <a:off x="5425493" y="4324385"/>
            <a:ext cx="3532340" cy="76944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110" dirty="0">
                <a:solidFill>
                  <a:srgbClr val="953735">
                    <a:alpha val="100000"/>
                  </a:srgb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도형을 뒤집고 돌렸더니 도형</a:t>
            </a: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의 방향이 바뀌었습니다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5821" y="45348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타원 45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911225" y="3889512"/>
            <a:ext cx="8085137" cy="1988237"/>
          </a:xfrm>
          <a:prstGeom prst="roundRect">
            <a:avLst>
              <a:gd name="adj" fmla="val 6992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grpSp>
        <p:nvGrpSpPr>
          <p:cNvPr id="4" name="그룹 3"/>
          <p:cNvGrpSpPr/>
          <p:nvPr/>
        </p:nvGrpSpPr>
        <p:grpSpPr>
          <a:xfrm>
            <a:off x="898686" y="3794893"/>
            <a:ext cx="8040526" cy="2123658"/>
            <a:chOff x="898686" y="3794893"/>
            <a:chExt cx="8040526" cy="2123658"/>
          </a:xfrm>
        </p:grpSpPr>
        <p:sp>
          <p:nvSpPr>
            <p:cNvPr id="36" name="직사각형 42"/>
            <p:cNvSpPr>
              <a:spLocks noChangeArrowheads="1"/>
            </p:cNvSpPr>
            <p:nvPr/>
          </p:nvSpPr>
          <p:spPr bwMode="auto">
            <a:xfrm>
              <a:off x="898686" y="3794893"/>
              <a:ext cx="8040526" cy="212365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9388" indent="-179388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    을 </a:t>
              </a:r>
              <a:r>
                <a:rPr lang="ko-KR" altLang="en-US" sz="2200" b="1" dirty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시계 방향으로 90°만큼(시계 반대 방향으로 270°만큼) </a:t>
              </a:r>
              <a:r>
                <a:rPr lang="ko-KR" altLang="en-US" sz="2200" b="1" dirty="0" smtClean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돌리고 </a:t>
              </a:r>
              <a:r>
                <a:rPr lang="ko-KR" altLang="en-US" sz="2200" b="1" dirty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아래쪽(위쪽)</a:t>
              </a:r>
              <a:r>
                <a:rPr lang="ko-KR" altLang="en-US" sz="2200" b="1" dirty="0" smtClean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으로 뒤집기를 하였습니다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marL="179388" indent="-179388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2200" b="1" dirty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   을 </a:t>
              </a:r>
              <a:r>
                <a:rPr lang="ko-KR" altLang="en-US" sz="2200" b="1" dirty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오른쪽(왼쪽)으로 </a:t>
              </a:r>
              <a:r>
                <a:rPr lang="ko-KR" altLang="en-US" sz="2200" b="1" dirty="0" smtClean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뒤집고 </a:t>
              </a:r>
              <a:r>
                <a:rPr lang="ko-KR" altLang="en-US" sz="2200" b="1" dirty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시계 방향으로 90° 만큼(시계 반대 방향으로 270°만</a:t>
              </a:r>
              <a:r>
                <a:rPr lang="en-US" altLang="ko-KR" sz="2200" b="1" dirty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큼) </a:t>
              </a:r>
              <a:r>
                <a:rPr lang="ko-KR" altLang="en-US" sz="2200" b="1" dirty="0" smtClean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돌리기를 하였습니다</a:t>
              </a:r>
              <a:r>
                <a:rPr lang="en-US" altLang="ko-KR" sz="2200" b="1" dirty="0" smtClean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.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112" name="그림 111" descr="교4-1-93-4.jpg"/>
            <p:cNvPicPr>
              <a:picLocks noChangeAspect="1"/>
            </p:cNvPicPr>
            <p:nvPr/>
          </p:nvPicPr>
          <p:blipFill rotWithShape="1">
            <a:blip r:embed="rId2" cstate="print"/>
            <a:srcRect l="9111" t="14681" r="75312" b="48618"/>
            <a:stretch/>
          </p:blipFill>
          <p:spPr>
            <a:xfrm>
              <a:off x="1112486" y="3933987"/>
              <a:ext cx="354364" cy="428628"/>
            </a:xfrm>
            <a:prstGeom prst="rect">
              <a:avLst/>
            </a:prstGeom>
          </p:spPr>
        </p:pic>
        <p:pic>
          <p:nvPicPr>
            <p:cNvPr id="37" name="그림 36" descr="교4-1-93-4.jpg"/>
            <p:cNvPicPr>
              <a:picLocks noChangeAspect="1"/>
            </p:cNvPicPr>
            <p:nvPr/>
          </p:nvPicPr>
          <p:blipFill rotWithShape="1">
            <a:blip r:embed="rId2" cstate="print"/>
            <a:srcRect l="9111" t="14681" r="75312" b="48618"/>
            <a:stretch/>
          </p:blipFill>
          <p:spPr>
            <a:xfrm>
              <a:off x="1083647" y="4940780"/>
              <a:ext cx="354364" cy="42862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b="1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도형의 이동 방법을 추론하여 </a:t>
            </a:r>
            <a:endParaRPr lang="en-US" altLang="ko-KR" sz="2300" b="1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b="1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설명하기 </a:t>
            </a:r>
            <a:endParaRPr lang="ko-KR" altLang="en-US" sz="2300" b="1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4" name="그룹 78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5" name="타원 4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6" name="이등변 삼각형 4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그룹 8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8" name="타원 4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9" name="이등변 삼각형 48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31056" y="1412776"/>
            <a:ext cx="5606120" cy="430887"/>
            <a:chOff x="931056" y="1412776"/>
            <a:chExt cx="5606120" cy="430887"/>
          </a:xfrm>
        </p:grpSpPr>
        <p:sp>
          <p:nvSpPr>
            <p:cNvPr id="50" name="TextBox 49"/>
            <p:cNvSpPr txBox="1"/>
            <p:nvPr/>
          </p:nvSpPr>
          <p:spPr>
            <a:xfrm>
              <a:off x="1145370" y="1412776"/>
              <a:ext cx="5391806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defTabSz="801095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도형을 움직인 방법을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이야기해 봅시다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</a:t>
              </a:r>
            </a:p>
          </p:txBody>
        </p:sp>
        <p:grpSp>
          <p:nvGrpSpPr>
            <p:cNvPr id="56" name="그룹 55"/>
            <p:cNvGrpSpPr/>
            <p:nvPr/>
          </p:nvGrpSpPr>
          <p:grpSpPr>
            <a:xfrm>
              <a:off x="931056" y="1519077"/>
              <a:ext cx="219266" cy="218283"/>
              <a:chOff x="-572047" y="4429132"/>
              <a:chExt cx="291025" cy="289721"/>
            </a:xfrm>
          </p:grpSpPr>
          <p:sp>
            <p:nvSpPr>
              <p:cNvPr id="57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062" y="47320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5173299" y="1967608"/>
            <a:ext cx="3811706" cy="1446550"/>
            <a:chOff x="4791965" y="1960061"/>
            <a:chExt cx="3811706" cy="1446550"/>
          </a:xfrm>
        </p:grpSpPr>
        <p:sp>
          <p:nvSpPr>
            <p:cNvPr id="51" name="TextBox 50"/>
            <p:cNvSpPr txBox="1"/>
            <p:nvPr/>
          </p:nvSpPr>
          <p:spPr>
            <a:xfrm>
              <a:off x="4989965" y="1960061"/>
              <a:ext cx="3613706" cy="14465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defTabSz="801095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왼쪽 도형을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움직여서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오른쪽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도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형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과 같이 나타냈어요</a:t>
              </a:r>
              <a:r>
                <a:rPr lang="en-US" altLang="ko-KR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도형을 어떻게 움직였을지 그 방법을 이야기해 보세요.</a:t>
              </a:r>
              <a:endParaRPr lang="ko-KR" altLang="en-US" sz="2200" b="1" i="0" dirty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4791965" y="210706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5" name="그림 34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8" t="76973" r="47173" b="8515"/>
          <a:stretch/>
        </p:blipFill>
        <p:spPr>
          <a:xfrm>
            <a:off x="1195513" y="1912523"/>
            <a:ext cx="3506527" cy="1890838"/>
          </a:xfrm>
          <a:prstGeom prst="rect">
            <a:avLst/>
          </a:prstGeom>
        </p:spPr>
      </p:pic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10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11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모서리가 둥근 직사각형 43"/>
          <p:cNvSpPr/>
          <p:nvPr/>
        </p:nvSpPr>
        <p:spPr>
          <a:xfrm>
            <a:off x="911225" y="3845444"/>
            <a:ext cx="8085137" cy="1988237"/>
          </a:xfrm>
          <a:prstGeom prst="roundRect">
            <a:avLst>
              <a:gd name="adj" fmla="val 6992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grpSp>
        <p:nvGrpSpPr>
          <p:cNvPr id="2" name="그룹 1"/>
          <p:cNvGrpSpPr/>
          <p:nvPr/>
        </p:nvGrpSpPr>
        <p:grpSpPr>
          <a:xfrm>
            <a:off x="898686" y="3750825"/>
            <a:ext cx="8040526" cy="2123658"/>
            <a:chOff x="898686" y="3794893"/>
            <a:chExt cx="8040526" cy="2123658"/>
          </a:xfrm>
        </p:grpSpPr>
        <p:sp>
          <p:nvSpPr>
            <p:cNvPr id="46" name="직사각형 42"/>
            <p:cNvSpPr>
              <a:spLocks noChangeArrowheads="1"/>
            </p:cNvSpPr>
            <p:nvPr/>
          </p:nvSpPr>
          <p:spPr bwMode="auto">
            <a:xfrm>
              <a:off x="898686" y="3794893"/>
              <a:ext cx="8040526" cy="212365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9388" indent="-179388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       </a:t>
              </a:r>
              <a:r>
                <a:rPr lang="ko-KR" altLang="en-US" sz="2200" b="1" spc="-50" dirty="0" smtClean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을 </a:t>
              </a:r>
              <a:r>
                <a:rPr lang="ko-KR" altLang="en-US" sz="2200" b="1" spc="-50" dirty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시계 방향으로 270°만큼(시계 반대 방향으로 90°만큼) 돌리</a:t>
              </a:r>
              <a:r>
                <a:rPr lang="ko-KR" altLang="en-US" sz="2200" b="1" dirty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기를 한 다음 아래쪽(위쪽)으로 </a:t>
              </a:r>
              <a:r>
                <a:rPr lang="ko-KR" altLang="en-US" sz="2200" b="1" dirty="0" smtClean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뒤집기를 하였습니다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marL="179388" indent="-179388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2200" b="1" dirty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      </a:t>
              </a:r>
              <a:r>
                <a:rPr lang="ko-KR" altLang="en-US" sz="2200" b="1" spc="-50" dirty="0" smtClean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을 </a:t>
              </a:r>
              <a:r>
                <a:rPr lang="ko-KR" altLang="en-US" sz="2200" b="1" spc="-50" dirty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오른쪽(왼쪽)으로 뒤집기 한 다음 시계 방향으로 270°만큼 </a:t>
              </a:r>
              <a:r>
                <a:rPr lang="ko-KR" altLang="en-US" sz="2200" b="1" dirty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(시계 반대 방향으로 90°만큼) </a:t>
              </a:r>
              <a:r>
                <a:rPr lang="ko-KR" altLang="en-US" sz="2200" b="1" dirty="0" smtClean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돌리기를 </a:t>
              </a:r>
              <a:r>
                <a:rPr lang="ko-KR" altLang="en-US" sz="2200" b="1" dirty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하였습니다</a:t>
              </a:r>
              <a:r>
                <a:rPr lang="en-US" altLang="ko-KR" sz="2200" b="1" dirty="0" smtClean="0">
                  <a:solidFill>
                    <a:srgbClr val="953735">
                      <a:alpha val="100000"/>
                    </a:srgbClr>
                  </a:solidFill>
                  <a:latin typeface="나눔고딕"/>
                  <a:ea typeface="나눔고딕"/>
                  <a:sym typeface="Wingdings"/>
                </a:rPr>
                <a:t>.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57" t="79529" r="31396" b="12557"/>
            <a:stretch/>
          </p:blipFill>
          <p:spPr>
            <a:xfrm>
              <a:off x="1234089" y="3940861"/>
              <a:ext cx="390628" cy="410802"/>
            </a:xfrm>
            <a:prstGeom prst="rect">
              <a:avLst/>
            </a:prstGeom>
          </p:spPr>
        </p:pic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57" t="79529" r="31396" b="12557"/>
            <a:stretch/>
          </p:blipFill>
          <p:spPr>
            <a:xfrm>
              <a:off x="1234089" y="4965429"/>
              <a:ext cx="390628" cy="410802"/>
            </a:xfrm>
            <a:prstGeom prst="rect">
              <a:avLst/>
            </a:prstGeom>
          </p:spPr>
        </p:pic>
      </p:grpSp>
      <p:grpSp>
        <p:nvGrpSpPr>
          <p:cNvPr id="30" name="그룹 78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1" name="타원 3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2" name="이등변 삼각형 3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8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4" name="타원 3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5" name="이등변 삼각형 3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7" name="그림 26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72503" y="25081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b="1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도형의 이동 방법을 추론하여 </a:t>
            </a:r>
            <a:endParaRPr lang="en-US" altLang="ko-KR" sz="2300" b="1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b="1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설명하기 </a:t>
            </a:r>
            <a:endParaRPr lang="ko-KR" altLang="en-US" sz="2300" b="1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4988237" y="1802615"/>
            <a:ext cx="3874911" cy="1446550"/>
            <a:chOff x="4791965" y="1960061"/>
            <a:chExt cx="3874911" cy="1446550"/>
          </a:xfrm>
        </p:grpSpPr>
        <p:sp>
          <p:nvSpPr>
            <p:cNvPr id="48" name="TextBox 47"/>
            <p:cNvSpPr txBox="1"/>
            <p:nvPr/>
          </p:nvSpPr>
          <p:spPr>
            <a:xfrm>
              <a:off x="4989965" y="1960061"/>
              <a:ext cx="3676911" cy="14465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just" defTabSz="801095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왼쪽 도형을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움직여서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오른쪽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도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형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과 같이 나타냈어요</a:t>
              </a:r>
              <a:r>
                <a:rPr lang="en-US" altLang="ko-KR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</a:t>
              </a:r>
            </a:p>
            <a:p>
              <a:pPr marL="0" lvl="0" indent="0" algn="just" defTabSz="801095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도형을 어떻게 움직였을지 그 방법을 이야기해 보세요.</a:t>
              </a:r>
              <a:endParaRPr lang="ko-KR" altLang="en-US" sz="2200" b="1" i="0" dirty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4791965" y="210706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50" name="그림 4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 t="77236" r="10124" b="8252"/>
          <a:stretch/>
        </p:blipFill>
        <p:spPr>
          <a:xfrm>
            <a:off x="1035278" y="1714479"/>
            <a:ext cx="3506527" cy="189083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000" y="46308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10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11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모서리가 둥근 직사각형 44"/>
          <p:cNvSpPr/>
          <p:nvPr/>
        </p:nvSpPr>
        <p:spPr>
          <a:xfrm>
            <a:off x="899343" y="2231853"/>
            <a:ext cx="8073818" cy="1157661"/>
          </a:xfrm>
          <a:prstGeom prst="roundRect">
            <a:avLst>
              <a:gd name="adj" fmla="val 4877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36" name="직사각형 42"/>
          <p:cNvSpPr>
            <a:spLocks noChangeArrowheads="1"/>
          </p:cNvSpPr>
          <p:nvPr/>
        </p:nvSpPr>
        <p:spPr bwMode="auto">
          <a:xfrm>
            <a:off x="890495" y="2259484"/>
            <a:ext cx="7952223" cy="110799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돌리는 방향과 각도, 뒤집는 방향이 다릅니다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돌리기와 뒤집기를 하는 순서도 </a:t>
            </a:r>
            <a:r>
              <a:rPr lang="ko-KR" altLang="en-US" sz="2200" b="1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다릅니다</a:t>
            </a:r>
            <a:r>
              <a:rPr lang="en-US" altLang="ko-KR" sz="2200" b="1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5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돌리기와 뒤집기를 사용해서 도형을 움직였다는 공통점이 </a:t>
            </a:r>
            <a:r>
              <a:rPr lang="ko-KR" altLang="en-US" sz="2200" b="1" spc="-5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있습니다</a:t>
            </a:r>
            <a:r>
              <a:rPr lang="en-US" altLang="ko-KR" sz="2200" b="1" spc="-5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en-US" altLang="ko-KR" sz="2200" b="1" spc="-50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7" name="그룹 78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8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8" name="그림 4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587" y="26436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930116" y="1451050"/>
            <a:ext cx="7912602" cy="769441"/>
            <a:chOff x="930116" y="1451050"/>
            <a:chExt cx="7912602" cy="769441"/>
          </a:xfrm>
        </p:grpSpPr>
        <p:sp>
          <p:nvSpPr>
            <p:cNvPr id="44" name="TextBox 43"/>
            <p:cNvSpPr txBox="1"/>
            <p:nvPr/>
          </p:nvSpPr>
          <p:spPr>
            <a:xfrm>
              <a:off x="1088678" y="1451050"/>
              <a:ext cx="7754040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just" defTabSz="801095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친구들의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방법과 서로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비교해 보세요. 어떤 차이가 있나요</a:t>
              </a:r>
              <a:r>
                <a:rPr lang="en-US" altLang="ko-KR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?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어떤 공통점이 있나요</a:t>
              </a:r>
              <a:r>
                <a:rPr lang="en-US" altLang="ko-KR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?</a:t>
              </a:r>
              <a:endParaRPr lang="ko-KR" altLang="en-US" sz="2200" b="1" i="0" dirty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930116" y="158613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27" name="그림 26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b="1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도형의 이동 방법을 추론하여 </a:t>
            </a:r>
            <a:endParaRPr lang="en-US" altLang="ko-KR" sz="2300" b="1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b="1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설명하기 </a:t>
            </a:r>
            <a:endParaRPr lang="ko-KR" altLang="en-US" sz="2300" b="1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타원 21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천재교육\Desktop\4-1-4작업\시디 4-1-4 형성평가 컷\형41407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55" y="3053694"/>
            <a:ext cx="6639741" cy="166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그룹 8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6" name="타원 1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7" name="이등변 삼각형 1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78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9" name="타원 1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0" name="이등변 삼각형 1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 rot="10800000">
            <a:off x="4500835" y="3488935"/>
            <a:ext cx="1217295" cy="798376"/>
          </a:xfrm>
          <a:custGeom>
            <a:avLst/>
            <a:gdLst>
              <a:gd name="connsiteX0" fmla="*/ 802958 w 1217295"/>
              <a:gd name="connsiteY0" fmla="*/ 0 h 822960"/>
              <a:gd name="connsiteX1" fmla="*/ 1217295 w 1217295"/>
              <a:gd name="connsiteY1" fmla="*/ 0 h 822960"/>
              <a:gd name="connsiteX2" fmla="*/ 1217295 w 1217295"/>
              <a:gd name="connsiteY2" fmla="*/ 822960 h 822960"/>
              <a:gd name="connsiteX3" fmla="*/ 0 w 1217295"/>
              <a:gd name="connsiteY3" fmla="*/ 822960 h 822960"/>
              <a:gd name="connsiteX4" fmla="*/ 802958 w 1217295"/>
              <a:gd name="connsiteY4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822960">
                <a:moveTo>
                  <a:pt x="802958" y="0"/>
                </a:moveTo>
                <a:lnTo>
                  <a:pt x="1217295" y="0"/>
                </a:lnTo>
                <a:lnTo>
                  <a:pt x="1217295" y="822960"/>
                </a:lnTo>
                <a:lnTo>
                  <a:pt x="0" y="822960"/>
                </a:lnTo>
                <a:lnTo>
                  <a:pt x="802958" y="0"/>
                </a:lnTo>
                <a:close/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 23"/>
          <p:cNvSpPr/>
          <p:nvPr/>
        </p:nvSpPr>
        <p:spPr>
          <a:xfrm rot="10800000" flipH="1">
            <a:off x="6526532" y="3488936"/>
            <a:ext cx="1225373" cy="798376"/>
          </a:xfrm>
          <a:custGeom>
            <a:avLst/>
            <a:gdLst>
              <a:gd name="connsiteX0" fmla="*/ 802958 w 1217295"/>
              <a:gd name="connsiteY0" fmla="*/ 0 h 822960"/>
              <a:gd name="connsiteX1" fmla="*/ 1217295 w 1217295"/>
              <a:gd name="connsiteY1" fmla="*/ 0 h 822960"/>
              <a:gd name="connsiteX2" fmla="*/ 1217295 w 1217295"/>
              <a:gd name="connsiteY2" fmla="*/ 822960 h 822960"/>
              <a:gd name="connsiteX3" fmla="*/ 0 w 1217295"/>
              <a:gd name="connsiteY3" fmla="*/ 822960 h 822960"/>
              <a:gd name="connsiteX4" fmla="*/ 802958 w 1217295"/>
              <a:gd name="connsiteY4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5" h="822960">
                <a:moveTo>
                  <a:pt x="802958" y="0"/>
                </a:moveTo>
                <a:lnTo>
                  <a:pt x="1217295" y="0"/>
                </a:lnTo>
                <a:lnTo>
                  <a:pt x="1217295" y="822960"/>
                </a:lnTo>
                <a:lnTo>
                  <a:pt x="0" y="822960"/>
                </a:lnTo>
                <a:lnTo>
                  <a:pt x="802958" y="0"/>
                </a:lnTo>
                <a:close/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917575" y="1477963"/>
            <a:ext cx="8078788" cy="769441"/>
            <a:chOff x="917575" y="1449726"/>
            <a:chExt cx="8078788" cy="769441"/>
          </a:xfrm>
        </p:grpSpPr>
        <p:sp>
          <p:nvSpPr>
            <p:cNvPr id="26" name="직사각형 25"/>
            <p:cNvSpPr/>
            <p:nvPr/>
          </p:nvSpPr>
          <p:spPr>
            <a:xfrm>
              <a:off x="917575" y="1465441"/>
              <a:ext cx="10745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1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 </a:t>
              </a:r>
              <a:endParaRPr lang="en-US" altLang="ko-KR" sz="2200" b="1" spc="-13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916598" y="1449726"/>
              <a:ext cx="707976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왼쪽 도형을 시계 방향으로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180°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만큼 돌린 뒤 오른쪽으로 뒤집었을 때 생기는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도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형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을 각각 그려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spc="-13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spc="-13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06" y="36793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1252" y="36793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911225" y="4925577"/>
            <a:ext cx="8085137" cy="802942"/>
          </a:xfrm>
          <a:prstGeom prst="roundRect">
            <a:avLst>
              <a:gd name="adj" fmla="val 13503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6" name="TextBox 5"/>
          <p:cNvSpPr txBox="1"/>
          <p:nvPr/>
        </p:nvSpPr>
        <p:spPr>
          <a:xfrm>
            <a:off x="980340" y="4938989"/>
            <a:ext cx="7715692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 시계 방향으로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90°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만큼 돌린 뒤 아래쪽으로 뒤집었습니다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 오른쪽으로 뒤집은 뒤 시계 방향으로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90°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만큼 돌렸습니다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689" y="51875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8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9" name="타원 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0" name="이등변 삼각형 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78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2" name="타원 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3" name="이등변 삼각형 1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917575" y="1477963"/>
            <a:ext cx="8536019" cy="769441"/>
            <a:chOff x="917575" y="1449726"/>
            <a:chExt cx="8536019" cy="769441"/>
          </a:xfrm>
        </p:grpSpPr>
        <p:sp>
          <p:nvSpPr>
            <p:cNvPr id="15" name="직사각형 14"/>
            <p:cNvSpPr/>
            <p:nvPr/>
          </p:nvSpPr>
          <p:spPr>
            <a:xfrm>
              <a:off x="917575" y="1465441"/>
              <a:ext cx="10745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2. </a:t>
              </a:r>
              <a:endParaRPr lang="en-US" altLang="ko-KR" sz="2200" b="1" spc="-13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906206" y="1449726"/>
              <a:ext cx="754738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왼쪽 도형을 뒤집고 돌렸더니 오른쪽 도형과 같이 되었습니다</a:t>
              </a:r>
              <a:r>
                <a:rPr lang="en-US" altLang="ko-KR" sz="2200" b="1" spc="-150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spc="-15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도형을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뒤집고 돌린 방법을 설명해 보세요</a:t>
              </a:r>
              <a:r>
                <a:rPr lang="en-US" altLang="ko-KR" sz="2200" b="1" spc="-13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spc="-13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2501191" y="2625539"/>
            <a:ext cx="1702509" cy="2018000"/>
            <a:chOff x="2082091" y="2625539"/>
            <a:chExt cx="1702509" cy="2018000"/>
          </a:xfrm>
        </p:grpSpPr>
        <p:sp>
          <p:nvSpPr>
            <p:cNvPr id="17" name="직사각형 16"/>
            <p:cNvSpPr/>
            <p:nvPr/>
          </p:nvSpPr>
          <p:spPr>
            <a:xfrm>
              <a:off x="2374292" y="4274207"/>
              <a:ext cx="12397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b="1" spc="-130" dirty="0" smtClean="0">
                  <a:latin typeface="나눔고딕" pitchFamily="50" charset="-127"/>
                  <a:ea typeface="나눔고딕" pitchFamily="50" charset="-127"/>
                </a:rPr>
                <a:t>처음 도형</a:t>
              </a:r>
              <a:endParaRPr lang="en-US" altLang="ko-KR" b="1" spc="-130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" name="그림 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357"/>
            <a:stretch/>
          </p:blipFill>
          <p:spPr>
            <a:xfrm>
              <a:off x="2082091" y="2625539"/>
              <a:ext cx="1702509" cy="1550561"/>
            </a:xfrm>
            <a:prstGeom prst="rect">
              <a:avLst/>
            </a:prstGeom>
          </p:spPr>
        </p:pic>
      </p:grpSp>
      <p:grpSp>
        <p:nvGrpSpPr>
          <p:cNvPr id="23" name="그룹 22"/>
          <p:cNvGrpSpPr/>
          <p:nvPr/>
        </p:nvGrpSpPr>
        <p:grpSpPr>
          <a:xfrm>
            <a:off x="5630580" y="2625539"/>
            <a:ext cx="1702509" cy="2018000"/>
            <a:chOff x="6174262" y="2625539"/>
            <a:chExt cx="1702509" cy="2018000"/>
          </a:xfrm>
        </p:grpSpPr>
        <p:sp>
          <p:nvSpPr>
            <p:cNvPr id="18" name="직사각형 17"/>
            <p:cNvSpPr/>
            <p:nvPr/>
          </p:nvSpPr>
          <p:spPr>
            <a:xfrm>
              <a:off x="6456435" y="4274207"/>
              <a:ext cx="12397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b="1" spc="-130" dirty="0" smtClean="0">
                  <a:latin typeface="나눔고딕" pitchFamily="50" charset="-127"/>
                  <a:ea typeface="나눔고딕" pitchFamily="50" charset="-127"/>
                </a:rPr>
                <a:t>움직인 도형</a:t>
              </a:r>
              <a:endParaRPr lang="en-US" altLang="ko-KR" b="1" spc="-130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2" name="그림 2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57"/>
            <a:stretch/>
          </p:blipFill>
          <p:spPr>
            <a:xfrm>
              <a:off x="6174262" y="2625539"/>
              <a:ext cx="1702509" cy="15505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1663487" y="4113037"/>
            <a:ext cx="6516453" cy="1772033"/>
            <a:chOff x="1575351" y="4113037"/>
            <a:chExt cx="6516453" cy="1772033"/>
          </a:xfrm>
        </p:grpSpPr>
        <p:grpSp>
          <p:nvGrpSpPr>
            <p:cNvPr id="7" name="그룹 6"/>
            <p:cNvGrpSpPr/>
            <p:nvPr/>
          </p:nvGrpSpPr>
          <p:grpSpPr>
            <a:xfrm>
              <a:off x="1575351" y="5443297"/>
              <a:ext cx="6516453" cy="441773"/>
              <a:chOff x="1575351" y="5443297"/>
              <a:chExt cx="6516453" cy="441773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1575351" y="5454183"/>
                <a:ext cx="133241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나눔고딕" pitchFamily="50" charset="-127"/>
                    <a:ea typeface="나눔고딕" pitchFamily="50" charset="-127"/>
                  </a:rPr>
                  <a:t>(      </a:t>
                </a:r>
                <a:r>
                  <a:rPr lang="en-US" altLang="ko-KR" sz="2200" b="1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나눔고딕" pitchFamily="50" charset="-127"/>
                    <a:ea typeface="나눔고딕" pitchFamily="50" charset="-127"/>
                  </a:rPr>
                  <a:t>      )</a:t>
                </a:r>
                <a:endPara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3315094" y="5454183"/>
                <a:ext cx="133241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나눔고딕" pitchFamily="50" charset="-127"/>
                    <a:ea typeface="나눔고딕" pitchFamily="50" charset="-127"/>
                  </a:rPr>
                  <a:t>(      </a:t>
                </a:r>
                <a:r>
                  <a:rPr lang="en-US" altLang="ko-KR" sz="2200" b="1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나눔고딕" pitchFamily="50" charset="-127"/>
                    <a:ea typeface="나눔고딕" pitchFamily="50" charset="-127"/>
                  </a:rPr>
                  <a:t>      )</a:t>
                </a:r>
                <a:endPara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5037426" y="5443297"/>
                <a:ext cx="133241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나눔고딕" pitchFamily="50" charset="-127"/>
                    <a:ea typeface="나눔고딕" pitchFamily="50" charset="-127"/>
                  </a:rPr>
                  <a:t>(      </a:t>
                </a:r>
                <a:r>
                  <a:rPr lang="en-US" altLang="ko-KR" sz="2200" b="1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나눔고딕" pitchFamily="50" charset="-127"/>
                    <a:ea typeface="나눔고딕" pitchFamily="50" charset="-127"/>
                  </a:rPr>
                  <a:t>      )</a:t>
                </a:r>
                <a:endPara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6759388" y="5454183"/>
                <a:ext cx="133241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나눔고딕" pitchFamily="50" charset="-127"/>
                    <a:ea typeface="나눔고딕" pitchFamily="50" charset="-127"/>
                  </a:rPr>
                  <a:t>(      </a:t>
                </a:r>
                <a:r>
                  <a:rPr lang="en-US" altLang="ko-KR" sz="2200" b="1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나눔고딕" pitchFamily="50" charset="-127"/>
                    <a:ea typeface="나눔고딕" pitchFamily="50" charset="-127"/>
                  </a:rPr>
                  <a:t>      )</a:t>
                </a:r>
                <a:endPara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1718319" y="4113037"/>
              <a:ext cx="6229801" cy="1319113"/>
              <a:chOff x="1718319" y="4113037"/>
              <a:chExt cx="6229801" cy="1319113"/>
            </a:xfrm>
          </p:grpSpPr>
          <p:pic>
            <p:nvPicPr>
              <p:cNvPr id="36" name="그림 35"/>
              <p:cNvPicPr preferRelativeResize="0"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87510" y="4243846"/>
                <a:ext cx="1308096" cy="1046477"/>
              </a:xfrm>
              <a:prstGeom prst="rect">
                <a:avLst/>
              </a:prstGeom>
            </p:spPr>
          </p:pic>
          <p:pic>
            <p:nvPicPr>
              <p:cNvPr id="37" name="그림 36"/>
              <p:cNvPicPr preferRelativeResize="0"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6237" y="4365625"/>
                <a:ext cx="1308096" cy="1046477"/>
              </a:xfrm>
              <a:prstGeom prst="rect">
                <a:avLst/>
              </a:prstGeom>
            </p:spPr>
          </p:pic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037426" y="4375048"/>
                <a:ext cx="1308096" cy="1046477"/>
              </a:xfrm>
              <a:prstGeom prst="rect">
                <a:avLst/>
              </a:prstGeom>
            </p:spPr>
          </p:pic>
          <p:pic>
            <p:nvPicPr>
              <p:cNvPr id="39" name="그림 38"/>
              <p:cNvPicPr preferRelativeResize="0"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770834" y="4254863"/>
                <a:ext cx="1308096" cy="1046477"/>
              </a:xfrm>
              <a:prstGeom prst="rect">
                <a:avLst/>
              </a:prstGeom>
            </p:spPr>
          </p:pic>
        </p:grpSp>
      </p:grpSp>
      <p:grpSp>
        <p:nvGrpSpPr>
          <p:cNvPr id="8" name="그룹 8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9" name="타원 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0" name="이등변 삼각형 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78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2" name="타원 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3" name="이등변 삼각형 1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3958744" y="2332280"/>
            <a:ext cx="1984069" cy="1781148"/>
            <a:chOff x="4024846" y="2332280"/>
            <a:chExt cx="1984069" cy="1781148"/>
          </a:xfrm>
        </p:grpSpPr>
        <p:grpSp>
          <p:nvGrpSpPr>
            <p:cNvPr id="41" name="그룹 40"/>
            <p:cNvGrpSpPr/>
            <p:nvPr/>
          </p:nvGrpSpPr>
          <p:grpSpPr>
            <a:xfrm>
              <a:off x="4024846" y="2332280"/>
              <a:ext cx="1984069" cy="1781148"/>
              <a:chOff x="2359930" y="3163276"/>
              <a:chExt cx="1984069" cy="1781148"/>
            </a:xfrm>
          </p:grpSpPr>
          <p:sp>
            <p:nvSpPr>
              <p:cNvPr id="42" name="모서리가 둥근 직사각형 41"/>
              <p:cNvSpPr/>
              <p:nvPr/>
            </p:nvSpPr>
            <p:spPr>
              <a:xfrm>
                <a:off x="2359930" y="3408433"/>
                <a:ext cx="1984069" cy="1535991"/>
              </a:xfrm>
              <a:prstGeom prst="roundRect">
                <a:avLst>
                  <a:gd name="adj" fmla="val 8310"/>
                </a:avLst>
              </a:prstGeom>
              <a:solidFill>
                <a:schemeClr val="bg1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3" name="그림 42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59" t="6905" r="74619" b="89505"/>
              <a:stretch/>
            </p:blipFill>
            <p:spPr>
              <a:xfrm>
                <a:off x="3019802" y="3163276"/>
                <a:ext cx="612022" cy="467737"/>
              </a:xfrm>
              <a:prstGeom prst="rect">
                <a:avLst/>
              </a:prstGeom>
            </p:spPr>
          </p:pic>
        </p:grpSp>
        <p:pic>
          <p:nvPicPr>
            <p:cNvPr id="4" name="그림 3"/>
            <p:cNvPicPr preferRelativeResize="0"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530" y="2898664"/>
              <a:ext cx="1308096" cy="1046477"/>
            </a:xfrm>
            <a:prstGeom prst="rect">
              <a:avLst/>
            </a:prstGeom>
          </p:spPr>
        </p:pic>
      </p:grpSp>
      <p:sp>
        <p:nvSpPr>
          <p:cNvPr id="25" name="타원 24"/>
          <p:cNvSpPr/>
          <p:nvPr/>
        </p:nvSpPr>
        <p:spPr>
          <a:xfrm>
            <a:off x="2186949" y="5544757"/>
            <a:ext cx="285752" cy="285752"/>
          </a:xfrm>
          <a:prstGeom prst="ellipse">
            <a:avLst/>
          </a:prstGeom>
          <a:noFill/>
          <a:ln>
            <a:solidFill>
              <a:srgbClr val="E4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917575" y="1391811"/>
            <a:ext cx="8193767" cy="908348"/>
            <a:chOff x="917575" y="1391811"/>
            <a:chExt cx="8193767" cy="908348"/>
          </a:xfrm>
        </p:grpSpPr>
        <p:grpSp>
          <p:nvGrpSpPr>
            <p:cNvPr id="19" name="그룹 18"/>
            <p:cNvGrpSpPr/>
            <p:nvPr/>
          </p:nvGrpSpPr>
          <p:grpSpPr>
            <a:xfrm>
              <a:off x="917575" y="1395296"/>
              <a:ext cx="8193767" cy="904863"/>
              <a:chOff x="917575" y="1449726"/>
              <a:chExt cx="8193767" cy="904863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917575" y="1465441"/>
                <a:ext cx="10745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문제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3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 </a:t>
                </a:r>
                <a:endParaRPr lang="en-US" altLang="ko-KR" sz="2200" b="1" spc="-13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1945295" y="1449726"/>
                <a:ext cx="7166047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    의 도형을 위쪽으로 뒤집은 후 시계 반대 방향으로 </a:t>
                </a:r>
                <a:r>
                  <a:rPr lang="en-US" altLang="ko-KR" sz="2200" b="1" dirty="0" smtClean="0">
                    <a:latin typeface="나눔고딕" panose="020B0600000101010101" charset="-127"/>
                    <a:ea typeface="나눔고딕" panose="020B0600000101010101" charset="-127"/>
                    <a:sym typeface="Wingdings"/>
                  </a:rPr>
                  <a:t>90</a:t>
                </a:r>
                <a:r>
                  <a:rPr lang="ko-KR" altLang="en-US" sz="2200" b="1" dirty="0" smtClean="0">
                    <a:latin typeface="나눔고딕" panose="020B0600000101010101" charset="-127"/>
                    <a:ea typeface="나눔고딕" panose="020B0600000101010101" charset="-127"/>
                    <a:sym typeface="Wingdings"/>
                  </a:rPr>
                  <a:t>°만큼 돌렸을 때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생기는 모양을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찾아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    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표 하세요</a:t>
                </a:r>
                <a:r>
                  <a:rPr lang="en-US" altLang="ko-KR" sz="2200" b="1" spc="-130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en-US" altLang="ko-KR" sz="2200" b="1" spc="-13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22" name="타원 21"/>
            <p:cNvSpPr/>
            <p:nvPr/>
          </p:nvSpPr>
          <p:spPr>
            <a:xfrm>
              <a:off x="6268379" y="1904983"/>
              <a:ext cx="285752" cy="285752"/>
            </a:xfrm>
            <a:prstGeom prst="ellipse">
              <a:avLst/>
            </a:prstGeom>
            <a:noFill/>
            <a:ln>
              <a:solidFill>
                <a:srgbClr val="E40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bg1"/>
                  </a:solidFill>
                </a:ln>
              </a:endParaRPr>
            </a:p>
          </p:txBody>
        </p:sp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59" t="6905" r="74619" b="89505"/>
            <a:stretch/>
          </p:blipFill>
          <p:spPr>
            <a:xfrm>
              <a:off x="1962048" y="1391811"/>
              <a:ext cx="612022" cy="467737"/>
            </a:xfrm>
            <a:prstGeom prst="rect">
              <a:avLst/>
            </a:prstGeom>
          </p:spPr>
        </p:pic>
      </p:grpSp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8204" y="54788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9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3595678" y="2649452"/>
            <a:ext cx="5969254" cy="17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무늬를 꾸며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볼까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353352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모서리가 둥근 직사각형 5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03648" y="548680"/>
            <a:ext cx="2596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평면도형을 뒤집고 돌려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8" name="그룹 8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9" name="타원 5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0" name="이등변 삼각형 5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6" name="그림 25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7" name="타원 26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3" name="타원 4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4" name="이등변 삼각형 4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7" name="이등변 삼각형 4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모서리가 둥근 직사각형 47"/>
          <p:cNvSpPr/>
          <p:nvPr/>
        </p:nvSpPr>
        <p:spPr>
          <a:xfrm>
            <a:off x="395536" y="476672"/>
            <a:ext cx="353352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03648" y="548680"/>
            <a:ext cx="2596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평면도형을 뒤집고 돌려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2" name="제목 1"/>
          <p:cNvSpPr txBox="1">
            <a:spLocks/>
          </p:cNvSpPr>
          <p:nvPr/>
        </p:nvSpPr>
        <p:spPr>
          <a:xfrm>
            <a:off x="3667116" y="2857496"/>
            <a:ext cx="4896544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평면도형을 뒤집고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/>
            </a:r>
            <a:b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</a:b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돌려 보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아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33" name="타원 32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모서리가 둥근 직사각형 42"/>
          <p:cNvSpPr/>
          <p:nvPr/>
        </p:nvSpPr>
        <p:spPr>
          <a:xfrm>
            <a:off x="907225" y="5236865"/>
            <a:ext cx="8089138" cy="4494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7" name="TextBox 6"/>
          <p:cNvSpPr txBox="1"/>
          <p:nvPr/>
        </p:nvSpPr>
        <p:spPr>
          <a:xfrm>
            <a:off x="666720" y="414203"/>
            <a:ext cx="42675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뒤집은 조각과 돌린 조</a:t>
            </a:r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각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비교하기</a:t>
            </a:r>
            <a:endParaRPr lang="ko-KR" altLang="en-US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776536" y="4782515"/>
            <a:ext cx="6942926" cy="430887"/>
            <a:chOff x="776536" y="4782515"/>
            <a:chExt cx="6942926" cy="430887"/>
          </a:xfrm>
        </p:grpSpPr>
        <p:sp>
          <p:nvSpPr>
            <p:cNvPr id="38" name="TextBox 37"/>
            <p:cNvSpPr txBox="1"/>
            <p:nvPr/>
          </p:nvSpPr>
          <p:spPr>
            <a:xfrm>
              <a:off x="776536" y="4782515"/>
              <a:ext cx="6942926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lvl="0" defTabSz="801095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i="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   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마지막으로 넣어야 하는 </a:t>
              </a:r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펜토미노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조각은 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i="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942546" y="491655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0" name="그림 29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253" y="52688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926215" y="1390474"/>
            <a:ext cx="7217801" cy="439554"/>
            <a:chOff x="926215" y="1357021"/>
            <a:chExt cx="7217801" cy="439554"/>
          </a:xfrm>
        </p:grpSpPr>
        <p:grpSp>
          <p:nvGrpSpPr>
            <p:cNvPr id="4" name="그룹 3"/>
            <p:cNvGrpSpPr/>
            <p:nvPr/>
          </p:nvGrpSpPr>
          <p:grpSpPr>
            <a:xfrm>
              <a:off x="926215" y="1357021"/>
              <a:ext cx="7217801" cy="430887"/>
              <a:chOff x="926215" y="1412776"/>
              <a:chExt cx="7217801" cy="43088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112924" y="1412776"/>
                <a:ext cx="7031092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pPr lvl="0" defTabSz="801095" latinLnBrk="0">
                  <a:spcBef>
                    <a:spcPct val="0"/>
                  </a:spcBef>
                  <a:spcAft>
                    <a:spcPct val="0"/>
                  </a:spcAft>
                  <a:defRPr lang="ko-KR" altLang="en-US"/>
                </a:pP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   을 넣으려면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어떻게 움직여야 하는지 이야기해 봅시다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i="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endParaRPr>
              </a:p>
            </p:txBody>
          </p:sp>
          <p:grpSp>
            <p:nvGrpSpPr>
              <p:cNvPr id="55" name="그룹 54"/>
              <p:cNvGrpSpPr/>
              <p:nvPr/>
            </p:nvGrpSpPr>
            <p:grpSpPr>
              <a:xfrm>
                <a:off x="926215" y="1515315"/>
                <a:ext cx="219266" cy="218283"/>
                <a:chOff x="-572047" y="4429132"/>
                <a:chExt cx="291025" cy="289721"/>
              </a:xfrm>
            </p:grpSpPr>
            <p:sp>
              <p:nvSpPr>
                <p:cNvPr id="56" name="Freeform 14"/>
                <p:cNvSpPr>
                  <a:spLocks/>
                </p:cNvSpPr>
                <p:nvPr/>
              </p:nvSpPr>
              <p:spPr bwMode="auto">
                <a:xfrm>
                  <a:off x="-504842" y="4496337"/>
                  <a:ext cx="194452" cy="193147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105" y="1"/>
                    </a:cxn>
                    <a:cxn ang="0">
                      <a:pos x="115" y="3"/>
                    </a:cxn>
                    <a:cxn ang="0">
                      <a:pos x="122" y="6"/>
                    </a:cxn>
                    <a:cxn ang="0">
                      <a:pos x="129" y="11"/>
                    </a:cxn>
                    <a:cxn ang="0">
                      <a:pos x="134" y="16"/>
                    </a:cxn>
                    <a:cxn ang="0">
                      <a:pos x="139" y="21"/>
                    </a:cxn>
                    <a:cxn ang="0">
                      <a:pos x="142" y="27"/>
                    </a:cxn>
                    <a:cxn ang="0">
                      <a:pos x="145" y="33"/>
                    </a:cxn>
                    <a:cxn ang="0">
                      <a:pos x="146" y="38"/>
                    </a:cxn>
                    <a:cxn ang="0">
                      <a:pos x="148" y="44"/>
                    </a:cxn>
                    <a:cxn ang="0">
                      <a:pos x="148" y="48"/>
                    </a:cxn>
                    <a:cxn ang="0">
                      <a:pos x="149" y="51"/>
                    </a:cxn>
                    <a:cxn ang="0">
                      <a:pos x="149" y="54"/>
                    </a:cxn>
                    <a:cxn ang="0">
                      <a:pos x="149" y="54"/>
                    </a:cxn>
                    <a:cxn ang="0">
                      <a:pos x="149" y="100"/>
                    </a:cxn>
                    <a:cxn ang="0">
                      <a:pos x="147" y="110"/>
                    </a:cxn>
                    <a:cxn ang="0">
                      <a:pos x="144" y="118"/>
                    </a:cxn>
                    <a:cxn ang="0">
                      <a:pos x="140" y="126"/>
                    </a:cxn>
                    <a:cxn ang="0">
                      <a:pos x="136" y="132"/>
                    </a:cxn>
                    <a:cxn ang="0">
                      <a:pos x="130" y="136"/>
                    </a:cxn>
                    <a:cxn ang="0">
                      <a:pos x="124" y="140"/>
                    </a:cxn>
                    <a:cxn ang="0">
                      <a:pos x="119" y="143"/>
                    </a:cxn>
                    <a:cxn ang="0">
                      <a:pos x="113" y="145"/>
                    </a:cxn>
                    <a:cxn ang="0">
                      <a:pos x="108" y="147"/>
                    </a:cxn>
                    <a:cxn ang="0">
                      <a:pos x="103" y="148"/>
                    </a:cxn>
                    <a:cxn ang="0">
                      <a:pos x="99" y="148"/>
                    </a:cxn>
                    <a:cxn ang="0">
                      <a:pos x="96" y="148"/>
                    </a:cxn>
                    <a:cxn ang="0">
                      <a:pos x="94" y="148"/>
                    </a:cxn>
                    <a:cxn ang="0">
                      <a:pos x="54" y="148"/>
                    </a:cxn>
                    <a:cxn ang="0">
                      <a:pos x="43" y="148"/>
                    </a:cxn>
                    <a:cxn ang="0">
                      <a:pos x="34" y="145"/>
                    </a:cxn>
                    <a:cxn ang="0">
                      <a:pos x="26" y="142"/>
                    </a:cxn>
                    <a:cxn ang="0">
                      <a:pos x="20" y="138"/>
                    </a:cxn>
                    <a:cxn ang="0">
                      <a:pos x="14" y="133"/>
                    </a:cxn>
                    <a:cxn ang="0">
                      <a:pos x="10" y="127"/>
                    </a:cxn>
                    <a:cxn ang="0">
                      <a:pos x="7" y="121"/>
                    </a:cxn>
                    <a:cxn ang="0">
                      <a:pos x="4" y="116"/>
                    </a:cxn>
                    <a:cxn ang="0">
                      <a:pos x="2" y="110"/>
                    </a:cxn>
                    <a:cxn ang="0">
                      <a:pos x="1" y="105"/>
                    </a:cxn>
                    <a:cxn ang="0">
                      <a:pos x="0" y="101"/>
                    </a:cxn>
                    <a:cxn ang="0">
                      <a:pos x="0" y="97"/>
                    </a:cxn>
                    <a:cxn ang="0">
                      <a:pos x="0" y="95"/>
                    </a:cxn>
                    <a:cxn ang="0">
                      <a:pos x="0" y="94"/>
                    </a:cxn>
                    <a:cxn ang="0">
                      <a:pos x="0" y="49"/>
                    </a:cxn>
                    <a:cxn ang="0">
                      <a:pos x="2" y="39"/>
                    </a:cxn>
                    <a:cxn ang="0">
                      <a:pos x="4" y="30"/>
                    </a:cxn>
                    <a:cxn ang="0">
                      <a:pos x="8" y="23"/>
                    </a:cxn>
                    <a:cxn ang="0">
                      <a:pos x="13" y="17"/>
                    </a:cxn>
                    <a:cxn ang="0">
                      <a:pos x="18" y="12"/>
                    </a:cxn>
                    <a:cxn ang="0">
                      <a:pos x="24" y="8"/>
                    </a:cxn>
                    <a:cxn ang="0">
                      <a:pos x="30" y="5"/>
                    </a:cxn>
                    <a:cxn ang="0">
                      <a:pos x="36" y="3"/>
                    </a:cxn>
                    <a:cxn ang="0">
                      <a:pos x="41" y="2"/>
                    </a:cxn>
                    <a:cxn ang="0">
                      <a:pos x="46" y="1"/>
                    </a:cxn>
                    <a:cxn ang="0">
                      <a:pos x="50" y="0"/>
                    </a:cxn>
                    <a:cxn ang="0">
                      <a:pos x="53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149" h="148">
                      <a:moveTo>
                        <a:pt x="54" y="0"/>
                      </a:moveTo>
                      <a:lnTo>
                        <a:pt x="94" y="0"/>
                      </a:lnTo>
                      <a:lnTo>
                        <a:pt x="100" y="0"/>
                      </a:lnTo>
                      <a:lnTo>
                        <a:pt x="105" y="1"/>
                      </a:lnTo>
                      <a:lnTo>
                        <a:pt x="110" y="2"/>
                      </a:lnTo>
                      <a:lnTo>
                        <a:pt x="115" y="3"/>
                      </a:lnTo>
                      <a:lnTo>
                        <a:pt x="119" y="4"/>
                      </a:lnTo>
                      <a:lnTo>
                        <a:pt x="122" y="6"/>
                      </a:lnTo>
                      <a:lnTo>
                        <a:pt x="126" y="8"/>
                      </a:lnTo>
                      <a:lnTo>
                        <a:pt x="129" y="11"/>
                      </a:lnTo>
                      <a:lnTo>
                        <a:pt x="132" y="13"/>
                      </a:lnTo>
                      <a:lnTo>
                        <a:pt x="134" y="16"/>
                      </a:lnTo>
                      <a:lnTo>
                        <a:pt x="137" y="19"/>
                      </a:lnTo>
                      <a:lnTo>
                        <a:pt x="139" y="21"/>
                      </a:lnTo>
                      <a:lnTo>
                        <a:pt x="141" y="24"/>
                      </a:lnTo>
                      <a:lnTo>
                        <a:pt x="142" y="27"/>
                      </a:lnTo>
                      <a:lnTo>
                        <a:pt x="143" y="30"/>
                      </a:lnTo>
                      <a:lnTo>
                        <a:pt x="145" y="33"/>
                      </a:lnTo>
                      <a:lnTo>
                        <a:pt x="146" y="36"/>
                      </a:lnTo>
                      <a:lnTo>
                        <a:pt x="146" y="38"/>
                      </a:lnTo>
                      <a:lnTo>
                        <a:pt x="147" y="41"/>
                      </a:lnTo>
                      <a:lnTo>
                        <a:pt x="148" y="44"/>
                      </a:lnTo>
                      <a:lnTo>
                        <a:pt x="148" y="46"/>
                      </a:lnTo>
                      <a:lnTo>
                        <a:pt x="148" y="48"/>
                      </a:lnTo>
                      <a:lnTo>
                        <a:pt x="149" y="50"/>
                      </a:lnTo>
                      <a:lnTo>
                        <a:pt x="149" y="51"/>
                      </a:lnTo>
                      <a:lnTo>
                        <a:pt x="149" y="53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94"/>
                      </a:lnTo>
                      <a:lnTo>
                        <a:pt x="149" y="100"/>
                      </a:lnTo>
                      <a:lnTo>
                        <a:pt x="148" y="105"/>
                      </a:lnTo>
                      <a:lnTo>
                        <a:pt x="147" y="110"/>
                      </a:lnTo>
                      <a:lnTo>
                        <a:pt x="146" y="114"/>
                      </a:lnTo>
                      <a:lnTo>
                        <a:pt x="144" y="118"/>
                      </a:lnTo>
                      <a:lnTo>
                        <a:pt x="142" y="122"/>
                      </a:lnTo>
                      <a:lnTo>
                        <a:pt x="140" y="126"/>
                      </a:lnTo>
                      <a:lnTo>
                        <a:pt x="138" y="129"/>
                      </a:lnTo>
                      <a:lnTo>
                        <a:pt x="136" y="132"/>
                      </a:lnTo>
                      <a:lnTo>
                        <a:pt x="133" y="134"/>
                      </a:lnTo>
                      <a:lnTo>
                        <a:pt x="130" y="136"/>
                      </a:lnTo>
                      <a:lnTo>
                        <a:pt x="127" y="138"/>
                      </a:lnTo>
                      <a:lnTo>
                        <a:pt x="124" y="140"/>
                      </a:lnTo>
                      <a:lnTo>
                        <a:pt x="122" y="142"/>
                      </a:lnTo>
                      <a:lnTo>
                        <a:pt x="119" y="143"/>
                      </a:lnTo>
                      <a:lnTo>
                        <a:pt x="116" y="144"/>
                      </a:lnTo>
                      <a:lnTo>
                        <a:pt x="113" y="145"/>
                      </a:lnTo>
                      <a:lnTo>
                        <a:pt x="110" y="146"/>
                      </a:lnTo>
                      <a:lnTo>
                        <a:pt x="108" y="147"/>
                      </a:lnTo>
                      <a:lnTo>
                        <a:pt x="105" y="147"/>
                      </a:lnTo>
                      <a:lnTo>
                        <a:pt x="103" y="148"/>
                      </a:lnTo>
                      <a:lnTo>
                        <a:pt x="101" y="148"/>
                      </a:lnTo>
                      <a:lnTo>
                        <a:pt x="99" y="148"/>
                      </a:lnTo>
                      <a:lnTo>
                        <a:pt x="97" y="148"/>
                      </a:lnTo>
                      <a:lnTo>
                        <a:pt x="96" y="148"/>
                      </a:lnTo>
                      <a:lnTo>
                        <a:pt x="95" y="148"/>
                      </a:lnTo>
                      <a:lnTo>
                        <a:pt x="94" y="148"/>
                      </a:lnTo>
                      <a:lnTo>
                        <a:pt x="94" y="148"/>
                      </a:lnTo>
                      <a:lnTo>
                        <a:pt x="54" y="148"/>
                      </a:lnTo>
                      <a:lnTo>
                        <a:pt x="49" y="148"/>
                      </a:lnTo>
                      <a:lnTo>
                        <a:pt x="43" y="148"/>
                      </a:lnTo>
                      <a:lnTo>
                        <a:pt x="39" y="147"/>
                      </a:lnTo>
                      <a:lnTo>
                        <a:pt x="34" y="145"/>
                      </a:lnTo>
                      <a:lnTo>
                        <a:pt x="30" y="144"/>
                      </a:lnTo>
                      <a:lnTo>
                        <a:pt x="26" y="142"/>
                      </a:lnTo>
                      <a:lnTo>
                        <a:pt x="23" y="140"/>
                      </a:lnTo>
                      <a:lnTo>
                        <a:pt x="20" y="138"/>
                      </a:lnTo>
                      <a:lnTo>
                        <a:pt x="17" y="135"/>
                      </a:lnTo>
                      <a:lnTo>
                        <a:pt x="14" y="133"/>
                      </a:lnTo>
                      <a:lnTo>
                        <a:pt x="12" y="130"/>
                      </a:lnTo>
                      <a:lnTo>
                        <a:pt x="10" y="127"/>
                      </a:lnTo>
                      <a:lnTo>
                        <a:pt x="8" y="124"/>
                      </a:lnTo>
                      <a:lnTo>
                        <a:pt x="7" y="121"/>
                      </a:lnTo>
                      <a:lnTo>
                        <a:pt x="5" y="118"/>
                      </a:lnTo>
                      <a:lnTo>
                        <a:pt x="4" y="116"/>
                      </a:lnTo>
                      <a:lnTo>
                        <a:pt x="3" y="113"/>
                      </a:lnTo>
                      <a:lnTo>
                        <a:pt x="2" y="110"/>
                      </a:lnTo>
                      <a:lnTo>
                        <a:pt x="2" y="107"/>
                      </a:lnTo>
                      <a:lnTo>
                        <a:pt x="1" y="105"/>
                      </a:lnTo>
                      <a:lnTo>
                        <a:pt x="1" y="103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0" y="97"/>
                      </a:lnTo>
                      <a:lnTo>
                        <a:pt x="0" y="96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1" y="44"/>
                      </a:lnTo>
                      <a:lnTo>
                        <a:pt x="2" y="39"/>
                      </a:lnTo>
                      <a:lnTo>
                        <a:pt x="3" y="34"/>
                      </a:lnTo>
                      <a:lnTo>
                        <a:pt x="4" y="30"/>
                      </a:lnTo>
                      <a:lnTo>
                        <a:pt x="6" y="26"/>
                      </a:lnTo>
                      <a:lnTo>
                        <a:pt x="8" y="23"/>
                      </a:lnTo>
                      <a:lnTo>
                        <a:pt x="11" y="20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8" y="12"/>
                      </a:lnTo>
                      <a:lnTo>
                        <a:pt x="21" y="10"/>
                      </a:lnTo>
                      <a:lnTo>
                        <a:pt x="24" y="8"/>
                      </a:lnTo>
                      <a:lnTo>
                        <a:pt x="27" y="7"/>
                      </a:lnTo>
                      <a:lnTo>
                        <a:pt x="30" y="5"/>
                      </a:lnTo>
                      <a:lnTo>
                        <a:pt x="33" y="4"/>
                      </a:lnTo>
                      <a:lnTo>
                        <a:pt x="36" y="3"/>
                      </a:lnTo>
                      <a:lnTo>
                        <a:pt x="38" y="2"/>
                      </a:lnTo>
                      <a:lnTo>
                        <a:pt x="41" y="2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ABCD03"/>
                </a:solidFill>
                <a:ln w="0">
                  <a:solidFill>
                    <a:srgbClr val="99FF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57" name="Freeform 15"/>
                <p:cNvSpPr>
                  <a:spLocks noEditPoints="1"/>
                </p:cNvSpPr>
                <p:nvPr/>
              </p:nvSpPr>
              <p:spPr bwMode="auto">
                <a:xfrm>
                  <a:off x="-572047" y="4429132"/>
                  <a:ext cx="291025" cy="289721"/>
                </a:xfrm>
                <a:custGeom>
                  <a:avLst/>
                  <a:gdLst/>
                  <a:ahLst/>
                  <a:cxnLst>
                    <a:cxn ang="0">
                      <a:pos x="86" y="74"/>
                    </a:cxn>
                    <a:cxn ang="0">
                      <a:pos x="80" y="77"/>
                    </a:cxn>
                    <a:cxn ang="0">
                      <a:pos x="76" y="80"/>
                    </a:cxn>
                    <a:cxn ang="0">
                      <a:pos x="74" y="85"/>
                    </a:cxn>
                    <a:cxn ang="0">
                      <a:pos x="74" y="131"/>
                    </a:cxn>
                    <a:cxn ang="0">
                      <a:pos x="75" y="137"/>
                    </a:cxn>
                    <a:cxn ang="0">
                      <a:pos x="77" y="143"/>
                    </a:cxn>
                    <a:cxn ang="0">
                      <a:pos x="82" y="147"/>
                    </a:cxn>
                    <a:cxn ang="0">
                      <a:pos x="86" y="148"/>
                    </a:cxn>
                    <a:cxn ang="0">
                      <a:pos x="134" y="148"/>
                    </a:cxn>
                    <a:cxn ang="0">
                      <a:pos x="142" y="146"/>
                    </a:cxn>
                    <a:cxn ang="0">
                      <a:pos x="147" y="142"/>
                    </a:cxn>
                    <a:cxn ang="0">
                      <a:pos x="149" y="137"/>
                    </a:cxn>
                    <a:cxn ang="0">
                      <a:pos x="149" y="88"/>
                    </a:cxn>
                    <a:cxn ang="0">
                      <a:pos x="147" y="82"/>
                    </a:cxn>
                    <a:cxn ang="0">
                      <a:pos x="142" y="76"/>
                    </a:cxn>
                    <a:cxn ang="0">
                      <a:pos x="137" y="74"/>
                    </a:cxn>
                    <a:cxn ang="0">
                      <a:pos x="131" y="0"/>
                    </a:cxn>
                    <a:cxn ang="0">
                      <a:pos x="153" y="2"/>
                    </a:cxn>
                    <a:cxn ang="0">
                      <a:pos x="171" y="8"/>
                    </a:cxn>
                    <a:cxn ang="0">
                      <a:pos x="189" y="19"/>
                    </a:cxn>
                    <a:cxn ang="0">
                      <a:pos x="201" y="31"/>
                    </a:cxn>
                    <a:cxn ang="0">
                      <a:pos x="210" y="44"/>
                    </a:cxn>
                    <a:cxn ang="0">
                      <a:pos x="216" y="58"/>
                    </a:cxn>
                    <a:cxn ang="0">
                      <a:pos x="220" y="71"/>
                    </a:cxn>
                    <a:cxn ang="0">
                      <a:pos x="222" y="82"/>
                    </a:cxn>
                    <a:cxn ang="0">
                      <a:pos x="223" y="131"/>
                    </a:cxn>
                    <a:cxn ang="0">
                      <a:pos x="221" y="152"/>
                    </a:cxn>
                    <a:cxn ang="0">
                      <a:pos x="215" y="171"/>
                    </a:cxn>
                    <a:cxn ang="0">
                      <a:pos x="204" y="189"/>
                    </a:cxn>
                    <a:cxn ang="0">
                      <a:pos x="192" y="200"/>
                    </a:cxn>
                    <a:cxn ang="0">
                      <a:pos x="179" y="210"/>
                    </a:cxn>
                    <a:cxn ang="0">
                      <a:pos x="164" y="216"/>
                    </a:cxn>
                    <a:cxn ang="0">
                      <a:pos x="151" y="220"/>
                    </a:cxn>
                    <a:cxn ang="0">
                      <a:pos x="140" y="222"/>
                    </a:cxn>
                    <a:cxn ang="0">
                      <a:pos x="91" y="222"/>
                    </a:cxn>
                    <a:cxn ang="0">
                      <a:pos x="70" y="220"/>
                    </a:cxn>
                    <a:cxn ang="0">
                      <a:pos x="52" y="214"/>
                    </a:cxn>
                    <a:cxn ang="0">
                      <a:pos x="34" y="203"/>
                    </a:cxn>
                    <a:cxn ang="0">
                      <a:pos x="22" y="192"/>
                    </a:cxn>
                    <a:cxn ang="0">
                      <a:pos x="13" y="178"/>
                    </a:cxn>
                    <a:cxn ang="0">
                      <a:pos x="6" y="164"/>
                    </a:cxn>
                    <a:cxn ang="0">
                      <a:pos x="2" y="151"/>
                    </a:cxn>
                    <a:cxn ang="0">
                      <a:pos x="1" y="140"/>
                    </a:cxn>
                    <a:cxn ang="0">
                      <a:pos x="0" y="91"/>
                    </a:cxn>
                    <a:cxn ang="0">
                      <a:pos x="2" y="70"/>
                    </a:cxn>
                    <a:cxn ang="0">
                      <a:pos x="8" y="52"/>
                    </a:cxn>
                    <a:cxn ang="0">
                      <a:pos x="19" y="34"/>
                    </a:cxn>
                    <a:cxn ang="0">
                      <a:pos x="31" y="22"/>
                    </a:cxn>
                    <a:cxn ang="0">
                      <a:pos x="44" y="13"/>
                    </a:cxn>
                    <a:cxn ang="0">
                      <a:pos x="58" y="6"/>
                    </a:cxn>
                    <a:cxn ang="0">
                      <a:pos x="71" y="3"/>
                    </a:cxn>
                    <a:cxn ang="0">
                      <a:pos x="83" y="1"/>
                    </a:cxn>
                  </a:cxnLst>
                  <a:rect l="0" t="0" r="r" b="b"/>
                  <a:pathLst>
                    <a:path w="223" h="222">
                      <a:moveTo>
                        <a:pt x="92" y="74"/>
                      </a:moveTo>
                      <a:lnTo>
                        <a:pt x="90" y="74"/>
                      </a:lnTo>
                      <a:lnTo>
                        <a:pt x="88" y="74"/>
                      </a:lnTo>
                      <a:lnTo>
                        <a:pt x="88" y="74"/>
                      </a:lnTo>
                      <a:lnTo>
                        <a:pt x="86" y="74"/>
                      </a:lnTo>
                      <a:lnTo>
                        <a:pt x="85" y="75"/>
                      </a:lnTo>
                      <a:lnTo>
                        <a:pt x="83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0" y="77"/>
                      </a:lnTo>
                      <a:lnTo>
                        <a:pt x="80" y="77"/>
                      </a:lnTo>
                      <a:lnTo>
                        <a:pt x="78" y="78"/>
                      </a:lnTo>
                      <a:lnTo>
                        <a:pt x="78" y="78"/>
                      </a:lnTo>
                      <a:lnTo>
                        <a:pt x="78" y="78"/>
                      </a:lnTo>
                      <a:lnTo>
                        <a:pt x="76" y="80"/>
                      </a:lnTo>
                      <a:lnTo>
                        <a:pt x="76" y="80"/>
                      </a:lnTo>
                      <a:lnTo>
                        <a:pt x="75" y="82"/>
                      </a:lnTo>
                      <a:lnTo>
                        <a:pt x="74" y="84"/>
                      </a:lnTo>
                      <a:lnTo>
                        <a:pt x="74" y="84"/>
                      </a:lnTo>
                      <a:lnTo>
                        <a:pt x="74" y="85"/>
                      </a:lnTo>
                      <a:lnTo>
                        <a:pt x="74" y="86"/>
                      </a:lnTo>
                      <a:lnTo>
                        <a:pt x="74" y="86"/>
                      </a:lnTo>
                      <a:lnTo>
                        <a:pt x="74" y="90"/>
                      </a:lnTo>
                      <a:lnTo>
                        <a:pt x="74" y="91"/>
                      </a:lnTo>
                      <a:lnTo>
                        <a:pt x="74" y="131"/>
                      </a:lnTo>
                      <a:lnTo>
                        <a:pt x="74" y="132"/>
                      </a:lnTo>
                      <a:lnTo>
                        <a:pt x="74" y="134"/>
                      </a:lnTo>
                      <a:lnTo>
                        <a:pt x="74" y="134"/>
                      </a:lnTo>
                      <a:lnTo>
                        <a:pt x="74" y="136"/>
                      </a:lnTo>
                      <a:lnTo>
                        <a:pt x="75" y="137"/>
                      </a:lnTo>
                      <a:lnTo>
                        <a:pt x="76" y="140"/>
                      </a:lnTo>
                      <a:lnTo>
                        <a:pt x="76" y="140"/>
                      </a:lnTo>
                      <a:lnTo>
                        <a:pt x="76" y="141"/>
                      </a:lnTo>
                      <a:lnTo>
                        <a:pt x="77" y="143"/>
                      </a:lnTo>
                      <a:lnTo>
                        <a:pt x="77" y="143"/>
                      </a:lnTo>
                      <a:lnTo>
                        <a:pt x="78" y="144"/>
                      </a:lnTo>
                      <a:lnTo>
                        <a:pt x="79" y="145"/>
                      </a:lnTo>
                      <a:lnTo>
                        <a:pt x="80" y="146"/>
                      </a:lnTo>
                      <a:lnTo>
                        <a:pt x="80" y="147"/>
                      </a:lnTo>
                      <a:lnTo>
                        <a:pt x="82" y="147"/>
                      </a:lnTo>
                      <a:lnTo>
                        <a:pt x="82" y="148"/>
                      </a:lnTo>
                      <a:lnTo>
                        <a:pt x="84" y="148"/>
                      </a:lnTo>
                      <a:lnTo>
                        <a:pt x="85" y="148"/>
                      </a:lnTo>
                      <a:lnTo>
                        <a:pt x="86" y="148"/>
                      </a:lnTo>
                      <a:lnTo>
                        <a:pt x="86" y="148"/>
                      </a:lnTo>
                      <a:lnTo>
                        <a:pt x="90" y="149"/>
                      </a:lnTo>
                      <a:lnTo>
                        <a:pt x="91" y="149"/>
                      </a:lnTo>
                      <a:lnTo>
                        <a:pt x="131" y="149"/>
                      </a:lnTo>
                      <a:lnTo>
                        <a:pt x="133" y="149"/>
                      </a:lnTo>
                      <a:lnTo>
                        <a:pt x="134" y="148"/>
                      </a:lnTo>
                      <a:lnTo>
                        <a:pt x="134" y="148"/>
                      </a:lnTo>
                      <a:lnTo>
                        <a:pt x="136" y="148"/>
                      </a:lnTo>
                      <a:lnTo>
                        <a:pt x="138" y="148"/>
                      </a:lnTo>
                      <a:lnTo>
                        <a:pt x="139" y="147"/>
                      </a:lnTo>
                      <a:lnTo>
                        <a:pt x="142" y="146"/>
                      </a:lnTo>
                      <a:lnTo>
                        <a:pt x="143" y="145"/>
                      </a:lnTo>
                      <a:lnTo>
                        <a:pt x="144" y="145"/>
                      </a:lnTo>
                      <a:lnTo>
                        <a:pt x="145" y="144"/>
                      </a:lnTo>
                      <a:lnTo>
                        <a:pt x="146" y="143"/>
                      </a:lnTo>
                      <a:lnTo>
                        <a:pt x="147" y="142"/>
                      </a:lnTo>
                      <a:lnTo>
                        <a:pt x="148" y="140"/>
                      </a:lnTo>
                      <a:lnTo>
                        <a:pt x="148" y="140"/>
                      </a:lnTo>
                      <a:lnTo>
                        <a:pt x="148" y="138"/>
                      </a:lnTo>
                      <a:lnTo>
                        <a:pt x="148" y="138"/>
                      </a:lnTo>
                      <a:lnTo>
                        <a:pt x="149" y="137"/>
                      </a:lnTo>
                      <a:lnTo>
                        <a:pt x="149" y="133"/>
                      </a:lnTo>
                      <a:lnTo>
                        <a:pt x="149" y="131"/>
                      </a:lnTo>
                      <a:lnTo>
                        <a:pt x="149" y="92"/>
                      </a:lnTo>
                      <a:lnTo>
                        <a:pt x="149" y="90"/>
                      </a:lnTo>
                      <a:lnTo>
                        <a:pt x="149" y="88"/>
                      </a:lnTo>
                      <a:lnTo>
                        <a:pt x="149" y="88"/>
                      </a:lnTo>
                      <a:lnTo>
                        <a:pt x="148" y="86"/>
                      </a:lnTo>
                      <a:lnTo>
                        <a:pt x="148" y="85"/>
                      </a:lnTo>
                      <a:lnTo>
                        <a:pt x="147" y="83"/>
                      </a:lnTo>
                      <a:lnTo>
                        <a:pt x="147" y="82"/>
                      </a:lnTo>
                      <a:lnTo>
                        <a:pt x="145" y="79"/>
                      </a:lnTo>
                      <a:lnTo>
                        <a:pt x="145" y="79"/>
                      </a:lnTo>
                      <a:lnTo>
                        <a:pt x="144" y="77"/>
                      </a:lnTo>
                      <a:lnTo>
                        <a:pt x="143" y="76"/>
                      </a:lnTo>
                      <a:lnTo>
                        <a:pt x="142" y="76"/>
                      </a:lnTo>
                      <a:lnTo>
                        <a:pt x="141" y="75"/>
                      </a:lnTo>
                      <a:lnTo>
                        <a:pt x="138" y="74"/>
                      </a:lnTo>
                      <a:lnTo>
                        <a:pt x="138" y="74"/>
                      </a:lnTo>
                      <a:lnTo>
                        <a:pt x="138" y="74"/>
                      </a:lnTo>
                      <a:lnTo>
                        <a:pt x="137" y="74"/>
                      </a:lnTo>
                      <a:lnTo>
                        <a:pt x="133" y="74"/>
                      </a:lnTo>
                      <a:lnTo>
                        <a:pt x="131" y="74"/>
                      </a:lnTo>
                      <a:lnTo>
                        <a:pt x="92" y="74"/>
                      </a:lnTo>
                      <a:close/>
                      <a:moveTo>
                        <a:pt x="90" y="0"/>
                      </a:moveTo>
                      <a:lnTo>
                        <a:pt x="131" y="0"/>
                      </a:lnTo>
                      <a:lnTo>
                        <a:pt x="136" y="0"/>
                      </a:lnTo>
                      <a:lnTo>
                        <a:pt x="140" y="1"/>
                      </a:lnTo>
                      <a:lnTo>
                        <a:pt x="145" y="1"/>
                      </a:lnTo>
                      <a:lnTo>
                        <a:pt x="148" y="2"/>
                      </a:lnTo>
                      <a:lnTo>
                        <a:pt x="153" y="2"/>
                      </a:lnTo>
                      <a:lnTo>
                        <a:pt x="157" y="3"/>
                      </a:lnTo>
                      <a:lnTo>
                        <a:pt x="160" y="4"/>
                      </a:lnTo>
                      <a:lnTo>
                        <a:pt x="164" y="5"/>
                      </a:lnTo>
                      <a:lnTo>
                        <a:pt x="167" y="7"/>
                      </a:lnTo>
                      <a:lnTo>
                        <a:pt x="171" y="8"/>
                      </a:lnTo>
                      <a:lnTo>
                        <a:pt x="174" y="10"/>
                      </a:lnTo>
                      <a:lnTo>
                        <a:pt x="177" y="11"/>
                      </a:lnTo>
                      <a:lnTo>
                        <a:pt x="183" y="15"/>
                      </a:lnTo>
                      <a:lnTo>
                        <a:pt x="186" y="17"/>
                      </a:lnTo>
                      <a:lnTo>
                        <a:pt x="189" y="19"/>
                      </a:lnTo>
                      <a:lnTo>
                        <a:pt x="192" y="21"/>
                      </a:lnTo>
                      <a:lnTo>
                        <a:pt x="194" y="24"/>
                      </a:lnTo>
                      <a:lnTo>
                        <a:pt x="196" y="26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3" y="33"/>
                      </a:lnTo>
                      <a:lnTo>
                        <a:pt x="205" y="36"/>
                      </a:lnTo>
                      <a:lnTo>
                        <a:pt x="207" y="39"/>
                      </a:lnTo>
                      <a:lnTo>
                        <a:pt x="209" y="42"/>
                      </a:lnTo>
                      <a:lnTo>
                        <a:pt x="210" y="44"/>
                      </a:lnTo>
                      <a:lnTo>
                        <a:pt x="211" y="47"/>
                      </a:lnTo>
                      <a:lnTo>
                        <a:pt x="213" y="50"/>
                      </a:lnTo>
                      <a:lnTo>
                        <a:pt x="214" y="52"/>
                      </a:lnTo>
                      <a:lnTo>
                        <a:pt x="215" y="55"/>
                      </a:lnTo>
                      <a:lnTo>
                        <a:pt x="216" y="58"/>
                      </a:lnTo>
                      <a:lnTo>
                        <a:pt x="217" y="61"/>
                      </a:lnTo>
                      <a:lnTo>
                        <a:pt x="218" y="63"/>
                      </a:lnTo>
                      <a:lnTo>
                        <a:pt x="219" y="66"/>
                      </a:lnTo>
                      <a:lnTo>
                        <a:pt x="220" y="69"/>
                      </a:lnTo>
                      <a:lnTo>
                        <a:pt x="220" y="71"/>
                      </a:lnTo>
                      <a:lnTo>
                        <a:pt x="221" y="73"/>
                      </a:lnTo>
                      <a:lnTo>
                        <a:pt x="221" y="75"/>
                      </a:lnTo>
                      <a:lnTo>
                        <a:pt x="222" y="79"/>
                      </a:lnTo>
                      <a:lnTo>
                        <a:pt x="222" y="81"/>
                      </a:lnTo>
                      <a:lnTo>
                        <a:pt x="222" y="82"/>
                      </a:lnTo>
                      <a:lnTo>
                        <a:pt x="222" y="84"/>
                      </a:lnTo>
                      <a:lnTo>
                        <a:pt x="222" y="85"/>
                      </a:lnTo>
                      <a:lnTo>
                        <a:pt x="222" y="86"/>
                      </a:lnTo>
                      <a:lnTo>
                        <a:pt x="223" y="90"/>
                      </a:lnTo>
                      <a:lnTo>
                        <a:pt x="223" y="131"/>
                      </a:lnTo>
                      <a:lnTo>
                        <a:pt x="223" y="136"/>
                      </a:lnTo>
                      <a:lnTo>
                        <a:pt x="222" y="140"/>
                      </a:lnTo>
                      <a:lnTo>
                        <a:pt x="222" y="144"/>
                      </a:lnTo>
                      <a:lnTo>
                        <a:pt x="221" y="148"/>
                      </a:lnTo>
                      <a:lnTo>
                        <a:pt x="221" y="152"/>
                      </a:lnTo>
                      <a:lnTo>
                        <a:pt x="220" y="156"/>
                      </a:lnTo>
                      <a:lnTo>
                        <a:pt x="219" y="160"/>
                      </a:lnTo>
                      <a:lnTo>
                        <a:pt x="217" y="164"/>
                      </a:lnTo>
                      <a:lnTo>
                        <a:pt x="216" y="167"/>
                      </a:lnTo>
                      <a:lnTo>
                        <a:pt x="215" y="171"/>
                      </a:lnTo>
                      <a:lnTo>
                        <a:pt x="213" y="174"/>
                      </a:lnTo>
                      <a:lnTo>
                        <a:pt x="211" y="177"/>
                      </a:lnTo>
                      <a:lnTo>
                        <a:pt x="208" y="183"/>
                      </a:lnTo>
                      <a:lnTo>
                        <a:pt x="206" y="186"/>
                      </a:lnTo>
                      <a:lnTo>
                        <a:pt x="204" y="189"/>
                      </a:lnTo>
                      <a:lnTo>
                        <a:pt x="202" y="191"/>
                      </a:lnTo>
                      <a:lnTo>
                        <a:pt x="199" y="194"/>
                      </a:lnTo>
                      <a:lnTo>
                        <a:pt x="197" y="196"/>
                      </a:lnTo>
                      <a:lnTo>
                        <a:pt x="194" y="198"/>
                      </a:lnTo>
                      <a:lnTo>
                        <a:pt x="192" y="200"/>
                      </a:lnTo>
                      <a:lnTo>
                        <a:pt x="190" y="202"/>
                      </a:lnTo>
                      <a:lnTo>
                        <a:pt x="187" y="205"/>
                      </a:lnTo>
                      <a:lnTo>
                        <a:pt x="184" y="206"/>
                      </a:lnTo>
                      <a:lnTo>
                        <a:pt x="181" y="208"/>
                      </a:lnTo>
                      <a:lnTo>
                        <a:pt x="179" y="210"/>
                      </a:lnTo>
                      <a:lnTo>
                        <a:pt x="176" y="211"/>
                      </a:lnTo>
                      <a:lnTo>
                        <a:pt x="173" y="212"/>
                      </a:lnTo>
                      <a:lnTo>
                        <a:pt x="170" y="214"/>
                      </a:lnTo>
                      <a:lnTo>
                        <a:pt x="168" y="215"/>
                      </a:lnTo>
                      <a:lnTo>
                        <a:pt x="164" y="216"/>
                      </a:lnTo>
                      <a:lnTo>
                        <a:pt x="162" y="217"/>
                      </a:lnTo>
                      <a:lnTo>
                        <a:pt x="159" y="218"/>
                      </a:lnTo>
                      <a:lnTo>
                        <a:pt x="157" y="218"/>
                      </a:lnTo>
                      <a:lnTo>
                        <a:pt x="154" y="219"/>
                      </a:lnTo>
                      <a:lnTo>
                        <a:pt x="151" y="220"/>
                      </a:lnTo>
                      <a:lnTo>
                        <a:pt x="149" y="220"/>
                      </a:lnTo>
                      <a:lnTo>
                        <a:pt x="147" y="221"/>
                      </a:lnTo>
                      <a:lnTo>
                        <a:pt x="144" y="221"/>
                      </a:lnTo>
                      <a:lnTo>
                        <a:pt x="142" y="221"/>
                      </a:lnTo>
                      <a:lnTo>
                        <a:pt x="140" y="222"/>
                      </a:lnTo>
                      <a:lnTo>
                        <a:pt x="139" y="222"/>
                      </a:lnTo>
                      <a:lnTo>
                        <a:pt x="137" y="222"/>
                      </a:lnTo>
                      <a:lnTo>
                        <a:pt x="136" y="222"/>
                      </a:lnTo>
                      <a:lnTo>
                        <a:pt x="133" y="222"/>
                      </a:lnTo>
                      <a:lnTo>
                        <a:pt x="91" y="222"/>
                      </a:lnTo>
                      <a:lnTo>
                        <a:pt x="86" y="222"/>
                      </a:lnTo>
                      <a:lnTo>
                        <a:pt x="83" y="222"/>
                      </a:lnTo>
                      <a:lnTo>
                        <a:pt x="78" y="221"/>
                      </a:lnTo>
                      <a:lnTo>
                        <a:pt x="74" y="221"/>
                      </a:lnTo>
                      <a:lnTo>
                        <a:pt x="70" y="220"/>
                      </a:lnTo>
                      <a:lnTo>
                        <a:pt x="66" y="219"/>
                      </a:lnTo>
                      <a:lnTo>
                        <a:pt x="62" y="218"/>
                      </a:lnTo>
                      <a:lnTo>
                        <a:pt x="59" y="217"/>
                      </a:lnTo>
                      <a:lnTo>
                        <a:pt x="55" y="216"/>
                      </a:lnTo>
                      <a:lnTo>
                        <a:pt x="52" y="214"/>
                      </a:lnTo>
                      <a:lnTo>
                        <a:pt x="49" y="213"/>
                      </a:lnTo>
                      <a:lnTo>
                        <a:pt x="45" y="211"/>
                      </a:lnTo>
                      <a:lnTo>
                        <a:pt x="39" y="207"/>
                      </a:lnTo>
                      <a:lnTo>
                        <a:pt x="36" y="205"/>
                      </a:lnTo>
                      <a:lnTo>
                        <a:pt x="34" y="203"/>
                      </a:lnTo>
                      <a:lnTo>
                        <a:pt x="31" y="201"/>
                      </a:lnTo>
                      <a:lnTo>
                        <a:pt x="29" y="199"/>
                      </a:lnTo>
                      <a:lnTo>
                        <a:pt x="26" y="197"/>
                      </a:lnTo>
                      <a:lnTo>
                        <a:pt x="24" y="194"/>
                      </a:lnTo>
                      <a:lnTo>
                        <a:pt x="22" y="192"/>
                      </a:lnTo>
                      <a:lnTo>
                        <a:pt x="20" y="189"/>
                      </a:lnTo>
                      <a:lnTo>
                        <a:pt x="18" y="186"/>
                      </a:lnTo>
                      <a:lnTo>
                        <a:pt x="16" y="184"/>
                      </a:lnTo>
                      <a:lnTo>
                        <a:pt x="14" y="181"/>
                      </a:lnTo>
                      <a:lnTo>
                        <a:pt x="13" y="178"/>
                      </a:lnTo>
                      <a:lnTo>
                        <a:pt x="11" y="176"/>
                      </a:lnTo>
                      <a:lnTo>
                        <a:pt x="10" y="173"/>
                      </a:lnTo>
                      <a:lnTo>
                        <a:pt x="9" y="170"/>
                      </a:lnTo>
                      <a:lnTo>
                        <a:pt x="7" y="167"/>
                      </a:lnTo>
                      <a:lnTo>
                        <a:pt x="6" y="164"/>
                      </a:lnTo>
                      <a:lnTo>
                        <a:pt x="5" y="162"/>
                      </a:lnTo>
                      <a:lnTo>
                        <a:pt x="5" y="159"/>
                      </a:lnTo>
                      <a:lnTo>
                        <a:pt x="4" y="157"/>
                      </a:lnTo>
                      <a:lnTo>
                        <a:pt x="3" y="153"/>
                      </a:lnTo>
                      <a:lnTo>
                        <a:pt x="2" y="151"/>
                      </a:lnTo>
                      <a:lnTo>
                        <a:pt x="2" y="149"/>
                      </a:lnTo>
                      <a:lnTo>
                        <a:pt x="2" y="147"/>
                      </a:lnTo>
                      <a:lnTo>
                        <a:pt x="1" y="143"/>
                      </a:lnTo>
                      <a:lnTo>
                        <a:pt x="1" y="142"/>
                      </a:lnTo>
                      <a:lnTo>
                        <a:pt x="1" y="140"/>
                      </a:lnTo>
                      <a:lnTo>
                        <a:pt x="0" y="138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2"/>
                      </a:lnTo>
                      <a:lnTo>
                        <a:pt x="0" y="91"/>
                      </a:lnTo>
                      <a:lnTo>
                        <a:pt x="0" y="86"/>
                      </a:lnTo>
                      <a:lnTo>
                        <a:pt x="0" y="83"/>
                      </a:lnTo>
                      <a:lnTo>
                        <a:pt x="1" y="78"/>
                      </a:lnTo>
                      <a:lnTo>
                        <a:pt x="1" y="74"/>
                      </a:lnTo>
                      <a:lnTo>
                        <a:pt x="2" y="70"/>
                      </a:lnTo>
                      <a:lnTo>
                        <a:pt x="3" y="66"/>
                      </a:lnTo>
                      <a:lnTo>
                        <a:pt x="4" y="62"/>
                      </a:lnTo>
                      <a:lnTo>
                        <a:pt x="5" y="59"/>
                      </a:lnTo>
                      <a:lnTo>
                        <a:pt x="6" y="55"/>
                      </a:lnTo>
                      <a:lnTo>
                        <a:pt x="8" y="52"/>
                      </a:lnTo>
                      <a:lnTo>
                        <a:pt x="10" y="49"/>
                      </a:lnTo>
                      <a:lnTo>
                        <a:pt x="11" y="45"/>
                      </a:lnTo>
                      <a:lnTo>
                        <a:pt x="15" y="39"/>
                      </a:lnTo>
                      <a:lnTo>
                        <a:pt x="17" y="37"/>
                      </a:lnTo>
                      <a:lnTo>
                        <a:pt x="19" y="34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6" y="26"/>
                      </a:lnTo>
                      <a:lnTo>
                        <a:pt x="28" y="24"/>
                      </a:lnTo>
                      <a:lnTo>
                        <a:pt x="31" y="22"/>
                      </a:lnTo>
                      <a:lnTo>
                        <a:pt x="33" y="20"/>
                      </a:lnTo>
                      <a:lnTo>
                        <a:pt x="36" y="18"/>
                      </a:lnTo>
                      <a:lnTo>
                        <a:pt x="38" y="16"/>
                      </a:lnTo>
                      <a:lnTo>
                        <a:pt x="42" y="14"/>
                      </a:lnTo>
                      <a:lnTo>
                        <a:pt x="44" y="13"/>
                      </a:lnTo>
                      <a:lnTo>
                        <a:pt x="47" y="11"/>
                      </a:lnTo>
                      <a:lnTo>
                        <a:pt x="50" y="10"/>
                      </a:lnTo>
                      <a:lnTo>
                        <a:pt x="52" y="9"/>
                      </a:lnTo>
                      <a:lnTo>
                        <a:pt x="55" y="8"/>
                      </a:lnTo>
                      <a:lnTo>
                        <a:pt x="58" y="6"/>
                      </a:lnTo>
                      <a:lnTo>
                        <a:pt x="61" y="6"/>
                      </a:lnTo>
                      <a:lnTo>
                        <a:pt x="63" y="5"/>
                      </a:lnTo>
                      <a:lnTo>
                        <a:pt x="66" y="4"/>
                      </a:lnTo>
                      <a:lnTo>
                        <a:pt x="69" y="3"/>
                      </a:lnTo>
                      <a:lnTo>
                        <a:pt x="71" y="3"/>
                      </a:lnTo>
                      <a:lnTo>
                        <a:pt x="74" y="2"/>
                      </a:lnTo>
                      <a:lnTo>
                        <a:pt x="75" y="2"/>
                      </a:lnTo>
                      <a:lnTo>
                        <a:pt x="79" y="1"/>
                      </a:lnTo>
                      <a:lnTo>
                        <a:pt x="81" y="1"/>
                      </a:lnTo>
                      <a:lnTo>
                        <a:pt x="83" y="1"/>
                      </a:lnTo>
                      <a:lnTo>
                        <a:pt x="84" y="1"/>
                      </a:lnTo>
                      <a:lnTo>
                        <a:pt x="85" y="1"/>
                      </a:lnTo>
                      <a:lnTo>
                        <a:pt x="8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6699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</p:grpSp>
        </p:grpSp>
        <p:pic>
          <p:nvPicPr>
            <p:cNvPr id="60" name="그림 5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6" t="10055" r="85532" b="84650"/>
            <a:stretch/>
          </p:blipFill>
          <p:spPr>
            <a:xfrm>
              <a:off x="1222303" y="1380601"/>
              <a:ext cx="412509" cy="415974"/>
            </a:xfrm>
            <a:prstGeom prst="rect">
              <a:avLst/>
            </a:prstGeom>
          </p:spPr>
        </p:pic>
      </p:grpSp>
      <p:grpSp>
        <p:nvGrpSpPr>
          <p:cNvPr id="6" name="그룹 5"/>
          <p:cNvGrpSpPr/>
          <p:nvPr/>
        </p:nvGrpSpPr>
        <p:grpSpPr>
          <a:xfrm>
            <a:off x="1018808" y="5263926"/>
            <a:ext cx="2440435" cy="430887"/>
            <a:chOff x="1018808" y="5263926"/>
            <a:chExt cx="2440435" cy="430887"/>
          </a:xfrm>
        </p:grpSpPr>
        <p:sp>
          <p:nvSpPr>
            <p:cNvPr id="39" name="TextBox 38"/>
            <p:cNvSpPr txBox="1"/>
            <p:nvPr/>
          </p:nvSpPr>
          <p:spPr>
            <a:xfrm>
              <a:off x="1018808" y="5263926"/>
              <a:ext cx="2440435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ctr">
              <a:spAutoFit/>
            </a:bodyPr>
            <a:lstStyle/>
            <a:p>
              <a:pPr lvl="0" indent="-180000">
                <a:spcBef>
                  <a:spcPct val="0"/>
                </a:spcBef>
                <a:spcAft>
                  <a:spcPct val="0"/>
                </a:spcAft>
                <a:buClr>
                  <a:srgbClr val="953735">
                    <a:alpha val="100000"/>
                  </a:srgbClr>
                </a:buClr>
                <a:buSzPct val="100000"/>
                <a:buFont typeface="Arial" pitchFamily="34" charset="0"/>
                <a:buChar char="•"/>
                <a:defRPr lang="ko-KR" altLang="en-US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   조각입니다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i="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pic>
          <p:nvPicPr>
            <p:cNvPr id="61" name="그림 60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6" t="10055" r="85532" b="84650"/>
            <a:stretch/>
          </p:blipFill>
          <p:spPr>
            <a:xfrm>
              <a:off x="1320273" y="5271382"/>
              <a:ext cx="412509" cy="415974"/>
            </a:xfrm>
            <a:prstGeom prst="rect">
              <a:avLst/>
            </a:prstGeom>
          </p:spPr>
        </p:pic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3" t="23426" r="23191" b="59696"/>
          <a:stretch/>
        </p:blipFill>
        <p:spPr>
          <a:xfrm>
            <a:off x="2437331" y="2385349"/>
            <a:ext cx="5078083" cy="2199203"/>
          </a:xfrm>
          <a:prstGeom prst="rect">
            <a:avLst/>
          </a:prstGeom>
        </p:spPr>
      </p:pic>
      <p:pic>
        <p:nvPicPr>
          <p:cNvPr id="51" name="그림 50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2" t="22610" r="75172" b="64217"/>
          <a:stretch/>
        </p:blipFill>
        <p:spPr>
          <a:xfrm>
            <a:off x="1225886" y="2183546"/>
            <a:ext cx="1532242" cy="1716424"/>
          </a:xfrm>
          <a:prstGeom prst="rect">
            <a:avLst/>
          </a:prstGeom>
        </p:spPr>
      </p:pic>
      <p:pic>
        <p:nvPicPr>
          <p:cNvPr id="62" name="그림 6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3" t="22422" r="6241" b="64405"/>
          <a:stretch/>
        </p:blipFill>
        <p:spPr>
          <a:xfrm>
            <a:off x="7265000" y="2228719"/>
            <a:ext cx="1532242" cy="1716424"/>
          </a:xfrm>
          <a:prstGeom prst="rect">
            <a:avLst/>
          </a:prstGeom>
        </p:spPr>
      </p:pic>
      <p:sp>
        <p:nvSpPr>
          <p:cNvPr id="40" name="타원 39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10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11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97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40678" y="1453364"/>
            <a:ext cx="6554146" cy="430887"/>
            <a:chOff x="907225" y="1453364"/>
            <a:chExt cx="6554146" cy="430887"/>
          </a:xfrm>
        </p:grpSpPr>
        <p:sp>
          <p:nvSpPr>
            <p:cNvPr id="27" name="TextBox 26"/>
            <p:cNvSpPr txBox="1"/>
            <p:nvPr/>
          </p:nvSpPr>
          <p:spPr>
            <a:xfrm>
              <a:off x="1083554" y="1453364"/>
              <a:ext cx="6377817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lvl="0" defTabSz="788479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수일이와 동생이 생각한 방법을 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i="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907225" y="162958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4" name="모서리가 둥근 직사각형 43"/>
          <p:cNvSpPr/>
          <p:nvPr/>
        </p:nvSpPr>
        <p:spPr>
          <a:xfrm>
            <a:off x="914665" y="5020328"/>
            <a:ext cx="8076848" cy="4635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58" name="직사각형 42"/>
          <p:cNvSpPr>
            <a:spLocks noChangeArrowheads="1"/>
          </p:cNvSpPr>
          <p:nvPr/>
        </p:nvSpPr>
        <p:spPr bwMode="auto">
          <a:xfrm>
            <a:off x="910959" y="5053010"/>
            <a:ext cx="7920608" cy="4308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방향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시계 반대 방향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180°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돌려야 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912882" y="1898764"/>
            <a:ext cx="8083481" cy="8667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grpSp>
        <p:nvGrpSpPr>
          <p:cNvPr id="4" name="그룹 3"/>
          <p:cNvGrpSpPr/>
          <p:nvPr/>
        </p:nvGrpSpPr>
        <p:grpSpPr>
          <a:xfrm>
            <a:off x="949799" y="1933958"/>
            <a:ext cx="7850143" cy="795488"/>
            <a:chOff x="983252" y="1855767"/>
            <a:chExt cx="7850143" cy="795488"/>
          </a:xfrm>
        </p:grpSpPr>
        <p:sp>
          <p:nvSpPr>
            <p:cNvPr id="29" name="TextBox 28"/>
            <p:cNvSpPr txBox="1"/>
            <p:nvPr/>
          </p:nvSpPr>
          <p:spPr>
            <a:xfrm>
              <a:off x="983252" y="1881814"/>
              <a:ext cx="7850143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ctr">
              <a:spAutoFit/>
            </a:bodyPr>
            <a:lstStyle/>
            <a:p>
              <a:pPr indent="-180000">
                <a:buFont typeface="Arial" pitchFamily="34" charset="0"/>
                <a:buChar char="•"/>
              </a:pP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수일이는 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 조각을 </a:t>
              </a:r>
              <a:r>
                <a:rPr lang="ko-KR" altLang="en-US" sz="2200" b="1" spc="5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시계 방향으로 </a:t>
              </a:r>
              <a:r>
                <a:rPr lang="en-US" altLang="ko-KR" sz="2200" b="1" spc="5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180°</a:t>
              </a:r>
              <a:r>
                <a:rPr lang="ko-KR" altLang="en-US" sz="2200" b="1" spc="5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만큼 돌린다고 하였고</a:t>
              </a:r>
              <a:r>
                <a:rPr lang="en-US" altLang="ko-KR" sz="2200" b="1" spc="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</a:p>
            <a:p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동생은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아래쪽으로 뒤집기를 한다고 하였습니다</a:t>
              </a: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i="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6" t="10055" r="85532" b="84650"/>
            <a:stretch/>
          </p:blipFill>
          <p:spPr>
            <a:xfrm>
              <a:off x="2355077" y="1855767"/>
              <a:ext cx="412509" cy="415974"/>
            </a:xfrm>
            <a:prstGeom prst="rect">
              <a:avLst/>
            </a:prstGeom>
          </p:spPr>
        </p:pic>
      </p:grp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" name="그림 29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66720" y="414203"/>
            <a:ext cx="42675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뒤집은 조각과 돌린 조각 비교하기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798838" y="2883278"/>
            <a:ext cx="8197525" cy="780860"/>
            <a:chOff x="821140" y="1444668"/>
            <a:chExt cx="8197525" cy="780860"/>
          </a:xfrm>
        </p:grpSpPr>
        <p:sp>
          <p:nvSpPr>
            <p:cNvPr id="38" name="TextBox 37"/>
            <p:cNvSpPr txBox="1"/>
            <p:nvPr/>
          </p:nvSpPr>
          <p:spPr>
            <a:xfrm>
              <a:off x="821140" y="1456087"/>
              <a:ext cx="8197525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r>
                <a:rPr lang="ko-KR" altLang="en-US" sz="2200" b="1" i="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수학책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준비물의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 조각을 시계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방향으로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180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°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돌려 보고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</a:p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조각을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아래쪽으로 뒤집어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i="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958318" y="162329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6" t="10055" r="85532" b="84650"/>
            <a:stretch/>
          </p:blipFill>
          <p:spPr>
            <a:xfrm>
              <a:off x="3236955" y="1444668"/>
              <a:ext cx="412509" cy="415974"/>
            </a:xfrm>
            <a:prstGeom prst="rect">
              <a:avLst/>
            </a:prstGeom>
          </p:spPr>
        </p:pic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2537" y="21469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24067" r="82422" b="72014"/>
          <a:stretch/>
        </p:blipFill>
        <p:spPr>
          <a:xfrm rot="5400000">
            <a:off x="5565791" y="3717225"/>
            <a:ext cx="717907" cy="765972"/>
          </a:xfrm>
          <a:prstGeom prst="rect">
            <a:avLst/>
          </a:prstGeom>
        </p:spPr>
      </p:pic>
      <p:pic>
        <p:nvPicPr>
          <p:cNvPr id="55" name="그림 54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24067" r="82422" b="72014"/>
          <a:stretch/>
        </p:blipFill>
        <p:spPr>
          <a:xfrm rot="10800000">
            <a:off x="2893389" y="3813406"/>
            <a:ext cx="717907" cy="765972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0600" y="39874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6625" y="40416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9481" y="50661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타원 51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hlinkClick r:id="rId10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hlinkClick r:id="rId11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922337" y="4582019"/>
            <a:ext cx="6572487" cy="439510"/>
            <a:chOff x="922337" y="4582019"/>
            <a:chExt cx="6572487" cy="439510"/>
          </a:xfrm>
        </p:grpSpPr>
        <p:grpSp>
          <p:nvGrpSpPr>
            <p:cNvPr id="5" name="그룹 4"/>
            <p:cNvGrpSpPr/>
            <p:nvPr/>
          </p:nvGrpSpPr>
          <p:grpSpPr>
            <a:xfrm>
              <a:off x="922337" y="4590642"/>
              <a:ext cx="6572487" cy="430887"/>
              <a:chOff x="922337" y="4590642"/>
              <a:chExt cx="5260807" cy="430887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087515" y="4590642"/>
                <a:ext cx="5095629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pPr lvl="0" defTabSz="788479" latinLnBrk="0">
                  <a:spcBef>
                    <a:spcPct val="0"/>
                  </a:spcBef>
                  <a:spcAft>
                    <a:spcPct val="0"/>
                  </a:spcAft>
                  <a:defRPr lang="ko-KR" altLang="en-US"/>
                </a:pP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  조각을 넣으려면 어떻게 움직여야 합니까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i="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endParaRPr>
              </a:p>
            </p:txBody>
          </p:sp>
          <p:sp>
            <p:nvSpPr>
              <p:cNvPr id="53" name="Freeform 14"/>
              <p:cNvSpPr>
                <a:spLocks/>
              </p:cNvSpPr>
              <p:nvPr/>
            </p:nvSpPr>
            <p:spPr bwMode="auto">
              <a:xfrm>
                <a:off x="922337" y="472469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pic>
          <p:nvPicPr>
            <p:cNvPr id="64" name="그림 6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6" t="10055" r="85532" b="84650"/>
            <a:stretch/>
          </p:blipFill>
          <p:spPr>
            <a:xfrm>
              <a:off x="1138218" y="4582019"/>
              <a:ext cx="412509" cy="415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916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8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99027" y="1432489"/>
            <a:ext cx="6792550" cy="430887"/>
            <a:chOff x="899027" y="1410062"/>
            <a:chExt cx="6792550" cy="430887"/>
          </a:xfrm>
        </p:grpSpPr>
        <p:sp>
          <p:nvSpPr>
            <p:cNvPr id="37" name="TextBox 36"/>
            <p:cNvSpPr txBox="1"/>
            <p:nvPr/>
          </p:nvSpPr>
          <p:spPr>
            <a:xfrm>
              <a:off x="1053221" y="1410062"/>
              <a:ext cx="6638356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lvl="0" defTabSz="801095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i="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모양 조각을 뒤집고 돌리면 어떻게 되는지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알아봅시다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i="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899027" y="1512601"/>
              <a:ext cx="219266" cy="218283"/>
              <a:chOff x="-572047" y="4429132"/>
              <a:chExt cx="291025" cy="289721"/>
            </a:xfrm>
          </p:grpSpPr>
          <p:sp>
            <p:nvSpPr>
              <p:cNvPr id="5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666720" y="414203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뒤집고 돌렸을 때의 모양 조각 </a:t>
            </a:r>
            <a:endParaRPr lang="en-US" altLang="ko-KR" sz="2300" spc="-15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  <a:endParaRPr lang="ko-KR" altLang="en-US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3" name="모서리가 둥근 직사각형 22"/>
          <p:cNvSpPr/>
          <p:nvPr/>
        </p:nvSpPr>
        <p:spPr>
          <a:xfrm>
            <a:off x="899027" y="3085384"/>
            <a:ext cx="8097336" cy="1629491"/>
          </a:xfrm>
          <a:prstGeom prst="roundRect">
            <a:avLst>
              <a:gd name="adj" fmla="val 4092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24" name="직사각형 23"/>
          <p:cNvSpPr/>
          <p:nvPr/>
        </p:nvSpPr>
        <p:spPr>
          <a:xfrm>
            <a:off x="871897" y="3153409"/>
            <a:ext cx="79708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오른쪽으로 뒤집기</a:t>
            </a:r>
            <a:r>
              <a:rPr lang="ko-KR" altLang="en-US" sz="2200" b="1" spc="-4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를 </a:t>
            </a:r>
            <a:r>
              <a:rPr lang="ko-KR" altLang="en-US" sz="2200" b="1" spc="-4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하면 왼쪽의 초록색 삼각형이 오른쪽으로 이동하고</a:t>
            </a:r>
            <a:r>
              <a:rPr lang="en-US" altLang="ko-KR" sz="2200" b="1" spc="-4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spc="-4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이것을 시계 방향으로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°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만큼</a:t>
            </a:r>
            <a:r>
              <a:rPr lang="en-US" altLang="ko-KR" sz="2200" b="1" spc="-4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돌리기를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하면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사각형의 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변이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왼쪽으로 이동하여 초록색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삼각형이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아래에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놓이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게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809780" y="1912179"/>
            <a:ext cx="8032938" cy="1107996"/>
            <a:chOff x="809780" y="1912179"/>
            <a:chExt cx="8032938" cy="1107996"/>
          </a:xfrm>
        </p:grpSpPr>
        <p:sp>
          <p:nvSpPr>
            <p:cNvPr id="25" name="TextBox 24"/>
            <p:cNvSpPr txBox="1"/>
            <p:nvPr/>
          </p:nvSpPr>
          <p:spPr>
            <a:xfrm>
              <a:off x="809780" y="1912179"/>
              <a:ext cx="8032938" cy="11079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r>
                <a:rPr lang="ko-KR" altLang="en-US" sz="2200" b="1" i="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  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조각을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뒤집고 돌렸을 때 어떻게 되는지 알아보려고 해요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      </a:t>
              </a:r>
            </a:p>
            <a:p>
              <a:pPr algn="just"/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조각을 오른쪽으로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뒤집고 시계 방향으로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90°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만큼 돌리면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just"/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떻게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될지 생각해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i="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946960" y="207938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929" y="1991492"/>
              <a:ext cx="444284" cy="219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812" y="2324059"/>
              <a:ext cx="444284" cy="219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" name="그림 3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9576" y="37090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04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60238" r="61205" b="33163"/>
          <a:stretch/>
        </p:blipFill>
        <p:spPr>
          <a:xfrm flipH="1">
            <a:off x="4042135" y="2927659"/>
            <a:ext cx="1770837" cy="859972"/>
          </a:xfrm>
          <a:prstGeom prst="rect">
            <a:avLst/>
          </a:prstGeom>
        </p:spPr>
      </p:pic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60238" r="61205" b="33163"/>
          <a:stretch/>
        </p:blipFill>
        <p:spPr>
          <a:xfrm rot="5400000" flipH="1">
            <a:off x="6539021" y="3036519"/>
            <a:ext cx="1770837" cy="859972"/>
          </a:xfrm>
          <a:prstGeom prst="rect">
            <a:avLst/>
          </a:prstGeom>
        </p:spPr>
      </p:pic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42324" y="1464914"/>
            <a:ext cx="8078990" cy="769441"/>
            <a:chOff x="909666" y="3861048"/>
            <a:chExt cx="8078990" cy="769441"/>
          </a:xfrm>
        </p:grpSpPr>
        <p:sp>
          <p:nvSpPr>
            <p:cNvPr id="3" name="직사각형 2"/>
            <p:cNvSpPr/>
            <p:nvPr/>
          </p:nvSpPr>
          <p:spPr>
            <a:xfrm>
              <a:off x="1042428" y="3861048"/>
              <a:ext cx="794622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•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조각을 </a:t>
              </a:r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오른쪽으로 뒤집고 시계 방향으로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90°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만큼 돌려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예상과 같은지 비교해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909666" y="399672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037" y="3950062"/>
              <a:ext cx="444284" cy="219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3" name="TextBox 52"/>
          <p:cNvSpPr txBox="1"/>
          <p:nvPr/>
        </p:nvSpPr>
        <p:spPr>
          <a:xfrm>
            <a:off x="666720" y="414203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뒤집고 돌렸을 때의 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 </a:t>
            </a:r>
            <a:endParaRPr lang="en-US" altLang="ko-KR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pic>
        <p:nvPicPr>
          <p:cNvPr id="58" name="그림 57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21" name="그림 2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56909" r="55422" b="28806"/>
          <a:stretch/>
        </p:blipFill>
        <p:spPr>
          <a:xfrm>
            <a:off x="1677180" y="2503080"/>
            <a:ext cx="2415850" cy="186149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1902" y="32250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0276" y="32250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3" t="60937" r="30468" b="33132"/>
          <a:stretch/>
        </p:blipFill>
        <p:spPr>
          <a:xfrm>
            <a:off x="5987149" y="3072662"/>
            <a:ext cx="827314" cy="772887"/>
          </a:xfrm>
          <a:prstGeom prst="rect">
            <a:avLst/>
          </a:prstGeom>
        </p:spPr>
      </p:pic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10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11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65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1" t="75868" r="60573" b="11328"/>
          <a:stretch/>
        </p:blipFill>
        <p:spPr>
          <a:xfrm>
            <a:off x="1677180" y="4201886"/>
            <a:ext cx="2013078" cy="1668601"/>
          </a:xfrm>
          <a:prstGeom prst="rect">
            <a:avLst/>
          </a:prstGeom>
        </p:spPr>
      </p:pic>
      <p:pic>
        <p:nvPicPr>
          <p:cNvPr id="37" name="그림 36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1" t="78083" r="60812" b="14953"/>
          <a:stretch/>
        </p:blipFill>
        <p:spPr>
          <a:xfrm rot="5400000">
            <a:off x="4318155" y="4486076"/>
            <a:ext cx="1741714" cy="907328"/>
          </a:xfrm>
          <a:prstGeom prst="rect">
            <a:avLst/>
          </a:prstGeom>
        </p:spPr>
      </p:pic>
      <p:pic>
        <p:nvPicPr>
          <p:cNvPr id="38" name="그림 3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7" t="78873" r="54532" b="16174"/>
          <a:stretch/>
        </p:blipFill>
        <p:spPr>
          <a:xfrm>
            <a:off x="3897451" y="4617000"/>
            <a:ext cx="620118" cy="645479"/>
          </a:xfrm>
          <a:prstGeom prst="rect">
            <a:avLst/>
          </a:prstGeom>
        </p:spPr>
      </p:pic>
      <p:pic>
        <p:nvPicPr>
          <p:cNvPr id="39" name="그림 3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60238" r="61205" b="33163"/>
          <a:stretch/>
        </p:blipFill>
        <p:spPr>
          <a:xfrm rot="16200000" flipH="1">
            <a:off x="6090317" y="4495193"/>
            <a:ext cx="1770837" cy="859972"/>
          </a:xfrm>
          <a:prstGeom prst="rect">
            <a:avLst/>
          </a:prstGeom>
        </p:spPr>
      </p:pic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3" t="77577" r="31306" b="14572"/>
          <a:stretch/>
        </p:blipFill>
        <p:spPr>
          <a:xfrm>
            <a:off x="5797542" y="4430486"/>
            <a:ext cx="620118" cy="1023257"/>
          </a:xfrm>
          <a:prstGeom prst="rect">
            <a:avLst/>
          </a:prstGeom>
        </p:spPr>
      </p:pic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66720" y="414203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뒤집고 돌렸을 때의 모양 조각 </a:t>
            </a:r>
            <a:endParaRPr lang="en-US" altLang="ko-KR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pic>
        <p:nvPicPr>
          <p:cNvPr id="53" name="그림 52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8" name="모서리가 둥근 직사각형 27"/>
          <p:cNvSpPr/>
          <p:nvPr/>
        </p:nvSpPr>
        <p:spPr>
          <a:xfrm>
            <a:off x="909666" y="2243481"/>
            <a:ext cx="8086697" cy="1152387"/>
          </a:xfrm>
          <a:prstGeom prst="roundRect">
            <a:avLst>
              <a:gd name="adj" fmla="val 10575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29" name="직사각형 28"/>
          <p:cNvSpPr/>
          <p:nvPr/>
        </p:nvSpPr>
        <p:spPr>
          <a:xfrm>
            <a:off x="761278" y="2254106"/>
            <a:ext cx="81727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80000" algn="just">
              <a:buFont typeface="Arial" pitchFamily="34" charset="0"/>
              <a:buChar char="•"/>
            </a:pPr>
            <a:r>
              <a:rPr lang="ko-KR" altLang="en-US" sz="2200" b="1" spc="-4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시계 방향으로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90°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만큼</a:t>
            </a:r>
            <a:r>
              <a:rPr lang="en-US" altLang="ko-KR" sz="2200" b="1" spc="-4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돌리기를 하면 왼쪽의 초록색 삼각형이 위쪽에 놓인 세로로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긴 사각형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모양이 되고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이것을 오른쪽으로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뒤집기를 하면 왼쪽의 긴 변이 </a:t>
            </a:r>
            <a:r>
              <a:rPr lang="ko-KR" altLang="en-US" sz="2200" b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오른쪽으로 </a:t>
            </a:r>
            <a:r>
              <a:rPr lang="ko-KR" altLang="en-US" sz="2200" b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이동하게 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895" y="26109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그룹 30"/>
          <p:cNvGrpSpPr/>
          <p:nvPr/>
        </p:nvGrpSpPr>
        <p:grpSpPr>
          <a:xfrm>
            <a:off x="809782" y="1444625"/>
            <a:ext cx="8371252" cy="769441"/>
            <a:chOff x="809782" y="3927316"/>
            <a:chExt cx="8371252" cy="769441"/>
          </a:xfrm>
        </p:grpSpPr>
        <p:grpSp>
          <p:nvGrpSpPr>
            <p:cNvPr id="32" name="그룹 31"/>
            <p:cNvGrpSpPr/>
            <p:nvPr/>
          </p:nvGrpSpPr>
          <p:grpSpPr>
            <a:xfrm>
              <a:off x="809782" y="3927316"/>
              <a:ext cx="8371252" cy="769441"/>
              <a:chOff x="809782" y="3774912"/>
              <a:chExt cx="8371252" cy="76944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09782" y="3774912"/>
                <a:ext cx="8371252" cy="76944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r>
                  <a:rPr lang="ko-KR" altLang="en-US" sz="2200" b="1" i="0" dirty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   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이번에는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이동하는 순서를 바꿔서 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   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조각을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시계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방향</a:t>
                </a:r>
                <a:endParaRPr lang="en-US" altLang="ko-KR" sz="2200" b="1" dirty="0" smtClean="0">
                  <a:latin typeface="나눔고딕" pitchFamily="50" charset="-127"/>
                  <a:ea typeface="나눔고딕" pitchFamily="50" charset="-127"/>
                </a:endParaRPr>
              </a:p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 </a:t>
                </a:r>
                <a:r>
                  <a:rPr lang="ko-KR" altLang="en-US" sz="2200" b="1" dirty="0" err="1" smtClean="0">
                    <a:latin typeface="나눔고딕" pitchFamily="50" charset="-127"/>
                    <a:ea typeface="나눔고딕" pitchFamily="50" charset="-127"/>
                  </a:rPr>
                  <a:t>으로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90° </a:t>
                </a:r>
                <a:r>
                  <a:rPr lang="ko-KR" altLang="en-US" sz="2200" b="1" spc="-150" dirty="0">
                    <a:latin typeface="나눔고딕" pitchFamily="50" charset="-127"/>
                    <a:ea typeface="나눔고딕" pitchFamily="50" charset="-127"/>
                  </a:rPr>
                  <a:t>만큼 돌리고 오른쪽으로 뒤집으면 어떻게 될지 </a:t>
                </a:r>
                <a:r>
                  <a:rPr lang="ko-KR" altLang="en-US" sz="2200" b="1" spc="-150" dirty="0" smtClean="0">
                    <a:latin typeface="나눔고딕" pitchFamily="50" charset="-127"/>
                    <a:ea typeface="나눔고딕" pitchFamily="50" charset="-127"/>
                  </a:rPr>
                  <a:t>생각해 보세요</a:t>
                </a:r>
                <a:r>
                  <a:rPr lang="en-US" altLang="ko-KR" sz="2200" b="1" spc="-150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i="0" spc="-15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947721" y="392184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660" y="4002685"/>
              <a:ext cx="444284" cy="219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그룹 39"/>
          <p:cNvGrpSpPr/>
          <p:nvPr/>
        </p:nvGrpSpPr>
        <p:grpSpPr>
          <a:xfrm>
            <a:off x="935413" y="3543713"/>
            <a:ext cx="8175540" cy="769441"/>
            <a:chOff x="935413" y="4229633"/>
            <a:chExt cx="8175540" cy="769441"/>
          </a:xfrm>
        </p:grpSpPr>
        <p:sp>
          <p:nvSpPr>
            <p:cNvPr id="44" name="직사각형 43"/>
            <p:cNvSpPr/>
            <p:nvPr/>
          </p:nvSpPr>
          <p:spPr>
            <a:xfrm>
              <a:off x="970200" y="4229633"/>
              <a:ext cx="814075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      </a:t>
              </a:r>
              <a:r>
                <a:rPr lang="ko-KR" altLang="en-US" sz="2200" b="1" spc="-130" dirty="0" smtClean="0">
                  <a:latin typeface="나눔고딕" pitchFamily="50" charset="-127"/>
                  <a:ea typeface="나눔고딕" pitchFamily="50" charset="-127"/>
                </a:rPr>
                <a:t>조각을 </a:t>
              </a:r>
              <a:r>
                <a:rPr lang="ko-KR" altLang="en-US" sz="2200" b="1" spc="-130" dirty="0">
                  <a:latin typeface="나눔고딕" pitchFamily="50" charset="-127"/>
                  <a:ea typeface="나눔고딕" pitchFamily="50" charset="-127"/>
                </a:rPr>
                <a:t>시계 방향으로 </a:t>
              </a:r>
              <a:r>
                <a:rPr lang="en-US" altLang="ko-KR" sz="2200" b="1" spc="-130" dirty="0">
                  <a:latin typeface="나눔고딕" pitchFamily="50" charset="-127"/>
                  <a:ea typeface="나눔고딕" pitchFamily="50" charset="-127"/>
                </a:rPr>
                <a:t>90° </a:t>
              </a:r>
              <a:r>
                <a:rPr lang="ko-KR" altLang="en-US" sz="2200" b="1" spc="-130" dirty="0">
                  <a:latin typeface="나눔고딕" pitchFamily="50" charset="-127"/>
                  <a:ea typeface="나눔고딕" pitchFamily="50" charset="-127"/>
                </a:rPr>
                <a:t>만큼 돌리고 오른쪽으로 </a:t>
              </a:r>
              <a:r>
                <a:rPr lang="ko-KR" altLang="en-US" sz="2200" b="1" spc="-130" dirty="0" smtClean="0">
                  <a:latin typeface="나눔고딕" pitchFamily="50" charset="-127"/>
                  <a:ea typeface="나눔고딕" pitchFamily="50" charset="-127"/>
                </a:rPr>
                <a:t>뒤집어 보세요</a:t>
              </a:r>
              <a:r>
                <a:rPr lang="en-US" altLang="ko-KR" sz="2200" b="1" spc="-130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spc="-130" dirty="0" smtClean="0">
                  <a:latin typeface="나눔고딕" pitchFamily="50" charset="-127"/>
                  <a:ea typeface="나눔고딕" pitchFamily="50" charset="-127"/>
                </a:rPr>
                <a:t>예상과 같은지 비교해 보세요</a:t>
              </a:r>
              <a:r>
                <a:rPr lang="en-US" altLang="ko-KR" sz="2200" b="1" spc="-13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r>
                <a:rPr lang="en-US" altLang="ko-KR" sz="2200" b="1" spc="-130" dirty="0" smtClean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ko-KR" altLang="en-US" sz="2200" b="1" spc="-13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935413" y="436531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pic>
          <p:nvPicPr>
            <p:cNvPr id="64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2"/>
            <a:stretch/>
          </p:blipFill>
          <p:spPr bwMode="auto">
            <a:xfrm>
              <a:off x="1194405" y="4335410"/>
              <a:ext cx="404735" cy="219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5" name="그림 6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576" y="47838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2799" y="48274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10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11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34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모서리가 둥근 직사각형 40"/>
          <p:cNvSpPr/>
          <p:nvPr/>
        </p:nvSpPr>
        <p:spPr>
          <a:xfrm>
            <a:off x="904724" y="3476938"/>
            <a:ext cx="8091639" cy="8158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67" name="직사각형 42"/>
          <p:cNvSpPr>
            <a:spLocks noChangeArrowheads="1"/>
          </p:cNvSpPr>
          <p:nvPr/>
        </p:nvSpPr>
        <p:spPr bwMode="auto">
          <a:xfrm>
            <a:off x="900339" y="3487824"/>
            <a:ext cx="7942379" cy="76944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모양 조각을 움직인 방법이 같더라도 그 순서가 다르면 모양 조각의 방향이 다를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43" name="모서리가 둥근 직사각형 42"/>
          <p:cNvSpPr/>
          <p:nvPr/>
        </p:nvSpPr>
        <p:spPr>
          <a:xfrm>
            <a:off x="904724" y="2200013"/>
            <a:ext cx="8091639" cy="4308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2" name="그림 5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409" y="22133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직사각형 1"/>
          <p:cNvSpPr/>
          <p:nvPr/>
        </p:nvSpPr>
        <p:spPr>
          <a:xfrm>
            <a:off x="916481" y="2200013"/>
            <a:ext cx="78718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움직인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순서가 다르기 때문에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모양 조각의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방향이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다릅니다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22222" y="1422853"/>
            <a:ext cx="7920496" cy="769441"/>
            <a:chOff x="922222" y="1444625"/>
            <a:chExt cx="7920496" cy="769441"/>
          </a:xfrm>
        </p:grpSpPr>
        <p:sp>
          <p:nvSpPr>
            <p:cNvPr id="3" name="직사각형 2"/>
            <p:cNvSpPr/>
            <p:nvPr/>
          </p:nvSpPr>
          <p:spPr>
            <a:xfrm>
              <a:off x="1098527" y="1444625"/>
              <a:ext cx="774419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뒤집고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돌린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모양 조각과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돌리고 뒤집은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모양 조각을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비교하여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922222" y="160207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23764" y="3006354"/>
            <a:ext cx="8317058" cy="430887"/>
            <a:chOff x="956422" y="3180530"/>
            <a:chExt cx="8317058" cy="430887"/>
          </a:xfrm>
        </p:grpSpPr>
        <p:sp>
          <p:nvSpPr>
            <p:cNvPr id="53" name="직사각형 52"/>
            <p:cNvSpPr/>
            <p:nvPr/>
          </p:nvSpPr>
          <p:spPr>
            <a:xfrm>
              <a:off x="1132727" y="3180530"/>
              <a:ext cx="814075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모양 조각을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움직인 방법에 따라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어떻게 되는지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956422" y="333297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59" name="그림 5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265" y="37927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666720" y="414203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뒤집고 돌렸을 때의 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 </a:t>
            </a:r>
            <a:endParaRPr lang="en-US" altLang="ko-KR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pic>
        <p:nvPicPr>
          <p:cNvPr id="60" name="그림 5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8" name="타원 27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/>
      <p:bldP spid="4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모서리가 둥근 직사각형 44"/>
          <p:cNvSpPr/>
          <p:nvPr/>
        </p:nvSpPr>
        <p:spPr>
          <a:xfrm>
            <a:off x="931668" y="3789040"/>
            <a:ext cx="8064695" cy="1240159"/>
          </a:xfrm>
          <a:prstGeom prst="roundRect">
            <a:avLst>
              <a:gd name="adj" fmla="val 7980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46" name="TextBox 45"/>
          <p:cNvSpPr txBox="1"/>
          <p:nvPr/>
        </p:nvSpPr>
        <p:spPr>
          <a:xfrm>
            <a:off x="968687" y="3855121"/>
            <a:ext cx="7990655" cy="11079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79388" lvl="0" indent="-179388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53735">
                  <a:alpha val="100000"/>
                </a:srgbClr>
              </a:buClr>
              <a:buSzPct val="100000"/>
              <a:buFont typeface="Arial" pitchFamily="34" charset="0"/>
              <a:buChar char="•"/>
              <a:defRPr lang="ko-KR" altLang="en-US"/>
            </a:pPr>
            <a:r>
              <a:rPr lang="ko-KR" altLang="en-US" sz="2200" b="1" i="0" dirty="0">
                <a:solidFill>
                  <a:srgbClr val="953735">
                    <a:alpha val="100000"/>
                  </a:srgb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아래쪽으로 </a:t>
            </a:r>
            <a:r>
              <a:rPr lang="ko-KR" altLang="en-US" sz="2200" b="1" i="0" dirty="0" smtClean="0">
                <a:solidFill>
                  <a:srgbClr val="953735">
                    <a:alpha val="100000"/>
                  </a:srgb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뒤집으면 위쪽에 있던 </a:t>
            </a:r>
            <a:r>
              <a:rPr lang="ko-KR" altLang="en-US" sz="2200" b="1" i="0" dirty="0" err="1" smtClean="0">
                <a:solidFill>
                  <a:srgbClr val="953735">
                    <a:alpha val="100000"/>
                  </a:srgb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꼭짓점</a:t>
            </a:r>
            <a:r>
              <a:rPr lang="ko-KR" altLang="en-US" sz="2200" b="1" i="0" dirty="0" smtClean="0">
                <a:solidFill>
                  <a:srgbClr val="953735">
                    <a:alpha val="100000"/>
                  </a:srgb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 </a:t>
            </a:r>
            <a:r>
              <a:rPr lang="ko-KR" altLang="en-US" sz="2200" b="1" i="0" dirty="0" err="1" smtClean="0">
                <a:solidFill>
                  <a:srgbClr val="953735">
                    <a:alpha val="100000"/>
                  </a:srgb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ㄱ이</a:t>
            </a:r>
            <a:r>
              <a:rPr lang="ko-KR" altLang="en-US" sz="2200" b="1" i="0" dirty="0" smtClean="0">
                <a:solidFill>
                  <a:srgbClr val="953735">
                    <a:alpha val="100000"/>
                  </a:srgb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 아래쪽으로 이동하고</a:t>
            </a:r>
            <a:r>
              <a:rPr lang="en-US" altLang="ko-KR" sz="2200" b="1" i="0" dirty="0" smtClean="0">
                <a:solidFill>
                  <a:srgbClr val="953735">
                    <a:alpha val="100000"/>
                  </a:srgb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, </a:t>
            </a:r>
            <a:r>
              <a:rPr lang="ko-KR" altLang="en-US" sz="2200" b="1" i="0" dirty="0" smtClean="0">
                <a:solidFill>
                  <a:srgbClr val="953735">
                    <a:alpha val="100000"/>
                  </a:srgb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이것을 시계 방향으로 </a:t>
            </a:r>
            <a:r>
              <a:rPr lang="ko-KR" altLang="en-US" sz="2200" b="1" i="0" dirty="0">
                <a:solidFill>
                  <a:srgbClr val="953735">
                    <a:alpha val="100000"/>
                  </a:srgb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90°만큼 </a:t>
            </a:r>
            <a:r>
              <a:rPr lang="ko-KR" altLang="en-US" sz="2200" b="1" i="0" dirty="0" smtClean="0">
                <a:solidFill>
                  <a:srgbClr val="953735">
                    <a:alpha val="100000"/>
                  </a:srgb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돌리면 아래쪽에 있던 </a:t>
            </a:r>
            <a:r>
              <a:rPr lang="ko-KR" altLang="en-US" sz="2200" b="1" i="0" dirty="0" err="1" smtClean="0">
                <a:solidFill>
                  <a:srgbClr val="953735">
                    <a:alpha val="100000"/>
                  </a:srgb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꼭짓점</a:t>
            </a:r>
            <a:r>
              <a:rPr lang="ko-KR" altLang="en-US" sz="2200" b="1" i="0" dirty="0" smtClean="0">
                <a:solidFill>
                  <a:srgbClr val="953735">
                    <a:alpha val="100000"/>
                  </a:srgb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 </a:t>
            </a:r>
            <a:r>
              <a:rPr lang="ko-KR" altLang="en-US" sz="2200" b="1" i="0" dirty="0" err="1" smtClean="0">
                <a:solidFill>
                  <a:srgbClr val="953735">
                    <a:alpha val="100000"/>
                  </a:srgb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ㄱ이</a:t>
            </a:r>
            <a:r>
              <a:rPr lang="ko-KR" altLang="en-US" sz="2200" b="1" i="0" dirty="0" smtClean="0">
                <a:solidFill>
                  <a:srgbClr val="953735">
                    <a:alpha val="100000"/>
                  </a:srgb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 왼쪽으로 이동할 것입니다.</a:t>
            </a:r>
            <a:endParaRPr lang="ko-KR" altLang="en-US" sz="2200" b="1" i="0" dirty="0">
              <a:solidFill>
                <a:srgbClr val="953735">
                  <a:alpha val="100000"/>
                </a:srgb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054" y="42624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3652940" y="2000918"/>
            <a:ext cx="5212791" cy="1107996"/>
            <a:chOff x="4194685" y="2270482"/>
            <a:chExt cx="5212791" cy="1107996"/>
          </a:xfrm>
        </p:grpSpPr>
        <p:sp>
          <p:nvSpPr>
            <p:cNvPr id="44" name="TextBox 43"/>
            <p:cNvSpPr txBox="1"/>
            <p:nvPr/>
          </p:nvSpPr>
          <p:spPr>
            <a:xfrm>
              <a:off x="4194685" y="2270482"/>
              <a:ext cx="5212791" cy="11079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261938" lvl="0" algn="just" defTabSz="801095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삼각형 </a:t>
              </a:r>
              <a:r>
                <a:rPr lang="ko-KR" altLang="en-US" sz="2200" b="1" i="0" dirty="0" err="1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ㄱㄴㄷ을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아래쪽으로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뒤집고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시계 방향으로 90°만큼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돌리면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어떻게 될지 생각해 보세요.</a:t>
              </a:r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4295516" y="240382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24578" y="1425813"/>
            <a:ext cx="5985753" cy="430887"/>
            <a:chOff x="881034" y="1425813"/>
            <a:chExt cx="5985753" cy="430887"/>
          </a:xfrm>
        </p:grpSpPr>
        <p:sp>
          <p:nvSpPr>
            <p:cNvPr id="43" name="TextBox 42"/>
            <p:cNvSpPr txBox="1"/>
            <p:nvPr/>
          </p:nvSpPr>
          <p:spPr>
            <a:xfrm>
              <a:off x="1100465" y="1425813"/>
              <a:ext cx="5766322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lvl="0" defTabSz="801095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도형을 뒤집고 돌렸을 때의 모양을 그려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i="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881034" y="1512000"/>
              <a:ext cx="219266" cy="218283"/>
              <a:chOff x="-572047" y="4429132"/>
              <a:chExt cx="291025" cy="289721"/>
            </a:xfrm>
          </p:grpSpPr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666720" y="414203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뒤집고 돌렸을 때의 </a:t>
            </a:r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 알아보기</a:t>
            </a:r>
            <a:endParaRPr lang="ko-KR" altLang="en-US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3" name="그림 32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8" name="타원 27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7006" r="80077" b="63743"/>
          <a:stretch/>
        </p:blipFill>
        <p:spPr>
          <a:xfrm>
            <a:off x="1531345" y="1834666"/>
            <a:ext cx="1894901" cy="185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776</Words>
  <Application>Microsoft Office PowerPoint</Application>
  <PresentationFormat>A4 용지(210x297mm)</PresentationFormat>
  <Paragraphs>129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굴림</vt:lpstr>
      <vt:lpstr>Arial</vt:lpstr>
      <vt:lpstr>맑은 고딕</vt:lpstr>
      <vt:lpstr>Wingdings</vt:lpstr>
      <vt:lpstr>나눔고딕 ExtraBold</vt:lpstr>
      <vt:lpstr>나눔고딕</vt:lpstr>
      <vt:lpstr>나눔바른고딕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250</cp:revision>
  <dcterms:created xsi:type="dcterms:W3CDTF">2016-11-16T23:53:02Z</dcterms:created>
  <dcterms:modified xsi:type="dcterms:W3CDTF">2018-10-30T11:26:35Z</dcterms:modified>
</cp:coreProperties>
</file>