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4" r:id="rId2"/>
    <p:sldMasterId id="2147483660" r:id="rId3"/>
  </p:sldMasterIdLst>
  <p:notesMasterIdLst>
    <p:notesMasterId r:id="rId33"/>
  </p:notesMasterIdLst>
  <p:sldIdLst>
    <p:sldId id="256" r:id="rId4"/>
    <p:sldId id="257" r:id="rId5"/>
    <p:sldId id="284" r:id="rId6"/>
    <p:sldId id="290" r:id="rId7"/>
    <p:sldId id="261" r:id="rId8"/>
    <p:sldId id="262" r:id="rId9"/>
    <p:sldId id="297" r:id="rId10"/>
    <p:sldId id="263" r:id="rId11"/>
    <p:sldId id="264" r:id="rId12"/>
    <p:sldId id="298" r:id="rId13"/>
    <p:sldId id="265" r:id="rId14"/>
    <p:sldId id="295" r:id="rId15"/>
    <p:sldId id="296" r:id="rId16"/>
    <p:sldId id="301" r:id="rId17"/>
    <p:sldId id="303" r:id="rId18"/>
    <p:sldId id="302" r:id="rId19"/>
    <p:sldId id="268" r:id="rId20"/>
    <p:sldId id="269" r:id="rId21"/>
    <p:sldId id="270" r:id="rId22"/>
    <p:sldId id="271" r:id="rId23"/>
    <p:sldId id="300" r:id="rId24"/>
    <p:sldId id="272" r:id="rId25"/>
    <p:sldId id="292" r:id="rId26"/>
    <p:sldId id="275" r:id="rId27"/>
    <p:sldId id="293" r:id="rId28"/>
    <p:sldId id="289" r:id="rId29"/>
    <p:sldId id="287" r:id="rId30"/>
    <p:sldId id="288" r:id="rId31"/>
    <p:sldId id="277" r:id="rId32"/>
  </p:sldIdLst>
  <p:sldSz cx="9906000" cy="6858000" type="A4"/>
  <p:notesSz cx="6858000" cy="9144000"/>
  <p:embeddedFontLst>
    <p:embeddedFont>
      <p:font typeface="맑은 고딕" panose="020B0503020000020004" pitchFamily="50" charset="-127"/>
      <p:regular r:id="rId34"/>
      <p:bold r:id="rId35"/>
    </p:embeddedFont>
    <p:embeddedFont>
      <p:font typeface="나눔고딕 ExtraBold" panose="020D0904000000000000" pitchFamily="50" charset="-127"/>
      <p:bold r:id="rId36"/>
    </p:embeddedFont>
    <p:embeddedFont>
      <p:font typeface="나눔고딕" panose="020D0604000000000000" pitchFamily="50" charset="-127"/>
      <p:regular r:id="rId37"/>
      <p:bold r:id="rId38"/>
    </p:embeddedFont>
    <p:embeddedFont>
      <p:font typeface="나눔바른고딕" panose="020B0603020101020101" pitchFamily="50" charset="-127"/>
      <p:regular r:id="rId39"/>
      <p:bold r:id="rId4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  <a:srgbClr val="F8A15A"/>
    <a:srgbClr val="3DDB23"/>
    <a:srgbClr val="1CE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6" autoAdjust="0"/>
  </p:normalViewPr>
  <p:slideViewPr>
    <p:cSldViewPr snapToGrid="0" showGuides="1">
      <p:cViewPr>
        <p:scale>
          <a:sx n="75" d="100"/>
          <a:sy n="75" d="100"/>
        </p:scale>
        <p:origin x="-1230" y="-276"/>
      </p:cViewPr>
      <p:guideLst>
        <p:guide orient="horz" pos="482"/>
        <p:guide orient="horz" pos="3702"/>
        <p:guide orient="horz" pos="902"/>
        <p:guide orient="horz" pos="4319"/>
        <p:guide pos="255"/>
        <p:guide pos="5673"/>
        <p:guide/>
        <p:guide pos="5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008E1-F3E5-400E-9E94-14F312FDD620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8B04C-41F2-4CF7-BCBD-40A51C2C30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89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8B04C-41F2-4CF7-BCBD-40A51C2C30D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8B04C-41F2-4CF7-BCBD-40A51C2C30D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8B04C-41F2-4CF7-BCBD-40A51C2C30D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8B04C-41F2-4CF7-BCBD-40A51C2C30DA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09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CA24-8E5A-424D-AFAC-2774BEF742D6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79AB-6DFC-41AE-86A3-9C3A47BCF5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CA24-8E5A-424D-AFAC-2774BEF742D6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79AB-6DFC-41AE-86A3-9C3A47BCF5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CA24-8E5A-424D-AFAC-2774BEF742D6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79AB-6DFC-41AE-86A3-9C3A47BCF5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CA24-8E5A-424D-AFAC-2774BEF742D6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79AB-6DFC-41AE-86A3-9C3A47BCF5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CA24-8E5A-424D-AFAC-2774BEF742D6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79AB-6DFC-41AE-86A3-9C3A47BCF5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CA24-8E5A-424D-AFAC-2774BEF742D6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79AB-6DFC-41AE-86A3-9C3A47BCF5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CA24-8E5A-424D-AFAC-2774BEF742D6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79AB-6DFC-41AE-86A3-9C3A47BCF5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CA24-8E5A-424D-AFAC-2774BEF742D6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79AB-6DFC-41AE-86A3-9C3A47BCF5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CA24-8E5A-424D-AFAC-2774BEF742D6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79AB-6DFC-41AE-86A3-9C3A47BCF5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CA24-8E5A-424D-AFAC-2774BEF742D6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79AB-6DFC-41AE-86A3-9C3A47BCF5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CA24-8E5A-424D-AFAC-2774BEF742D6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79AB-6DFC-41AE-86A3-9C3A47BCF5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평면도형을 돌려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7716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평면도형을 돌려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7716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평면도형을 돌려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3CA24-8E5A-424D-AFAC-2774BEF742D6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D79AB-6DFC-41AE-86A3-9C3A47BCF5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.emf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1.xml"/><Relationship Id="rId5" Type="http://schemas.openxmlformats.org/officeDocument/2006/relationships/slide" Target="slide2.xml"/><Relationship Id="rId10" Type="http://schemas.openxmlformats.org/officeDocument/2006/relationships/slide" Target="slide26.xml"/><Relationship Id="rId4" Type="http://schemas.openxmlformats.org/officeDocument/2006/relationships/image" Target="../media/image3.png"/><Relationship Id="rId9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jpeg"/><Relationship Id="rId7" Type="http://schemas.openxmlformats.org/officeDocument/2006/relationships/slide" Target="slide3.xml"/><Relationship Id="rId12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26.xml"/><Relationship Id="rId5" Type="http://schemas.openxmlformats.org/officeDocument/2006/relationships/image" Target="../media/image5.png"/><Relationship Id="rId10" Type="http://schemas.openxmlformats.org/officeDocument/2006/relationships/slide" Target="slide24.xml"/><Relationship Id="rId4" Type="http://schemas.openxmlformats.org/officeDocument/2006/relationships/image" Target="../media/image9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1.xml"/><Relationship Id="rId5" Type="http://schemas.openxmlformats.org/officeDocument/2006/relationships/slide" Target="slide2.xml"/><Relationship Id="rId10" Type="http://schemas.openxmlformats.org/officeDocument/2006/relationships/slide" Target="slide26.xml"/><Relationship Id="rId4" Type="http://schemas.openxmlformats.org/officeDocument/2006/relationships/image" Target="../media/image12.png"/><Relationship Id="rId9" Type="http://schemas.openxmlformats.org/officeDocument/2006/relationships/slide" Target="slide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1.png"/><Relationship Id="rId7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1.xml"/><Relationship Id="rId5" Type="http://schemas.openxmlformats.org/officeDocument/2006/relationships/slide" Target="slide2.xml"/><Relationship Id="rId10" Type="http://schemas.openxmlformats.org/officeDocument/2006/relationships/slide" Target="slide26.xml"/><Relationship Id="rId4" Type="http://schemas.openxmlformats.org/officeDocument/2006/relationships/image" Target="../media/image5.png"/><Relationship Id="rId9" Type="http://schemas.openxmlformats.org/officeDocument/2006/relationships/slide" Target="slide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1.xml"/><Relationship Id="rId5" Type="http://schemas.openxmlformats.org/officeDocument/2006/relationships/slide" Target="slide2.xml"/><Relationship Id="rId10" Type="http://schemas.openxmlformats.org/officeDocument/2006/relationships/slide" Target="slide26.xml"/><Relationship Id="rId4" Type="http://schemas.openxmlformats.org/officeDocument/2006/relationships/image" Target="../media/image12.png"/><Relationship Id="rId9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11.png"/><Relationship Id="rId7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image" Target="../media/image5.png"/><Relationship Id="rId5" Type="http://schemas.openxmlformats.org/officeDocument/2006/relationships/slide" Target="slide3.xml"/><Relationship Id="rId10" Type="http://schemas.openxmlformats.org/officeDocument/2006/relationships/slide" Target="slide1.xml"/><Relationship Id="rId4" Type="http://schemas.openxmlformats.org/officeDocument/2006/relationships/slide" Target="slide2.xml"/><Relationship Id="rId9" Type="http://schemas.openxmlformats.org/officeDocument/2006/relationships/slide" Target="slide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11.png"/><Relationship Id="rId7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image" Target="../media/image5.png"/><Relationship Id="rId5" Type="http://schemas.openxmlformats.org/officeDocument/2006/relationships/slide" Target="slide3.xml"/><Relationship Id="rId10" Type="http://schemas.openxmlformats.org/officeDocument/2006/relationships/slide" Target="slide1.xml"/><Relationship Id="rId4" Type="http://schemas.openxmlformats.org/officeDocument/2006/relationships/slide" Target="slide2.xml"/><Relationship Id="rId9" Type="http://schemas.openxmlformats.org/officeDocument/2006/relationships/slide" Target="slide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1.png"/><Relationship Id="rId7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1.xml"/><Relationship Id="rId5" Type="http://schemas.openxmlformats.org/officeDocument/2006/relationships/slide" Target="slide2.xml"/><Relationship Id="rId10" Type="http://schemas.openxmlformats.org/officeDocument/2006/relationships/slide" Target="slide26.xml"/><Relationship Id="rId4" Type="http://schemas.openxmlformats.org/officeDocument/2006/relationships/image" Target="../media/image5.png"/><Relationship Id="rId9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1.xml"/><Relationship Id="rId5" Type="http://schemas.openxmlformats.org/officeDocument/2006/relationships/slide" Target="slide2.xml"/><Relationship Id="rId10" Type="http://schemas.openxmlformats.org/officeDocument/2006/relationships/slide" Target="slide26.xml"/><Relationship Id="rId4" Type="http://schemas.openxmlformats.org/officeDocument/2006/relationships/image" Target="../media/image5.png"/><Relationship Id="rId9" Type="http://schemas.openxmlformats.org/officeDocument/2006/relationships/slide" Target="slide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12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26.xml"/><Relationship Id="rId5" Type="http://schemas.openxmlformats.org/officeDocument/2006/relationships/image" Target="../media/image11.png"/><Relationship Id="rId10" Type="http://schemas.openxmlformats.org/officeDocument/2006/relationships/slide" Target="slide24.xml"/><Relationship Id="rId4" Type="http://schemas.openxmlformats.org/officeDocument/2006/relationships/image" Target="../media/image5.png"/><Relationship Id="rId9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1.xml"/><Relationship Id="rId5" Type="http://schemas.openxmlformats.org/officeDocument/2006/relationships/slide" Target="slide2.xml"/><Relationship Id="rId10" Type="http://schemas.openxmlformats.org/officeDocument/2006/relationships/slide" Target="slide26.xml"/><Relationship Id="rId4" Type="http://schemas.openxmlformats.org/officeDocument/2006/relationships/image" Target="../media/image11.png"/><Relationship Id="rId9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10" Type="http://schemas.openxmlformats.org/officeDocument/2006/relationships/slide" Target="slide1.xml"/><Relationship Id="rId4" Type="http://schemas.openxmlformats.org/officeDocument/2006/relationships/slide" Target="slide2.xml"/><Relationship Id="rId9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11.png"/><Relationship Id="rId7" Type="http://schemas.openxmlformats.org/officeDocument/2006/relationships/slide" Target="slide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image" Target="../media/image5.png"/><Relationship Id="rId5" Type="http://schemas.openxmlformats.org/officeDocument/2006/relationships/slide" Target="slide3.xml"/><Relationship Id="rId10" Type="http://schemas.openxmlformats.org/officeDocument/2006/relationships/slide" Target="slide1.xml"/><Relationship Id="rId4" Type="http://schemas.openxmlformats.org/officeDocument/2006/relationships/slide" Target="slide2.xml"/><Relationship Id="rId9" Type="http://schemas.openxmlformats.org/officeDocument/2006/relationships/slide" Target="slide2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11.png"/><Relationship Id="rId7" Type="http://schemas.openxmlformats.org/officeDocument/2006/relationships/slide" Target="slide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image" Target="../media/image5.png"/><Relationship Id="rId5" Type="http://schemas.openxmlformats.org/officeDocument/2006/relationships/slide" Target="slide3.xml"/><Relationship Id="rId10" Type="http://schemas.openxmlformats.org/officeDocument/2006/relationships/slide" Target="slide1.xml"/><Relationship Id="rId4" Type="http://schemas.openxmlformats.org/officeDocument/2006/relationships/slide" Target="slide2.xml"/><Relationship Id="rId9" Type="http://schemas.openxmlformats.org/officeDocument/2006/relationships/slide" Target="slide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1.png"/><Relationship Id="rId7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1.xml"/><Relationship Id="rId5" Type="http://schemas.openxmlformats.org/officeDocument/2006/relationships/slide" Target="slide2.xml"/><Relationship Id="rId10" Type="http://schemas.openxmlformats.org/officeDocument/2006/relationships/slide" Target="slide26.xml"/><Relationship Id="rId4" Type="http://schemas.openxmlformats.org/officeDocument/2006/relationships/image" Target="../media/image5.png"/><Relationship Id="rId9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slide" Target="slide11.xml"/><Relationship Id="rId12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image" Target="../media/image14.png"/><Relationship Id="rId5" Type="http://schemas.openxmlformats.org/officeDocument/2006/relationships/slide" Target="slide3.xml"/><Relationship Id="rId10" Type="http://schemas.openxmlformats.org/officeDocument/2006/relationships/slide" Target="slide1.xml"/><Relationship Id="rId4" Type="http://schemas.openxmlformats.org/officeDocument/2006/relationships/slide" Target="slide2.xml"/><Relationship Id="rId9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8.png"/><Relationship Id="rId7" Type="http://schemas.openxmlformats.org/officeDocument/2006/relationships/slide" Target="slide3.xml"/><Relationship Id="rId12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26.xml"/><Relationship Id="rId5" Type="http://schemas.openxmlformats.org/officeDocument/2006/relationships/image" Target="../media/image5.png"/><Relationship Id="rId10" Type="http://schemas.openxmlformats.org/officeDocument/2006/relationships/slide" Target="slide24.xml"/><Relationship Id="rId4" Type="http://schemas.openxmlformats.org/officeDocument/2006/relationships/image" Target="../media/image19.png"/><Relationship Id="rId9" Type="http://schemas.openxmlformats.org/officeDocument/2006/relationships/slide" Target="slide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0.png"/><Relationship Id="rId7" Type="http://schemas.openxmlformats.org/officeDocument/2006/relationships/slide" Target="slide3.xml"/><Relationship Id="rId12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26.xml"/><Relationship Id="rId5" Type="http://schemas.openxmlformats.org/officeDocument/2006/relationships/image" Target="../media/image5.png"/><Relationship Id="rId10" Type="http://schemas.openxmlformats.org/officeDocument/2006/relationships/slide" Target="slide24.xml"/><Relationship Id="rId4" Type="http://schemas.openxmlformats.org/officeDocument/2006/relationships/image" Target="../media/image19.png"/><Relationship Id="rId9" Type="http://schemas.openxmlformats.org/officeDocument/2006/relationships/slide" Target="slide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17.png"/><Relationship Id="rId7" Type="http://schemas.openxmlformats.org/officeDocument/2006/relationships/slide" Target="slide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10" Type="http://schemas.openxmlformats.org/officeDocument/2006/relationships/slide" Target="slide1.xml"/><Relationship Id="rId4" Type="http://schemas.openxmlformats.org/officeDocument/2006/relationships/slide" Target="slide2.xml"/><Relationship Id="rId9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25.png"/><Relationship Id="rId7" Type="http://schemas.openxmlformats.org/officeDocument/2006/relationships/slide" Target="slide1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10" Type="http://schemas.openxmlformats.org/officeDocument/2006/relationships/slide" Target="slide1.xml"/><Relationship Id="rId4" Type="http://schemas.openxmlformats.org/officeDocument/2006/relationships/slide" Target="slide2.xml"/><Relationship Id="rId9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1.xml"/><Relationship Id="rId5" Type="http://schemas.openxmlformats.org/officeDocument/2006/relationships/slide" Target="slide2.xml"/><Relationship Id="rId10" Type="http://schemas.openxmlformats.org/officeDocument/2006/relationships/slide" Target="slide26.xml"/><Relationship Id="rId4" Type="http://schemas.openxmlformats.org/officeDocument/2006/relationships/image" Target="../media/image7.png"/><Relationship Id="rId9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5.png"/><Relationship Id="rId7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10" Type="http://schemas.openxmlformats.org/officeDocument/2006/relationships/slide" Target="slide1.xml"/><Relationship Id="rId4" Type="http://schemas.openxmlformats.org/officeDocument/2006/relationships/slide" Target="slide2.xml"/><Relationship Id="rId9" Type="http://schemas.openxmlformats.org/officeDocument/2006/relationships/slide" Target="slide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jpeg"/><Relationship Id="rId7" Type="http://schemas.openxmlformats.org/officeDocument/2006/relationships/slide" Target="slide3.xml"/><Relationship Id="rId12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26.xml"/><Relationship Id="rId5" Type="http://schemas.openxmlformats.org/officeDocument/2006/relationships/image" Target="../media/image10.png"/><Relationship Id="rId10" Type="http://schemas.openxmlformats.org/officeDocument/2006/relationships/slide" Target="slide24.xml"/><Relationship Id="rId4" Type="http://schemas.openxmlformats.org/officeDocument/2006/relationships/image" Target="../media/image9.png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openxmlformats.org/officeDocument/2006/relationships/slide" Target="slide2.xml"/><Relationship Id="rId12" Type="http://schemas.openxmlformats.org/officeDocument/2006/relationships/slide" Target="slide2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slide" Target="slide24.xml"/><Relationship Id="rId5" Type="http://schemas.openxmlformats.org/officeDocument/2006/relationships/image" Target="../media/image9.png"/><Relationship Id="rId10" Type="http://schemas.openxmlformats.org/officeDocument/2006/relationships/slide" Target="slide11.xml"/><Relationship Id="rId4" Type="http://schemas.openxmlformats.org/officeDocument/2006/relationships/image" Target="../media/image8.jpe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.xml"/><Relationship Id="rId3" Type="http://schemas.openxmlformats.org/officeDocument/2006/relationships/image" Target="../media/image8.jpeg"/><Relationship Id="rId7" Type="http://schemas.openxmlformats.org/officeDocument/2006/relationships/slide" Target="slide2.xml"/><Relationship Id="rId12" Type="http://schemas.openxmlformats.org/officeDocument/2006/relationships/slide" Target="slide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slide" Target="slide24.xml"/><Relationship Id="rId5" Type="http://schemas.openxmlformats.org/officeDocument/2006/relationships/image" Target="../media/image10.png"/><Relationship Id="rId10" Type="http://schemas.openxmlformats.org/officeDocument/2006/relationships/slide" Target="slide11.xml"/><Relationship Id="rId4" Type="http://schemas.openxmlformats.org/officeDocument/2006/relationships/image" Target="../media/image9.png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12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26.xml"/><Relationship Id="rId5" Type="http://schemas.openxmlformats.org/officeDocument/2006/relationships/image" Target="../media/image10.png"/><Relationship Id="rId10" Type="http://schemas.openxmlformats.org/officeDocument/2006/relationships/slide" Target="slide24.xml"/><Relationship Id="rId4" Type="http://schemas.openxmlformats.org/officeDocument/2006/relationships/image" Target="../media/image9.png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jpeg"/><Relationship Id="rId7" Type="http://schemas.openxmlformats.org/officeDocument/2006/relationships/slide" Target="slide3.xml"/><Relationship Id="rId12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26.xml"/><Relationship Id="rId5" Type="http://schemas.openxmlformats.org/officeDocument/2006/relationships/image" Target="../media/image5.png"/><Relationship Id="rId10" Type="http://schemas.openxmlformats.org/officeDocument/2006/relationships/slide" Target="slide24.xml"/><Relationship Id="rId4" Type="http://schemas.openxmlformats.org/officeDocument/2006/relationships/image" Target="../media/image9.png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그림 99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95678" y="3071810"/>
            <a:ext cx="5400600" cy="1571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평면도형을 돌려 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42910" y="404880"/>
            <a:ext cx="4144990" cy="5948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2976" y="476888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평면도형의 이동 </a:t>
            </a:r>
            <a:endParaRPr lang="en-US" altLang="ko-KR" sz="14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92~95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58~59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1" name="그림 30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43" name="타원 42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hlinkClick r:id="rId11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0" t="75804" r="43974" b="11564"/>
          <a:stretch/>
        </p:blipFill>
        <p:spPr>
          <a:xfrm rot="10800000">
            <a:off x="2327193" y="1678179"/>
            <a:ext cx="1037342" cy="1645971"/>
          </a:xfrm>
          <a:prstGeom prst="rect">
            <a:avLst/>
          </a:prstGeom>
        </p:spPr>
      </p:pic>
      <p:pic>
        <p:nvPicPr>
          <p:cNvPr id="41" name="그림 40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0" t="75804" r="43974" b="11564"/>
          <a:stretch/>
        </p:blipFill>
        <p:spPr>
          <a:xfrm rot="10800000">
            <a:off x="6267848" y="1702042"/>
            <a:ext cx="1037342" cy="1645971"/>
          </a:xfrm>
          <a:prstGeom prst="rect">
            <a:avLst/>
          </a:prstGeom>
        </p:spPr>
      </p:pic>
      <p:sp>
        <p:nvSpPr>
          <p:cNvPr id="45" name="모서리가 둥근 직사각형 44"/>
          <p:cNvSpPr/>
          <p:nvPr/>
        </p:nvSpPr>
        <p:spPr>
          <a:xfrm>
            <a:off x="920552" y="4137297"/>
            <a:ext cx="8097112" cy="1512265"/>
          </a:xfrm>
          <a:prstGeom prst="roundRect">
            <a:avLst>
              <a:gd name="adj" fmla="val 6410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2" name="타원 3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3" name="이등변 삼각형 3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13038" y="3536252"/>
            <a:ext cx="8274952" cy="488193"/>
            <a:chOff x="913038" y="3536252"/>
            <a:chExt cx="8274952" cy="488193"/>
          </a:xfrm>
        </p:grpSpPr>
        <p:sp>
          <p:nvSpPr>
            <p:cNvPr id="44" name="TextBox 43"/>
            <p:cNvSpPr txBox="1"/>
            <p:nvPr/>
          </p:nvSpPr>
          <p:spPr>
            <a:xfrm>
              <a:off x="1049367" y="3593558"/>
              <a:ext cx="8138623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36000" lvl="0" indent="0" defTabSz="788479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    조각을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 돌렸을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때의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변화를 말해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보세요.  </a:t>
              </a:r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913038" y="376923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pic>
          <p:nvPicPr>
            <p:cNvPr id="51" name="그림 50" descr="SC41406-1.jpg"/>
            <p:cNvPicPr>
              <a:picLocks noChangeAspect="1"/>
            </p:cNvPicPr>
            <p:nvPr/>
          </p:nvPicPr>
          <p:blipFill>
            <a:blip r:embed="rId3" cstate="print"/>
            <a:srcRect l="42807" t="4424" r="41140" b="7090"/>
            <a:stretch>
              <a:fillRect/>
            </a:stretch>
          </p:blipFill>
          <p:spPr>
            <a:xfrm>
              <a:off x="1180386" y="3536252"/>
              <a:ext cx="257177" cy="428628"/>
            </a:xfrm>
            <a:prstGeom prst="rect">
              <a:avLst/>
            </a:prstGeom>
          </p:spPr>
        </p:pic>
      </p:grpSp>
      <p:pic>
        <p:nvPicPr>
          <p:cNvPr id="47" name="그림 46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모양 조각을 여러 방향으로 돌리기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6" name="그림 3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4" t="75804" r="36844" b="11564"/>
          <a:stretch/>
        </p:blipFill>
        <p:spPr>
          <a:xfrm>
            <a:off x="3523181" y="1631145"/>
            <a:ext cx="2427514" cy="1645971"/>
          </a:xfrm>
          <a:prstGeom prst="rect">
            <a:avLst/>
          </a:prstGeom>
        </p:spPr>
      </p:pic>
      <p:sp>
        <p:nvSpPr>
          <p:cNvPr id="49" name="직사각형 42"/>
          <p:cNvSpPr>
            <a:spLocks noChangeArrowheads="1"/>
          </p:cNvSpPr>
          <p:nvPr/>
        </p:nvSpPr>
        <p:spPr bwMode="auto">
          <a:xfrm>
            <a:off x="915412" y="4170154"/>
            <a:ext cx="7998532" cy="14465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spc="-15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시계 </a:t>
            </a:r>
            <a:r>
              <a:rPr lang="ko-KR" altLang="en-US" sz="2200" b="1" spc="-150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방향으로 </a:t>
            </a:r>
            <a:r>
              <a:rPr lang="ko-KR" altLang="en-US" sz="2200" b="1" spc="-150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180°만큼 </a:t>
            </a:r>
            <a:r>
              <a:rPr lang="ko-KR" altLang="en-US" sz="2200" b="1" spc="-15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돌리면 </a:t>
            </a:r>
            <a:r>
              <a:rPr lang="ko-KR" altLang="en-US" sz="2200" b="1" spc="-150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위쪽 부분이 아래쪽으로 이동하고, 시계 반대 방향으로 </a:t>
            </a:r>
            <a:r>
              <a:rPr lang="ko-KR" altLang="en-US" sz="2200" b="1" spc="-150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180°만큼 </a:t>
            </a:r>
            <a:r>
              <a:rPr lang="ko-KR" altLang="en-US" sz="2200" b="1" spc="-15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돌려도 </a:t>
            </a:r>
            <a:r>
              <a:rPr lang="ko-KR" altLang="en-US" sz="2200" b="1" spc="-150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위쪽 부분이 아래쪽으로 이동합니다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spc="-50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조각을 180°만큼 돌릴 때는 시계 방향으로 </a:t>
            </a:r>
            <a:r>
              <a:rPr lang="ko-KR" altLang="en-US" sz="2200" b="1" spc="-5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돌렸을 때와 시계 반대 방향으로 돌렸을 때의 결과가</a:t>
            </a:r>
            <a:r>
              <a:rPr lang="ko-KR" altLang="en-US" sz="2200" b="1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 같습니다</a:t>
            </a:r>
            <a:r>
              <a:rPr lang="en-US" altLang="ko-KR" sz="2200" b="1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.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5441" y="46846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타원 49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8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12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999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32"/>
          <p:cNvSpPr/>
          <p:nvPr/>
        </p:nvSpPr>
        <p:spPr>
          <a:xfrm>
            <a:off x="903288" y="5054629"/>
            <a:ext cx="8102600" cy="833409"/>
          </a:xfrm>
          <a:prstGeom prst="roundRect">
            <a:avLst>
              <a:gd name="adj" fmla="val 13279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직사각형 42"/>
          <p:cNvSpPr>
            <a:spLocks noChangeArrowheads="1"/>
          </p:cNvSpPr>
          <p:nvPr/>
        </p:nvSpPr>
        <p:spPr bwMode="auto">
          <a:xfrm>
            <a:off x="934237" y="5057741"/>
            <a:ext cx="7918335" cy="76944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위쪽에 있던 </a:t>
            </a:r>
            <a:r>
              <a:rPr lang="ko-KR" altLang="en-US" sz="2200" b="1" dirty="0" err="1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꼭짓점</a:t>
            </a:r>
            <a:r>
              <a:rPr lang="ko-KR" altLang="en-US" sz="2200" b="1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ko-KR" altLang="en-US" sz="2200" b="1" dirty="0" err="1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ㄱ이</a:t>
            </a:r>
            <a:r>
              <a:rPr lang="ko-KR" altLang="en-US" sz="2200" b="1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 오른쪽으로 이동할 것 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왼</a:t>
            </a:r>
            <a:r>
              <a:rPr lang="ko-KR" altLang="en-US" sz="2200" b="1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쪽에 있던 변 </a:t>
            </a:r>
            <a:r>
              <a:rPr lang="ko-KR" altLang="en-US" sz="2200" b="1" dirty="0" err="1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ㄱㄴ이</a:t>
            </a:r>
            <a:r>
              <a:rPr lang="ko-KR" altLang="en-US" sz="2200" b="1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 위쪽으로 이동할 </a:t>
            </a:r>
            <a:r>
              <a:rPr lang="ko-KR" altLang="en-US" sz="2200" b="1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것 같습니다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도형을 돌렸을 때의 도형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4" name="타원 4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5" name="이등변 삼각형 4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7" name="타원 4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8" name="이등변 삼각형 4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09666" y="1374306"/>
            <a:ext cx="7631729" cy="430887"/>
            <a:chOff x="920552" y="1417850"/>
            <a:chExt cx="7631729" cy="430887"/>
          </a:xfrm>
        </p:grpSpPr>
        <p:sp>
          <p:nvSpPr>
            <p:cNvPr id="37" name="TextBox 36"/>
            <p:cNvSpPr txBox="1"/>
            <p:nvPr/>
          </p:nvSpPr>
          <p:spPr>
            <a:xfrm>
              <a:off x="1170936" y="1417850"/>
              <a:ext cx="7381345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just" defTabSz="763840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도형을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돌렸을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때의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도형을 알아봅시다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i="0" dirty="0">
                <a:solidFill>
                  <a:schemeClr val="tx1"/>
                </a:solidFill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54" name="그룹 53"/>
            <p:cNvGrpSpPr/>
            <p:nvPr/>
          </p:nvGrpSpPr>
          <p:grpSpPr>
            <a:xfrm>
              <a:off x="920552" y="1512000"/>
              <a:ext cx="219266" cy="218283"/>
              <a:chOff x="-572047" y="4429132"/>
              <a:chExt cx="291025" cy="289721"/>
            </a:xfrm>
          </p:grpSpPr>
          <p:sp>
            <p:nvSpPr>
              <p:cNvPr id="5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31" name="그림 30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469" y="52625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그룹 34"/>
          <p:cNvGrpSpPr/>
          <p:nvPr/>
        </p:nvGrpSpPr>
        <p:grpSpPr>
          <a:xfrm>
            <a:off x="753139" y="3902260"/>
            <a:ext cx="8077661" cy="1107996"/>
            <a:chOff x="754764" y="3241440"/>
            <a:chExt cx="8077661" cy="1107996"/>
          </a:xfrm>
        </p:grpSpPr>
        <p:sp>
          <p:nvSpPr>
            <p:cNvPr id="36" name="TextBox 35"/>
            <p:cNvSpPr txBox="1"/>
            <p:nvPr/>
          </p:nvSpPr>
          <p:spPr>
            <a:xfrm>
              <a:off x="754764" y="3241440"/>
              <a:ext cx="8077661" cy="110799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355600" lvl="0" indent="-355600" algn="just" defTabSz="788479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    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삼각형 </a:t>
              </a:r>
              <a:r>
                <a:rPr lang="ko-KR" altLang="en-US" sz="2200" b="1" i="0" dirty="0" err="1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ㄱㄴㄷ을</a:t>
              </a:r>
              <a:r>
                <a:rPr lang="en-US" altLang="ko-KR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시계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방향으로 90°만큼 돌렸을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때의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도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형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을 그리려고 합니다. 도형을 시계 방향으로 90°만큼 돌리면 어떻게 될지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생각해 보세요.</a:t>
              </a: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942174" y="339372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6" t="27833" r="43007" b="53482"/>
          <a:stretch/>
        </p:blipFill>
        <p:spPr>
          <a:xfrm>
            <a:off x="2616399" y="1908810"/>
            <a:ext cx="4624496" cy="1901190"/>
          </a:xfrm>
          <a:prstGeom prst="rect">
            <a:avLst/>
          </a:prstGeom>
        </p:spPr>
      </p:pic>
      <p:sp>
        <p:nvSpPr>
          <p:cNvPr id="29" name="타원 28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hlinkClick r:id="rId11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6" t="27833" r="43007" b="53482"/>
          <a:stretch/>
        </p:blipFill>
        <p:spPr>
          <a:xfrm>
            <a:off x="2532448" y="2481850"/>
            <a:ext cx="4624496" cy="1901190"/>
          </a:xfrm>
          <a:prstGeom prst="rect">
            <a:avLst/>
          </a:prstGeom>
        </p:spPr>
      </p:pic>
      <p:pic>
        <p:nvPicPr>
          <p:cNvPr id="33" name="그림 3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39" t="29551" r="103" b="54923"/>
          <a:stretch/>
        </p:blipFill>
        <p:spPr>
          <a:xfrm>
            <a:off x="5597445" y="2660399"/>
            <a:ext cx="1420205" cy="1579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도형을 돌렸을 때의 도형 알아보기</a:t>
            </a:r>
          </a:p>
        </p:txBody>
      </p:sp>
      <p:grpSp>
        <p:nvGrpSpPr>
          <p:cNvPr id="43" name="그룹 4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4" name="타원 4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5" name="이등변 삼각형 4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7" name="타원 4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8" name="이등변 삼각형 4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763106" y="1397296"/>
            <a:ext cx="8163180" cy="769441"/>
            <a:chOff x="763106" y="5147047"/>
            <a:chExt cx="8163180" cy="769441"/>
          </a:xfrm>
        </p:grpSpPr>
        <p:sp>
          <p:nvSpPr>
            <p:cNvPr id="42" name="TextBox 41"/>
            <p:cNvSpPr txBox="1"/>
            <p:nvPr/>
          </p:nvSpPr>
          <p:spPr>
            <a:xfrm>
              <a:off x="763106" y="5147047"/>
              <a:ext cx="8163180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355600" lvl="0" algn="just" defTabSz="776062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삼각형 </a:t>
              </a:r>
              <a:r>
                <a:rPr lang="ko-KR" altLang="en-US" sz="2200" b="1" i="0" dirty="0" err="1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ㄱㄴㄷ을</a:t>
              </a:r>
              <a:r>
                <a:rPr lang="en-US" altLang="ko-KR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시계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방향으로 90°만큼 돌렸을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때의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도형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을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그려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보세요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. 예상과 같은지 비교해 보세요</a:t>
              </a:r>
              <a:r>
                <a:rPr lang="en-US" altLang="ko-KR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i="0" dirty="0">
                <a:solidFill>
                  <a:schemeClr val="tx1"/>
                </a:solidFill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944083" y="529224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31" name="그림 30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8713" y="33067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타원 23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11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790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모서리가 둥근 직사각형 36"/>
          <p:cNvSpPr/>
          <p:nvPr/>
        </p:nvSpPr>
        <p:spPr>
          <a:xfrm>
            <a:off x="3498467" y="2199654"/>
            <a:ext cx="5507421" cy="1577689"/>
          </a:xfrm>
          <a:prstGeom prst="roundRect">
            <a:avLst>
              <a:gd name="adj" fmla="val 8054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직사각형 42"/>
          <p:cNvSpPr>
            <a:spLocks noChangeArrowheads="1"/>
          </p:cNvSpPr>
          <p:nvPr/>
        </p:nvSpPr>
        <p:spPr bwMode="auto">
          <a:xfrm>
            <a:off x="3496758" y="2224538"/>
            <a:ext cx="5429528" cy="14465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위쪽에 있던 </a:t>
            </a:r>
            <a:r>
              <a:rPr lang="ko-KR" altLang="en-US" sz="2200" b="1" dirty="0" err="1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꼭짓점</a:t>
            </a:r>
            <a:r>
              <a:rPr lang="ko-KR" altLang="en-US" sz="2200" b="1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ko-KR" altLang="en-US" sz="2200" b="1" dirty="0" err="1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ㄱ이</a:t>
            </a:r>
            <a:r>
              <a:rPr lang="ko-KR" altLang="en-US" sz="2200" b="1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 아래쪽으로 이동할 것 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아래쪽에 있던 </a:t>
            </a:r>
            <a:r>
              <a:rPr lang="ko-KR" altLang="en-US" sz="2200" b="1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변 </a:t>
            </a:r>
            <a:r>
              <a:rPr lang="ko-KR" altLang="en-US" sz="2200" b="1" dirty="0" err="1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ㄴㄷ이</a:t>
            </a:r>
            <a:r>
              <a:rPr lang="ko-KR" altLang="en-US" sz="2200" b="1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ko-KR" altLang="en-US" sz="2200" b="1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위쪽으로 바뀔 것 같습니다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도형을 돌렸을 때의 도형 알아보기</a:t>
            </a:r>
          </a:p>
        </p:txBody>
      </p:sp>
      <p:grpSp>
        <p:nvGrpSpPr>
          <p:cNvPr id="43" name="그룹 4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4" name="타원 4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5" name="이등변 삼각형 4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7" name="타원 4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8" name="이등변 삼각형 4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3415664" y="1397296"/>
            <a:ext cx="5510622" cy="769441"/>
            <a:chOff x="828422" y="5147047"/>
            <a:chExt cx="5510622" cy="769441"/>
          </a:xfrm>
        </p:grpSpPr>
        <p:sp>
          <p:nvSpPr>
            <p:cNvPr id="42" name="TextBox 41"/>
            <p:cNvSpPr txBox="1"/>
            <p:nvPr/>
          </p:nvSpPr>
          <p:spPr>
            <a:xfrm>
              <a:off x="828422" y="5147047"/>
              <a:ext cx="5510622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266700" lvl="0" algn="just" defTabSz="788479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삼각형 </a:t>
              </a:r>
              <a:r>
                <a:rPr lang="ko-KR" altLang="en-US" sz="2200" b="1" dirty="0" err="1">
                  <a:latin typeface="나눔고딕"/>
                  <a:ea typeface="나눔고딕"/>
                  <a:sym typeface="Wingdings"/>
                </a:rPr>
                <a:t>ㄱㄴㄷ을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 시계 방향으로 180°만큼 돌리면 어떻게 될지 생각해 보세요.</a:t>
              </a: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944083" y="529224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31" name="그림 30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6" name="Freeform 14"/>
          <p:cNvSpPr>
            <a:spLocks/>
          </p:cNvSpPr>
          <p:nvPr/>
        </p:nvSpPr>
        <p:spPr bwMode="auto">
          <a:xfrm>
            <a:off x="-339896" y="8311962"/>
            <a:ext cx="126000" cy="126000"/>
          </a:xfrm>
          <a:custGeom>
            <a:avLst/>
            <a:gdLst/>
            <a:ahLst/>
            <a:cxnLst>
              <a:cxn ang="0">
                <a:pos x="94" y="0"/>
              </a:cxn>
              <a:cxn ang="0">
                <a:pos x="105" y="1"/>
              </a:cxn>
              <a:cxn ang="0">
                <a:pos x="115" y="3"/>
              </a:cxn>
              <a:cxn ang="0">
                <a:pos x="122" y="6"/>
              </a:cxn>
              <a:cxn ang="0">
                <a:pos x="129" y="11"/>
              </a:cxn>
              <a:cxn ang="0">
                <a:pos x="134" y="16"/>
              </a:cxn>
              <a:cxn ang="0">
                <a:pos x="139" y="21"/>
              </a:cxn>
              <a:cxn ang="0">
                <a:pos x="142" y="27"/>
              </a:cxn>
              <a:cxn ang="0">
                <a:pos x="145" y="33"/>
              </a:cxn>
              <a:cxn ang="0">
                <a:pos x="146" y="38"/>
              </a:cxn>
              <a:cxn ang="0">
                <a:pos x="148" y="44"/>
              </a:cxn>
              <a:cxn ang="0">
                <a:pos x="148" y="48"/>
              </a:cxn>
              <a:cxn ang="0">
                <a:pos x="149" y="51"/>
              </a:cxn>
              <a:cxn ang="0">
                <a:pos x="149" y="54"/>
              </a:cxn>
              <a:cxn ang="0">
                <a:pos x="149" y="54"/>
              </a:cxn>
              <a:cxn ang="0">
                <a:pos x="149" y="100"/>
              </a:cxn>
              <a:cxn ang="0">
                <a:pos x="147" y="110"/>
              </a:cxn>
              <a:cxn ang="0">
                <a:pos x="144" y="118"/>
              </a:cxn>
              <a:cxn ang="0">
                <a:pos x="140" y="126"/>
              </a:cxn>
              <a:cxn ang="0">
                <a:pos x="136" y="132"/>
              </a:cxn>
              <a:cxn ang="0">
                <a:pos x="130" y="136"/>
              </a:cxn>
              <a:cxn ang="0">
                <a:pos x="124" y="140"/>
              </a:cxn>
              <a:cxn ang="0">
                <a:pos x="119" y="143"/>
              </a:cxn>
              <a:cxn ang="0">
                <a:pos x="113" y="145"/>
              </a:cxn>
              <a:cxn ang="0">
                <a:pos x="108" y="147"/>
              </a:cxn>
              <a:cxn ang="0">
                <a:pos x="103" y="148"/>
              </a:cxn>
              <a:cxn ang="0">
                <a:pos x="99" y="148"/>
              </a:cxn>
              <a:cxn ang="0">
                <a:pos x="96" y="148"/>
              </a:cxn>
              <a:cxn ang="0">
                <a:pos x="94" y="148"/>
              </a:cxn>
              <a:cxn ang="0">
                <a:pos x="54" y="148"/>
              </a:cxn>
              <a:cxn ang="0">
                <a:pos x="43" y="148"/>
              </a:cxn>
              <a:cxn ang="0">
                <a:pos x="34" y="145"/>
              </a:cxn>
              <a:cxn ang="0">
                <a:pos x="26" y="142"/>
              </a:cxn>
              <a:cxn ang="0">
                <a:pos x="20" y="138"/>
              </a:cxn>
              <a:cxn ang="0">
                <a:pos x="14" y="133"/>
              </a:cxn>
              <a:cxn ang="0">
                <a:pos x="10" y="127"/>
              </a:cxn>
              <a:cxn ang="0">
                <a:pos x="7" y="121"/>
              </a:cxn>
              <a:cxn ang="0">
                <a:pos x="4" y="116"/>
              </a:cxn>
              <a:cxn ang="0">
                <a:pos x="2" y="110"/>
              </a:cxn>
              <a:cxn ang="0">
                <a:pos x="1" y="105"/>
              </a:cxn>
              <a:cxn ang="0">
                <a:pos x="0" y="101"/>
              </a:cxn>
              <a:cxn ang="0">
                <a:pos x="0" y="97"/>
              </a:cxn>
              <a:cxn ang="0">
                <a:pos x="0" y="95"/>
              </a:cxn>
              <a:cxn ang="0">
                <a:pos x="0" y="94"/>
              </a:cxn>
              <a:cxn ang="0">
                <a:pos x="0" y="49"/>
              </a:cxn>
              <a:cxn ang="0">
                <a:pos x="2" y="39"/>
              </a:cxn>
              <a:cxn ang="0">
                <a:pos x="4" y="30"/>
              </a:cxn>
              <a:cxn ang="0">
                <a:pos x="8" y="23"/>
              </a:cxn>
              <a:cxn ang="0">
                <a:pos x="13" y="17"/>
              </a:cxn>
              <a:cxn ang="0">
                <a:pos x="18" y="12"/>
              </a:cxn>
              <a:cxn ang="0">
                <a:pos x="24" y="8"/>
              </a:cxn>
              <a:cxn ang="0">
                <a:pos x="30" y="5"/>
              </a:cxn>
              <a:cxn ang="0">
                <a:pos x="36" y="3"/>
              </a:cxn>
              <a:cxn ang="0">
                <a:pos x="41" y="2"/>
              </a:cxn>
              <a:cxn ang="0">
                <a:pos x="46" y="1"/>
              </a:cxn>
              <a:cxn ang="0">
                <a:pos x="50" y="0"/>
              </a:cxn>
              <a:cxn ang="0">
                <a:pos x="53" y="0"/>
              </a:cxn>
              <a:cxn ang="0">
                <a:pos x="54" y="0"/>
              </a:cxn>
            </a:cxnLst>
            <a:rect l="0" t="0" r="r" b="b"/>
            <a:pathLst>
              <a:path w="149" h="148">
                <a:moveTo>
                  <a:pt x="54" y="0"/>
                </a:moveTo>
                <a:lnTo>
                  <a:pt x="94" y="0"/>
                </a:lnTo>
                <a:lnTo>
                  <a:pt x="100" y="0"/>
                </a:lnTo>
                <a:lnTo>
                  <a:pt x="105" y="1"/>
                </a:lnTo>
                <a:lnTo>
                  <a:pt x="110" y="2"/>
                </a:lnTo>
                <a:lnTo>
                  <a:pt x="115" y="3"/>
                </a:lnTo>
                <a:lnTo>
                  <a:pt x="119" y="4"/>
                </a:lnTo>
                <a:lnTo>
                  <a:pt x="122" y="6"/>
                </a:lnTo>
                <a:lnTo>
                  <a:pt x="126" y="8"/>
                </a:lnTo>
                <a:lnTo>
                  <a:pt x="129" y="11"/>
                </a:lnTo>
                <a:lnTo>
                  <a:pt x="132" y="13"/>
                </a:lnTo>
                <a:lnTo>
                  <a:pt x="134" y="16"/>
                </a:lnTo>
                <a:lnTo>
                  <a:pt x="137" y="19"/>
                </a:lnTo>
                <a:lnTo>
                  <a:pt x="139" y="21"/>
                </a:lnTo>
                <a:lnTo>
                  <a:pt x="141" y="24"/>
                </a:lnTo>
                <a:lnTo>
                  <a:pt x="142" y="27"/>
                </a:lnTo>
                <a:lnTo>
                  <a:pt x="143" y="30"/>
                </a:lnTo>
                <a:lnTo>
                  <a:pt x="145" y="33"/>
                </a:lnTo>
                <a:lnTo>
                  <a:pt x="146" y="36"/>
                </a:lnTo>
                <a:lnTo>
                  <a:pt x="146" y="38"/>
                </a:lnTo>
                <a:lnTo>
                  <a:pt x="147" y="41"/>
                </a:lnTo>
                <a:lnTo>
                  <a:pt x="148" y="44"/>
                </a:lnTo>
                <a:lnTo>
                  <a:pt x="148" y="46"/>
                </a:lnTo>
                <a:lnTo>
                  <a:pt x="148" y="48"/>
                </a:lnTo>
                <a:lnTo>
                  <a:pt x="149" y="50"/>
                </a:lnTo>
                <a:lnTo>
                  <a:pt x="149" y="51"/>
                </a:lnTo>
                <a:lnTo>
                  <a:pt x="149" y="53"/>
                </a:lnTo>
                <a:lnTo>
                  <a:pt x="149" y="54"/>
                </a:lnTo>
                <a:lnTo>
                  <a:pt x="149" y="54"/>
                </a:lnTo>
                <a:lnTo>
                  <a:pt x="149" y="54"/>
                </a:lnTo>
                <a:lnTo>
                  <a:pt x="149" y="94"/>
                </a:lnTo>
                <a:lnTo>
                  <a:pt x="149" y="100"/>
                </a:lnTo>
                <a:lnTo>
                  <a:pt x="148" y="105"/>
                </a:lnTo>
                <a:lnTo>
                  <a:pt x="147" y="110"/>
                </a:lnTo>
                <a:lnTo>
                  <a:pt x="146" y="114"/>
                </a:lnTo>
                <a:lnTo>
                  <a:pt x="144" y="118"/>
                </a:lnTo>
                <a:lnTo>
                  <a:pt x="142" y="122"/>
                </a:lnTo>
                <a:lnTo>
                  <a:pt x="140" y="126"/>
                </a:lnTo>
                <a:lnTo>
                  <a:pt x="138" y="129"/>
                </a:lnTo>
                <a:lnTo>
                  <a:pt x="136" y="132"/>
                </a:lnTo>
                <a:lnTo>
                  <a:pt x="133" y="134"/>
                </a:lnTo>
                <a:lnTo>
                  <a:pt x="130" y="136"/>
                </a:lnTo>
                <a:lnTo>
                  <a:pt x="127" y="138"/>
                </a:lnTo>
                <a:lnTo>
                  <a:pt x="124" y="140"/>
                </a:lnTo>
                <a:lnTo>
                  <a:pt x="122" y="142"/>
                </a:lnTo>
                <a:lnTo>
                  <a:pt x="119" y="143"/>
                </a:lnTo>
                <a:lnTo>
                  <a:pt x="116" y="144"/>
                </a:lnTo>
                <a:lnTo>
                  <a:pt x="113" y="145"/>
                </a:lnTo>
                <a:lnTo>
                  <a:pt x="110" y="146"/>
                </a:lnTo>
                <a:lnTo>
                  <a:pt x="108" y="147"/>
                </a:lnTo>
                <a:lnTo>
                  <a:pt x="105" y="147"/>
                </a:lnTo>
                <a:lnTo>
                  <a:pt x="103" y="148"/>
                </a:lnTo>
                <a:lnTo>
                  <a:pt x="101" y="148"/>
                </a:lnTo>
                <a:lnTo>
                  <a:pt x="99" y="148"/>
                </a:lnTo>
                <a:lnTo>
                  <a:pt x="97" y="148"/>
                </a:lnTo>
                <a:lnTo>
                  <a:pt x="96" y="148"/>
                </a:lnTo>
                <a:lnTo>
                  <a:pt x="95" y="148"/>
                </a:lnTo>
                <a:lnTo>
                  <a:pt x="94" y="148"/>
                </a:lnTo>
                <a:lnTo>
                  <a:pt x="94" y="148"/>
                </a:lnTo>
                <a:lnTo>
                  <a:pt x="54" y="148"/>
                </a:lnTo>
                <a:lnTo>
                  <a:pt x="49" y="148"/>
                </a:lnTo>
                <a:lnTo>
                  <a:pt x="43" y="148"/>
                </a:lnTo>
                <a:lnTo>
                  <a:pt x="39" y="147"/>
                </a:lnTo>
                <a:lnTo>
                  <a:pt x="34" y="145"/>
                </a:lnTo>
                <a:lnTo>
                  <a:pt x="30" y="144"/>
                </a:lnTo>
                <a:lnTo>
                  <a:pt x="26" y="142"/>
                </a:lnTo>
                <a:lnTo>
                  <a:pt x="23" y="140"/>
                </a:lnTo>
                <a:lnTo>
                  <a:pt x="20" y="138"/>
                </a:lnTo>
                <a:lnTo>
                  <a:pt x="17" y="135"/>
                </a:lnTo>
                <a:lnTo>
                  <a:pt x="14" y="133"/>
                </a:lnTo>
                <a:lnTo>
                  <a:pt x="12" y="130"/>
                </a:lnTo>
                <a:lnTo>
                  <a:pt x="10" y="127"/>
                </a:lnTo>
                <a:lnTo>
                  <a:pt x="8" y="124"/>
                </a:lnTo>
                <a:lnTo>
                  <a:pt x="7" y="121"/>
                </a:lnTo>
                <a:lnTo>
                  <a:pt x="5" y="118"/>
                </a:lnTo>
                <a:lnTo>
                  <a:pt x="4" y="116"/>
                </a:lnTo>
                <a:lnTo>
                  <a:pt x="3" y="113"/>
                </a:lnTo>
                <a:lnTo>
                  <a:pt x="2" y="110"/>
                </a:lnTo>
                <a:lnTo>
                  <a:pt x="2" y="107"/>
                </a:lnTo>
                <a:lnTo>
                  <a:pt x="1" y="105"/>
                </a:lnTo>
                <a:lnTo>
                  <a:pt x="1" y="103"/>
                </a:lnTo>
                <a:lnTo>
                  <a:pt x="0" y="101"/>
                </a:lnTo>
                <a:lnTo>
                  <a:pt x="0" y="99"/>
                </a:lnTo>
                <a:lnTo>
                  <a:pt x="0" y="97"/>
                </a:lnTo>
                <a:lnTo>
                  <a:pt x="0" y="96"/>
                </a:lnTo>
                <a:lnTo>
                  <a:pt x="0" y="95"/>
                </a:lnTo>
                <a:lnTo>
                  <a:pt x="0" y="94"/>
                </a:lnTo>
                <a:lnTo>
                  <a:pt x="0" y="94"/>
                </a:lnTo>
                <a:lnTo>
                  <a:pt x="0" y="54"/>
                </a:lnTo>
                <a:lnTo>
                  <a:pt x="0" y="49"/>
                </a:lnTo>
                <a:lnTo>
                  <a:pt x="1" y="44"/>
                </a:lnTo>
                <a:lnTo>
                  <a:pt x="2" y="39"/>
                </a:lnTo>
                <a:lnTo>
                  <a:pt x="3" y="34"/>
                </a:lnTo>
                <a:lnTo>
                  <a:pt x="4" y="30"/>
                </a:lnTo>
                <a:lnTo>
                  <a:pt x="6" y="26"/>
                </a:lnTo>
                <a:lnTo>
                  <a:pt x="8" y="23"/>
                </a:lnTo>
                <a:lnTo>
                  <a:pt x="11" y="20"/>
                </a:lnTo>
                <a:lnTo>
                  <a:pt x="13" y="17"/>
                </a:lnTo>
                <a:lnTo>
                  <a:pt x="16" y="14"/>
                </a:lnTo>
                <a:lnTo>
                  <a:pt x="18" y="12"/>
                </a:lnTo>
                <a:lnTo>
                  <a:pt x="21" y="10"/>
                </a:lnTo>
                <a:lnTo>
                  <a:pt x="24" y="8"/>
                </a:lnTo>
                <a:lnTo>
                  <a:pt x="27" y="7"/>
                </a:lnTo>
                <a:lnTo>
                  <a:pt x="30" y="5"/>
                </a:lnTo>
                <a:lnTo>
                  <a:pt x="33" y="4"/>
                </a:lnTo>
                <a:lnTo>
                  <a:pt x="36" y="3"/>
                </a:lnTo>
                <a:lnTo>
                  <a:pt x="38" y="2"/>
                </a:lnTo>
                <a:lnTo>
                  <a:pt x="41" y="2"/>
                </a:lnTo>
                <a:lnTo>
                  <a:pt x="44" y="1"/>
                </a:lnTo>
                <a:lnTo>
                  <a:pt x="46" y="1"/>
                </a:lnTo>
                <a:lnTo>
                  <a:pt x="48" y="0"/>
                </a:lnTo>
                <a:lnTo>
                  <a:pt x="50" y="0"/>
                </a:lnTo>
                <a:lnTo>
                  <a:pt x="51" y="0"/>
                </a:lnTo>
                <a:lnTo>
                  <a:pt x="53" y="0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close/>
              </a:path>
            </a:pathLst>
          </a:custGeom>
          <a:solidFill>
            <a:srgbClr val="ABCD0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774" y="27797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3409264" y="4095482"/>
            <a:ext cx="5517021" cy="1107996"/>
            <a:chOff x="822022" y="5253082"/>
            <a:chExt cx="5517021" cy="1107996"/>
          </a:xfrm>
        </p:grpSpPr>
        <p:sp>
          <p:nvSpPr>
            <p:cNvPr id="33" name="TextBox 32"/>
            <p:cNvSpPr txBox="1"/>
            <p:nvPr/>
          </p:nvSpPr>
          <p:spPr>
            <a:xfrm>
              <a:off x="822022" y="5253082"/>
              <a:ext cx="5517021" cy="110799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266700" lvl="0" algn="just" defTabSz="776062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삼각형 </a:t>
              </a:r>
              <a:r>
                <a:rPr lang="ko-KR" altLang="en-US" sz="2200" b="1" i="0" dirty="0" err="1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ㄱㄴㄷ을</a:t>
              </a:r>
              <a:r>
                <a:rPr lang="en-US" altLang="ko-KR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시계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방향으로 </a:t>
              </a:r>
              <a:r>
                <a:rPr lang="en-US" altLang="ko-KR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1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80°만큼 돌렸을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때의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도형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을 그려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보세요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. 예상과 같은지 비교해 보세요</a:t>
              </a:r>
              <a:r>
                <a:rPr lang="en-US" altLang="ko-KR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i="0" dirty="0">
                <a:solidFill>
                  <a:schemeClr val="tx1"/>
                </a:solidFill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944083" y="539603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34" name="그림 3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6" t="27833" r="64508" b="26587"/>
          <a:stretch/>
        </p:blipFill>
        <p:spPr>
          <a:xfrm>
            <a:off x="1125669" y="1328716"/>
            <a:ext cx="1812290" cy="4637744"/>
          </a:xfrm>
          <a:prstGeom prst="rect">
            <a:avLst/>
          </a:prstGeom>
        </p:spPr>
      </p:pic>
      <p:pic>
        <p:nvPicPr>
          <p:cNvPr id="35" name="그림 34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7" t="59504" r="8907" b="29056"/>
          <a:stretch/>
        </p:blipFill>
        <p:spPr>
          <a:xfrm>
            <a:off x="1049476" y="4548537"/>
            <a:ext cx="1812290" cy="116405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814" y="486492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타원 29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>
            <a:hlinkClick r:id="rId11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3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" t="1150" r="64391" b="53270"/>
          <a:stretch/>
        </p:blipFill>
        <p:spPr>
          <a:xfrm>
            <a:off x="749154" y="1331131"/>
            <a:ext cx="4586898" cy="4637744"/>
          </a:xfrm>
          <a:prstGeom prst="rect">
            <a:avLst/>
          </a:prstGeom>
        </p:spPr>
      </p:pic>
      <p:grpSp>
        <p:nvGrpSpPr>
          <p:cNvPr id="40" name="그룹 39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2" name="이등변 삼각형 4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4" name="타원 4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5" name="이등변 삼각형 4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478992" y="1435173"/>
            <a:ext cx="3526896" cy="1107996"/>
            <a:chOff x="951843" y="1355723"/>
            <a:chExt cx="3526896" cy="1107996"/>
          </a:xfrm>
        </p:grpSpPr>
        <p:sp>
          <p:nvSpPr>
            <p:cNvPr id="38" name="TextBox 37"/>
            <p:cNvSpPr txBox="1"/>
            <p:nvPr/>
          </p:nvSpPr>
          <p:spPr>
            <a:xfrm>
              <a:off x="1088328" y="1355723"/>
              <a:ext cx="3390411" cy="110799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177800" lvl="0" algn="just" defTabSz="788479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spc="-150" dirty="0">
                  <a:latin typeface="나눔고딕"/>
                  <a:ea typeface="나눔고딕"/>
                  <a:sym typeface="Wingdings"/>
                </a:rPr>
                <a:t>삼각형 </a:t>
              </a:r>
              <a:r>
                <a:rPr lang="ko-KR" altLang="en-US" sz="2200" b="1" spc="-150" dirty="0" err="1">
                  <a:latin typeface="나눔고딕"/>
                  <a:ea typeface="나눔고딕"/>
                  <a:sym typeface="Wingdings"/>
                </a:rPr>
                <a:t>ㄱㄴㄷ을</a:t>
              </a:r>
              <a:r>
                <a:rPr lang="ko-KR" altLang="en-US" sz="2200" b="1" spc="-150" dirty="0">
                  <a:latin typeface="나눔고딕"/>
                  <a:ea typeface="나눔고딕"/>
                  <a:sym typeface="Wingdings"/>
                </a:rPr>
                <a:t> 시계 방향으로 </a:t>
              </a:r>
              <a:r>
                <a:rPr lang="en-US" altLang="ko-KR" sz="2200" b="1" spc="-150" dirty="0">
                  <a:latin typeface="나눔고딕"/>
                  <a:ea typeface="나눔고딕"/>
                  <a:sym typeface="Wingdings"/>
                </a:rPr>
                <a:t>270</a:t>
              </a:r>
              <a:r>
                <a:rPr lang="ko-KR" altLang="en-US" sz="2200" b="1" spc="-150" dirty="0">
                  <a:latin typeface="나눔고딕"/>
                  <a:ea typeface="나눔고딕"/>
                  <a:sym typeface="Wingdings"/>
                </a:rPr>
                <a:t>°만큼 돌리면 어떻게 될지 생각해 보세요</a:t>
              </a:r>
              <a:r>
                <a:rPr lang="en-US" altLang="ko-KR" sz="2200" b="1" spc="-150" dirty="0">
                  <a:latin typeface="나눔고딕"/>
                  <a:ea typeface="나눔고딕"/>
                  <a:sym typeface="Wingdings"/>
                </a:rPr>
                <a:t>.</a:t>
              </a:r>
              <a:r>
                <a:rPr lang="ko-KR" altLang="en-US" sz="2200" b="1" spc="-150" dirty="0">
                  <a:latin typeface="나눔고딕"/>
                  <a:ea typeface="나눔고딕"/>
                  <a:sym typeface="Wingdings"/>
                </a:rPr>
                <a:t> </a:t>
              </a:r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951843" y="151341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29" name="그림 28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 알아보기</a:t>
            </a:r>
          </a:p>
        </p:txBody>
      </p:sp>
      <p:sp>
        <p:nvSpPr>
          <p:cNvPr id="30" name="타원 29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10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5545398" y="2545261"/>
            <a:ext cx="3460490" cy="1791260"/>
          </a:xfrm>
          <a:prstGeom prst="roundRect">
            <a:avLst>
              <a:gd name="adj" fmla="val 9926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직사각형 42"/>
          <p:cNvSpPr>
            <a:spLocks noChangeArrowheads="1"/>
          </p:cNvSpPr>
          <p:nvPr/>
        </p:nvSpPr>
        <p:spPr bwMode="auto">
          <a:xfrm>
            <a:off x="5541992" y="2551417"/>
            <a:ext cx="3467403" cy="178510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위쪽에 있던 꼭지점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ㄱ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왼쪽으로 이동할 것 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왼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쪽에 있던 변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ㄱㄴ이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아래쪽으로 이동할 것 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7525" y="32321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187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" t="1150" r="64391" b="53270"/>
          <a:stretch/>
        </p:blipFill>
        <p:spPr>
          <a:xfrm>
            <a:off x="749154" y="1331131"/>
            <a:ext cx="4586898" cy="4637744"/>
          </a:xfrm>
          <a:prstGeom prst="rect">
            <a:avLst/>
          </a:prstGeom>
        </p:spPr>
      </p:pic>
      <p:grpSp>
        <p:nvGrpSpPr>
          <p:cNvPr id="40" name="그룹 39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2" name="이등변 삼각형 4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4" name="타원 4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5" name="이등변 삼각형 4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478992" y="1435173"/>
            <a:ext cx="3526896" cy="1107996"/>
            <a:chOff x="951843" y="1355723"/>
            <a:chExt cx="3526896" cy="1107996"/>
          </a:xfrm>
        </p:grpSpPr>
        <p:sp>
          <p:nvSpPr>
            <p:cNvPr id="38" name="TextBox 37"/>
            <p:cNvSpPr txBox="1"/>
            <p:nvPr/>
          </p:nvSpPr>
          <p:spPr>
            <a:xfrm>
              <a:off x="1088328" y="1355723"/>
              <a:ext cx="3390411" cy="110799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177800" lvl="0" algn="just" defTabSz="788479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spc="-150" dirty="0">
                  <a:latin typeface="나눔고딕"/>
                  <a:ea typeface="나눔고딕"/>
                  <a:sym typeface="Wingdings"/>
                </a:rPr>
                <a:t>삼각형 </a:t>
              </a:r>
              <a:r>
                <a:rPr lang="ko-KR" altLang="en-US" sz="2200" b="1" spc="-150" dirty="0" err="1">
                  <a:latin typeface="나눔고딕"/>
                  <a:ea typeface="나눔고딕"/>
                  <a:sym typeface="Wingdings"/>
                </a:rPr>
                <a:t>ㄱㄴㄷ을</a:t>
              </a:r>
              <a:r>
                <a:rPr lang="ko-KR" altLang="en-US" sz="2200" b="1" spc="-150" dirty="0">
                  <a:latin typeface="나눔고딕"/>
                  <a:ea typeface="나눔고딕"/>
                  <a:sym typeface="Wingdings"/>
                </a:rPr>
                <a:t> 시계 방향으로 </a:t>
              </a:r>
              <a:r>
                <a:rPr lang="en-US" altLang="ko-KR" sz="2200" b="1" spc="-150" dirty="0" smtClean="0">
                  <a:latin typeface="나눔고딕"/>
                  <a:ea typeface="나눔고딕"/>
                  <a:sym typeface="Wingdings"/>
                </a:rPr>
                <a:t>360</a:t>
              </a:r>
              <a:r>
                <a:rPr lang="ko-KR" altLang="en-US" sz="2200" b="1" spc="-150" dirty="0">
                  <a:latin typeface="나눔고딕"/>
                  <a:ea typeface="나눔고딕"/>
                  <a:sym typeface="Wingdings"/>
                </a:rPr>
                <a:t>°만큼 돌리면 어떻게 될지 생각해 보세요</a:t>
              </a:r>
              <a:r>
                <a:rPr lang="en-US" altLang="ko-KR" sz="2200" b="1" spc="-150" dirty="0">
                  <a:latin typeface="나눔고딕"/>
                  <a:ea typeface="나눔고딕"/>
                  <a:sym typeface="Wingdings"/>
                </a:rPr>
                <a:t>.</a:t>
              </a:r>
              <a:r>
                <a:rPr lang="ko-KR" altLang="en-US" sz="2200" b="1" spc="-150" dirty="0">
                  <a:latin typeface="나눔고딕"/>
                  <a:ea typeface="나눔고딕"/>
                  <a:sym typeface="Wingdings"/>
                </a:rPr>
                <a:t> </a:t>
              </a:r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951843" y="151341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29" name="그림 28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 알아보기</a:t>
            </a:r>
          </a:p>
        </p:txBody>
      </p:sp>
      <p:sp>
        <p:nvSpPr>
          <p:cNvPr id="30" name="타원 29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10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5545398" y="2545261"/>
            <a:ext cx="3460490" cy="1114152"/>
          </a:xfrm>
          <a:prstGeom prst="roundRect">
            <a:avLst>
              <a:gd name="adj" fmla="val 9926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직사각형 42"/>
          <p:cNvSpPr>
            <a:spLocks noChangeArrowheads="1"/>
          </p:cNvSpPr>
          <p:nvPr/>
        </p:nvSpPr>
        <p:spPr bwMode="auto">
          <a:xfrm>
            <a:off x="5541992" y="2551417"/>
            <a:ext cx="3467403" cy="110799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위쪽에 있던 꼭지점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ㄱ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한 바퀴를 돌고 다시 위쪽에 놓일 것 같습니다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7525" y="28966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314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" t="1150" r="64391" b="53270"/>
          <a:stretch/>
        </p:blipFill>
        <p:spPr>
          <a:xfrm>
            <a:off x="749154" y="1331131"/>
            <a:ext cx="4586898" cy="4637744"/>
          </a:xfrm>
          <a:prstGeom prst="rect">
            <a:avLst/>
          </a:prstGeom>
        </p:spPr>
      </p:pic>
      <p:pic>
        <p:nvPicPr>
          <p:cNvPr id="47" name="그림 46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3" t="1635" r="9234" b="84148"/>
          <a:stretch/>
        </p:blipFill>
        <p:spPr>
          <a:xfrm>
            <a:off x="3516142" y="1374479"/>
            <a:ext cx="1704668" cy="1446550"/>
          </a:xfrm>
          <a:prstGeom prst="rect">
            <a:avLst/>
          </a:prstGeom>
        </p:spPr>
      </p:pic>
      <p:pic>
        <p:nvPicPr>
          <p:cNvPr id="48" name="그림 4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3" t="29723" r="31363" b="55067"/>
          <a:stretch/>
        </p:blipFill>
        <p:spPr>
          <a:xfrm>
            <a:off x="912379" y="4230844"/>
            <a:ext cx="1409251" cy="1547556"/>
          </a:xfrm>
          <a:prstGeom prst="rect">
            <a:avLst/>
          </a:prstGeom>
        </p:spPr>
      </p:pic>
      <p:grpSp>
        <p:nvGrpSpPr>
          <p:cNvPr id="40" name="그룹 39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2" name="이등변 삼각형 4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4" name="타원 4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5" name="이등변 삼각형 4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478992" y="1435173"/>
            <a:ext cx="3526896" cy="1785104"/>
            <a:chOff x="951843" y="1355723"/>
            <a:chExt cx="3526896" cy="1785104"/>
          </a:xfrm>
        </p:grpSpPr>
        <p:sp>
          <p:nvSpPr>
            <p:cNvPr id="38" name="TextBox 37"/>
            <p:cNvSpPr txBox="1"/>
            <p:nvPr/>
          </p:nvSpPr>
          <p:spPr>
            <a:xfrm>
              <a:off x="1088328" y="1355723"/>
              <a:ext cx="3390411" cy="17851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defTabSz="788479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삼각형 </a:t>
              </a:r>
              <a:r>
                <a:rPr lang="ko-KR" altLang="en-US" sz="2200" b="1" i="0" dirty="0" err="1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ㄱㄴㄷ을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 시계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방향</a:t>
              </a:r>
              <a:endParaRPr lang="en-US" altLang="ko-KR" sz="2200" b="1" i="0" dirty="0" smtClean="0">
                <a:solidFill>
                  <a:schemeClr val="tx1"/>
                </a:solidFill>
                <a:latin typeface="나눔고딕"/>
                <a:ea typeface="나눔고딕"/>
                <a:sym typeface="Wingdings"/>
              </a:endParaRPr>
            </a:p>
            <a:p>
              <a:pPr marL="0" lvl="0" indent="0" defTabSz="788479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 err="1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으로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 270°, 360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°만큼 </a:t>
              </a:r>
              <a:r>
                <a:rPr lang="ko-KR" altLang="en-US" sz="2200" b="1" i="0" dirty="0" err="1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돌렸</a:t>
              </a:r>
              <a:endParaRPr lang="en-US" altLang="ko-KR" sz="2200" b="1" i="0" dirty="0" smtClean="0">
                <a:solidFill>
                  <a:schemeClr val="tx1"/>
                </a:solidFill>
                <a:latin typeface="나눔고딕"/>
                <a:ea typeface="나눔고딕"/>
                <a:sym typeface="Wingdings"/>
              </a:endParaRPr>
            </a:p>
            <a:p>
              <a:pPr marL="0" lvl="0" indent="0" defTabSz="788479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을 </a:t>
              </a:r>
              <a:r>
                <a:rPr lang="ko-KR" altLang="en-US" sz="2200" b="1" i="0" spc="-3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때의 </a:t>
              </a:r>
              <a:r>
                <a:rPr lang="ko-KR" altLang="en-US" sz="2200" b="1" spc="-30" dirty="0" smtClean="0">
                  <a:latin typeface="나눔고딕"/>
                  <a:ea typeface="나눔고딕"/>
                  <a:sym typeface="Wingdings"/>
                </a:rPr>
                <a:t>도</a:t>
              </a:r>
              <a:r>
                <a:rPr lang="ko-KR" altLang="en-US" sz="2200" b="1" spc="-30" dirty="0">
                  <a:latin typeface="나눔고딕"/>
                  <a:ea typeface="나눔고딕"/>
                  <a:sym typeface="Wingdings"/>
                </a:rPr>
                <a:t>형</a:t>
              </a:r>
              <a:r>
                <a:rPr lang="ko-KR" altLang="en-US" sz="2200" b="1" i="0" spc="-3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을 그려 </a:t>
              </a:r>
              <a:r>
                <a:rPr lang="ko-KR" altLang="en-US" sz="2200" b="1" i="0" spc="-3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보세요</a:t>
              </a:r>
              <a:r>
                <a:rPr lang="ko-KR" altLang="en-US" sz="2200" b="1" i="0" spc="-3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. 예상과 같은지 비교해 보세요</a:t>
              </a:r>
              <a:r>
                <a:rPr lang="en-US" altLang="ko-KR" sz="2200" b="1" i="0" spc="-3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i="0" spc="-30" dirty="0">
                <a:solidFill>
                  <a:schemeClr val="tx1"/>
                </a:solidFill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951843" y="151341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29" name="그림 28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 알아보기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7787" y="507367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0357" y="209775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타원 29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11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모서리가 둥근 직사각형 39"/>
          <p:cNvSpPr/>
          <p:nvPr/>
        </p:nvSpPr>
        <p:spPr>
          <a:xfrm>
            <a:off x="5654076" y="2263396"/>
            <a:ext cx="3334204" cy="1797420"/>
          </a:xfrm>
          <a:prstGeom prst="roundRect">
            <a:avLst>
              <a:gd name="adj" fmla="val 3852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2" name="그룹 41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3" name="타원 4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4" name="이등변 삼각형 43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7" name="이등변 삼각형 46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5654076" y="1450599"/>
            <a:ext cx="3504216" cy="769441"/>
            <a:chOff x="911225" y="1347729"/>
            <a:chExt cx="3504216" cy="769441"/>
          </a:xfrm>
        </p:grpSpPr>
        <p:sp>
          <p:nvSpPr>
            <p:cNvPr id="39" name="TextBox 38"/>
            <p:cNvSpPr txBox="1"/>
            <p:nvPr/>
          </p:nvSpPr>
          <p:spPr>
            <a:xfrm>
              <a:off x="911225" y="1347729"/>
              <a:ext cx="3504216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177800" lvl="0" algn="just" defTabSz="788479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도형을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돌렸을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때의 변화</a:t>
              </a:r>
              <a:endParaRPr lang="en-US" altLang="ko-KR" sz="2200" b="1" i="0" dirty="0" smtClean="0">
                <a:solidFill>
                  <a:schemeClr val="tx1"/>
                </a:solidFill>
                <a:latin typeface="나눔고딕"/>
                <a:ea typeface="나눔고딕"/>
                <a:sym typeface="Wingdings"/>
              </a:endParaRPr>
            </a:p>
            <a:p>
              <a:pPr marL="177800" lvl="0" algn="just" defTabSz="788479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 err="1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를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 말해 보세요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.</a:t>
              </a:r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934223" y="148673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33" name="그림 32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도형을 돌렸을 때의 도형 알아보기</a:t>
            </a:r>
          </a:p>
        </p:txBody>
      </p:sp>
      <p:sp>
        <p:nvSpPr>
          <p:cNvPr id="38" name="직사각형 42"/>
          <p:cNvSpPr>
            <a:spLocks noChangeArrowheads="1"/>
          </p:cNvSpPr>
          <p:nvPr/>
        </p:nvSpPr>
        <p:spPr bwMode="auto">
          <a:xfrm>
            <a:off x="5650670" y="2275711"/>
            <a:ext cx="3227055" cy="178510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spc="-50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돌리는 각도에 따라 도형의 </a:t>
            </a:r>
            <a:r>
              <a:rPr lang="ko-KR" altLang="en-US" sz="2200" b="1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방향이 바뀝니다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360°만큼 돌리면 </a:t>
            </a:r>
            <a:r>
              <a:rPr lang="ko-KR" altLang="en-US" sz="2200" b="1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돌리기 전과 후 두 도형의 모양과 방향이 같습니다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4" name="그림 2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" t="1150" r="42589" b="26110"/>
          <a:stretch/>
        </p:blipFill>
        <p:spPr>
          <a:xfrm>
            <a:off x="842644" y="1374775"/>
            <a:ext cx="4575175" cy="4552307"/>
          </a:xfrm>
          <a:prstGeom prst="rect">
            <a:avLst/>
          </a:prstGeom>
        </p:spPr>
      </p:pic>
      <p:pic>
        <p:nvPicPr>
          <p:cNvPr id="25" name="그림 2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7" t="539" r="9447" b="26721"/>
          <a:stretch/>
        </p:blipFill>
        <p:spPr>
          <a:xfrm>
            <a:off x="976108" y="1336508"/>
            <a:ext cx="2597345" cy="4552307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6402" y="30229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26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3" t="26455" r="-541" b="53502"/>
          <a:stretch/>
        </p:blipFill>
        <p:spPr>
          <a:xfrm>
            <a:off x="4273426" y="2953759"/>
            <a:ext cx="1066555" cy="1254369"/>
          </a:xfrm>
          <a:prstGeom prst="rect">
            <a:avLst/>
          </a:prstGeom>
        </p:spPr>
      </p:pic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11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3" r="64203" b="42500"/>
          <a:stretch/>
        </p:blipFill>
        <p:spPr>
          <a:xfrm>
            <a:off x="3007118" y="1386205"/>
            <a:ext cx="3940884" cy="1727168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8" t="37747" r="33667" b="45861"/>
          <a:stretch/>
        </p:blipFill>
        <p:spPr>
          <a:xfrm>
            <a:off x="3200131" y="1559065"/>
            <a:ext cx="1065114" cy="1403887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2688" y="20522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모서리가 둥근 직사각형 37"/>
          <p:cNvSpPr/>
          <p:nvPr/>
        </p:nvSpPr>
        <p:spPr>
          <a:xfrm>
            <a:off x="901958" y="4259791"/>
            <a:ext cx="8103929" cy="769441"/>
          </a:xfrm>
          <a:prstGeom prst="roundRect">
            <a:avLst>
              <a:gd name="adj" fmla="val 6651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2" name="그룹 41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3" name="타원 4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4" name="이등변 삼각형 43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7" name="이등변 삼각형 46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775870" y="3130023"/>
            <a:ext cx="8150416" cy="1107996"/>
            <a:chOff x="993590" y="1399267"/>
            <a:chExt cx="8150416" cy="1107996"/>
          </a:xfrm>
        </p:grpSpPr>
        <p:sp>
          <p:nvSpPr>
            <p:cNvPr id="37" name="TextBox 36"/>
            <p:cNvSpPr txBox="1"/>
            <p:nvPr/>
          </p:nvSpPr>
          <p:spPr>
            <a:xfrm>
              <a:off x="993590" y="1399267"/>
              <a:ext cx="8150416" cy="110799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355600" lvl="0" algn="just" defTabSz="788479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삼각형 </a:t>
              </a:r>
              <a:r>
                <a:rPr lang="ko-KR" altLang="en-US" sz="2200" b="1" i="0" dirty="0" err="1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ㄱㄴㄷ을</a:t>
              </a:r>
              <a:r>
                <a:rPr lang="en-US" altLang="ko-KR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시계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반대 방향으로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90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°만큼 돌렸을 때의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도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형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을 그리려고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합니다.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도형을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시계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반대 방향으로 90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°만큼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돌리면 어떻게 될지 생각해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보세요.</a:t>
              </a:r>
            </a:p>
          </p:txBody>
        </p:sp>
        <p:sp>
          <p:nvSpPr>
            <p:cNvPr id="53" name="Freeform 14"/>
            <p:cNvSpPr>
              <a:spLocks/>
            </p:cNvSpPr>
            <p:nvPr/>
          </p:nvSpPr>
          <p:spPr bwMode="auto">
            <a:xfrm>
              <a:off x="1157777" y="157480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32" name="그림 31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도형을 돌렸을 때의 도형 알아보기</a:t>
            </a:r>
          </a:p>
        </p:txBody>
      </p:sp>
      <p:sp>
        <p:nvSpPr>
          <p:cNvPr id="30" name="직사각형 42"/>
          <p:cNvSpPr>
            <a:spLocks noChangeArrowheads="1"/>
          </p:cNvSpPr>
          <p:nvPr/>
        </p:nvSpPr>
        <p:spPr bwMode="auto">
          <a:xfrm>
            <a:off x="942172" y="4259791"/>
            <a:ext cx="7984114" cy="76944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위쪽에 있던 </a:t>
            </a:r>
            <a:r>
              <a:rPr lang="ko-KR" altLang="en-US" sz="2200" b="1" dirty="0" err="1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꼭짓점</a:t>
            </a:r>
            <a:r>
              <a:rPr lang="ko-KR" altLang="en-US" sz="2200" b="1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ko-KR" altLang="en-US" sz="2200" b="1" dirty="0" err="1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ㄱ이</a:t>
            </a:r>
            <a:r>
              <a:rPr lang="ko-KR" altLang="en-US" sz="2200" b="1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 왼쪽으로 이동할 것 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왼</a:t>
            </a:r>
            <a:r>
              <a:rPr lang="ko-KR" altLang="en-US" sz="2200" b="1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쪽에 있던 변 </a:t>
            </a:r>
            <a:r>
              <a:rPr lang="ko-KR" altLang="en-US" sz="2200" b="1" dirty="0" err="1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ㄱㄴ</a:t>
            </a:r>
            <a:r>
              <a:rPr lang="ko-KR" altLang="en-US" sz="2200" b="1" dirty="0" err="1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이</a:t>
            </a:r>
            <a:r>
              <a:rPr lang="ko-KR" altLang="en-US" sz="2200" b="1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 아래쪽으로 이동할 것 같습니다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110" y="443575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857763" y="5125670"/>
            <a:ext cx="8068523" cy="769441"/>
            <a:chOff x="857763" y="5125670"/>
            <a:chExt cx="8068523" cy="769441"/>
          </a:xfrm>
        </p:grpSpPr>
        <p:sp>
          <p:nvSpPr>
            <p:cNvPr id="57" name="TextBox 56"/>
            <p:cNvSpPr txBox="1"/>
            <p:nvPr/>
          </p:nvSpPr>
          <p:spPr>
            <a:xfrm>
              <a:off x="857763" y="5125670"/>
              <a:ext cx="8068523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266700" lvl="0" algn="just" defTabSz="776062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삼각형 </a:t>
              </a:r>
              <a:r>
                <a:rPr lang="ko-KR" altLang="en-US" sz="2200" b="1" i="0" spc="-150" dirty="0" err="1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ㄱㄴㄷ</a:t>
              </a:r>
              <a:r>
                <a:rPr lang="ko-KR" altLang="en-US" sz="2200" b="1" i="0" dirty="0" err="1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을</a:t>
              </a:r>
              <a:r>
                <a:rPr lang="en-US" altLang="ko-KR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시계 반대 방향으로 </a:t>
              </a:r>
              <a:r>
                <a:rPr lang="ko-KR" altLang="en-US" sz="2200" b="1" i="0" spc="-15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90</a:t>
              </a:r>
              <a:r>
                <a:rPr lang="ko-KR" altLang="en-US" sz="2200" b="1" i="0" spc="-15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°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만큼 돌렸을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때의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도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형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을 그려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보세요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. 예상과 같은지 비교해 보세요</a:t>
              </a:r>
              <a:r>
                <a:rPr lang="en-US" altLang="ko-KR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i="0" dirty="0">
                <a:solidFill>
                  <a:schemeClr val="tx1"/>
                </a:solidFill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939225" y="524848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hlinkClick r:id="rId12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7" t="37333" r="64203" b="16024"/>
          <a:stretch/>
        </p:blipFill>
        <p:spPr>
          <a:xfrm>
            <a:off x="1288216" y="1508711"/>
            <a:ext cx="1625990" cy="3994676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8" t="67656" r="9888" b="19656"/>
          <a:stretch/>
        </p:blipFill>
        <p:spPr>
          <a:xfrm>
            <a:off x="1372462" y="4245402"/>
            <a:ext cx="1479012" cy="1086665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3591381" y="4126392"/>
            <a:ext cx="5284763" cy="1107996"/>
            <a:chOff x="3515179" y="4126392"/>
            <a:chExt cx="5284763" cy="1107996"/>
          </a:xfrm>
        </p:grpSpPr>
        <p:sp>
          <p:nvSpPr>
            <p:cNvPr id="88" name="TextBox 87"/>
            <p:cNvSpPr txBox="1"/>
            <p:nvPr/>
          </p:nvSpPr>
          <p:spPr>
            <a:xfrm>
              <a:off x="3515179" y="4126392"/>
              <a:ext cx="5284763" cy="110799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355600" lvl="0" algn="just" defTabSz="776062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spc="-15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삼각형 </a:t>
              </a:r>
              <a:r>
                <a:rPr lang="ko-KR" altLang="en-US" sz="2200" b="1" i="0" spc="-150" dirty="0" err="1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ㄱㄴㄷ을</a:t>
              </a:r>
              <a:r>
                <a:rPr lang="en-US" altLang="ko-KR" sz="2200" b="1" i="0" spc="-15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i="0" spc="-15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시계 </a:t>
              </a:r>
              <a:r>
                <a:rPr lang="ko-KR" altLang="en-US" sz="2200" b="1" i="0" spc="-15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반대 방향으로 180°만큼 돌렸을 </a:t>
              </a:r>
              <a:r>
                <a:rPr lang="ko-KR" altLang="en-US" sz="2200" b="1" i="0" spc="-15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때의 </a:t>
              </a:r>
              <a:r>
                <a:rPr lang="ko-KR" altLang="en-US" sz="2200" b="1" spc="-150" dirty="0" smtClean="0">
                  <a:latin typeface="나눔고딕"/>
                  <a:ea typeface="나눔고딕"/>
                  <a:sym typeface="Wingdings"/>
                </a:rPr>
                <a:t>도형</a:t>
              </a:r>
              <a:r>
                <a:rPr lang="ko-KR" altLang="en-US" sz="2200" b="1" i="0" spc="-15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을 </a:t>
              </a:r>
              <a:r>
                <a:rPr lang="ko-KR" altLang="en-US" sz="2200" b="1" i="0" spc="-15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그려 보세요</a:t>
              </a:r>
              <a:r>
                <a:rPr lang="ko-KR" altLang="en-US" sz="2200" b="1" i="0" spc="-15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. 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예상과 같은지 비교해 보세요</a:t>
              </a:r>
              <a:r>
                <a:rPr lang="en-US" altLang="ko-KR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i="0" dirty="0">
                <a:solidFill>
                  <a:schemeClr val="tx1"/>
                </a:solidFill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105" name="Freeform 14"/>
            <p:cNvSpPr>
              <a:spLocks/>
            </p:cNvSpPr>
            <p:nvPr/>
          </p:nvSpPr>
          <p:spPr bwMode="auto">
            <a:xfrm>
              <a:off x="3683091" y="424296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86" name="모서리가 둥근 직사각형 85"/>
          <p:cNvSpPr/>
          <p:nvPr/>
        </p:nvSpPr>
        <p:spPr>
          <a:xfrm>
            <a:off x="3682024" y="2414624"/>
            <a:ext cx="5342942" cy="1519286"/>
          </a:xfrm>
          <a:prstGeom prst="roundRect">
            <a:avLst>
              <a:gd name="adj" fmla="val 9896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xtBox 86"/>
          <p:cNvSpPr txBox="1"/>
          <p:nvPr/>
        </p:nvSpPr>
        <p:spPr>
          <a:xfrm>
            <a:off x="3757169" y="2443815"/>
            <a:ext cx="5118975" cy="144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179388" lvl="0" indent="-179388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53735">
                  <a:alpha val="100000"/>
                </a:srgbClr>
              </a:buClr>
              <a:buSzPct val="100000"/>
              <a:buFont typeface="Arial" pitchFamily="34" charset="0"/>
              <a:buChar char="•"/>
              <a:defRPr lang="ko-KR" altLang="en-US"/>
            </a:pPr>
            <a:r>
              <a:rPr lang="ko-KR" altLang="en-US" sz="2200" b="1" i="0" spc="-60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위쪽에 있던 </a:t>
            </a:r>
            <a:r>
              <a:rPr lang="ko-KR" altLang="en-US" sz="2200" b="1" i="0" spc="-60" dirty="0" err="1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꼭짓점</a:t>
            </a:r>
            <a:r>
              <a:rPr lang="ko-KR" altLang="en-US" sz="2200" b="1" i="0" spc="-6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ko-KR" altLang="en-US" sz="2200" b="1" i="0" spc="-60" dirty="0" err="1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ㄱ이</a:t>
            </a:r>
            <a:r>
              <a:rPr lang="ko-KR" altLang="en-US" sz="2200" b="1" i="0" spc="-6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 아래쪽으로 </a:t>
            </a:r>
            <a:r>
              <a:rPr lang="ko-KR" altLang="en-US" sz="2200" b="1" i="0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이동할 것 같습니다.</a:t>
            </a:r>
          </a:p>
          <a:p>
            <a:pPr marL="179388" lvl="0" indent="-179388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53735">
                  <a:alpha val="100000"/>
                </a:srgbClr>
              </a:buClr>
              <a:buSzPct val="100000"/>
              <a:buFont typeface="Arial" pitchFamily="34" charset="0"/>
              <a:buChar char="•"/>
              <a:defRPr lang="ko-KR" altLang="en-US"/>
            </a:pPr>
            <a:r>
              <a:rPr lang="ko-KR" altLang="en-US" sz="2200" b="1" i="0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아래쪽에 있던 </a:t>
            </a:r>
            <a:r>
              <a:rPr lang="ko-KR" altLang="en-US" sz="2200" b="1" i="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변 </a:t>
            </a:r>
            <a:r>
              <a:rPr lang="ko-KR" altLang="en-US" sz="2200" b="1" i="0" dirty="0" err="1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ㄴㄷ이</a:t>
            </a:r>
            <a:r>
              <a:rPr lang="ko-KR" altLang="en-US" sz="2200" b="1" i="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 위쪽으로 이동할 </a:t>
            </a:r>
            <a:r>
              <a:rPr lang="ko-KR" altLang="en-US" sz="2200" b="1" i="0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것 같습니다.</a:t>
            </a:r>
          </a:p>
        </p:txBody>
      </p:sp>
      <p:pic>
        <p:nvPicPr>
          <p:cNvPr id="96" name="그림 9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0272" y="29583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그림 9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5600" y="447735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3688294" y="1337385"/>
            <a:ext cx="5142506" cy="1107996"/>
            <a:chOff x="3688294" y="1337385"/>
            <a:chExt cx="5142506" cy="1107996"/>
          </a:xfrm>
        </p:grpSpPr>
        <p:sp>
          <p:nvSpPr>
            <p:cNvPr id="85" name="TextBox 84"/>
            <p:cNvSpPr txBox="1"/>
            <p:nvPr/>
          </p:nvSpPr>
          <p:spPr>
            <a:xfrm>
              <a:off x="3688294" y="1337385"/>
              <a:ext cx="5142506" cy="110799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266700" lvl="0" algn="just" defTabSz="788479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삼각형 </a:t>
              </a:r>
              <a:r>
                <a:rPr lang="ko-KR" altLang="en-US" sz="2200" b="1" i="0" dirty="0" err="1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ㄱㄴㄷ을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 시계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반대 방향으로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180°만큼 돌리면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어떻게 될지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생각해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보세요.</a:t>
              </a:r>
            </a:p>
          </p:txBody>
        </p:sp>
        <p:sp>
          <p:nvSpPr>
            <p:cNvPr id="101" name="Freeform 14"/>
            <p:cNvSpPr>
              <a:spLocks/>
            </p:cNvSpPr>
            <p:nvPr/>
          </p:nvSpPr>
          <p:spPr bwMode="auto">
            <a:xfrm>
              <a:off x="3752974" y="1480001"/>
              <a:ext cx="140503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6" name="이등변 삼각형 2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8" name="타원 2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9" name="이등변 삼각형 28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8" name="그림 37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도형을 돌렸을 때의 도형 알아보기</a:t>
            </a:r>
          </a:p>
        </p:txBody>
      </p:sp>
      <p:sp>
        <p:nvSpPr>
          <p:cNvPr id="41" name="타원 40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hlinkClick r:id="rId11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3627786" y="2577444"/>
            <a:ext cx="5897246" cy="17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평면도형을 돌려 보아요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3" name="타원 4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4" name="이등변 삼각형 43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7" name="이등변 삼각형 46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모서리가 둥근 직사각형 47"/>
          <p:cNvSpPr/>
          <p:nvPr/>
        </p:nvSpPr>
        <p:spPr>
          <a:xfrm>
            <a:off x="395536" y="476672"/>
            <a:ext cx="310489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03648" y="548680"/>
            <a:ext cx="2239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평면도형을 돌려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4" name="그림 3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2" name="타원 31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10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3" t="37664" r="43182" b="43180"/>
          <a:stretch/>
        </p:blipFill>
        <p:spPr>
          <a:xfrm>
            <a:off x="3081803" y="1424506"/>
            <a:ext cx="3963722" cy="164063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897577" y="3222396"/>
            <a:ext cx="8108311" cy="769441"/>
            <a:chOff x="5364790" y="1391815"/>
            <a:chExt cx="8108311" cy="769441"/>
          </a:xfrm>
        </p:grpSpPr>
        <p:sp>
          <p:nvSpPr>
            <p:cNvPr id="38" name="TextBox 37"/>
            <p:cNvSpPr txBox="1"/>
            <p:nvPr/>
          </p:nvSpPr>
          <p:spPr>
            <a:xfrm>
              <a:off x="5538899" y="1391815"/>
              <a:ext cx="7934202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algn="just" defTabSz="788479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삼각형 </a:t>
              </a:r>
              <a:r>
                <a:rPr lang="ko-KR" altLang="en-US" sz="2200" b="1" i="0" dirty="0" err="1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ㄱㄴㄷ을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 시계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반대 방향으로 270°만큼 돌리면 어떻게 될지 생각해 보세요</a:t>
              </a:r>
              <a:r>
                <a:rPr lang="en-US" altLang="ko-KR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i="0" spc="-150" dirty="0">
                <a:solidFill>
                  <a:schemeClr val="tx1"/>
                </a:solidFill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5364790" y="152716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5" name="이등변 삼각형 2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7" name="타원 2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8" name="이등변 삼각형 2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7" name="그림 36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도형을 돌렸을 때의 도형 알아보기</a:t>
            </a:r>
          </a:p>
        </p:txBody>
      </p:sp>
      <p:sp>
        <p:nvSpPr>
          <p:cNvPr id="43" name="타원 42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10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917798" y="4086177"/>
            <a:ext cx="8088089" cy="781756"/>
          </a:xfrm>
          <a:prstGeom prst="roundRect">
            <a:avLst>
              <a:gd name="adj" fmla="val 11857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직사각형 42"/>
          <p:cNvSpPr>
            <a:spLocks noChangeArrowheads="1"/>
          </p:cNvSpPr>
          <p:nvPr/>
        </p:nvSpPr>
        <p:spPr bwMode="auto">
          <a:xfrm>
            <a:off x="914392" y="4098492"/>
            <a:ext cx="8091495" cy="76944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위쪽에 있던 꼭지점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ㄱ이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오른쪽으로 이동할 것 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왼쪽에 있던 변 </a:t>
            </a:r>
            <a:r>
              <a:rPr lang="ko-KR" altLang="en-US" sz="2200" b="1" spc="-150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ㄱㄴ이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위쪽으로 이동할 것 같습니다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73724" y="42682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3" t="37663" r="43182" b="43180"/>
          <a:stretch/>
        </p:blipFill>
        <p:spPr>
          <a:xfrm>
            <a:off x="1154337" y="1418329"/>
            <a:ext cx="3963722" cy="1640633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83" t="37456" r="1" b="45463"/>
          <a:stretch/>
        </p:blipFill>
        <p:spPr>
          <a:xfrm>
            <a:off x="3922233" y="1552897"/>
            <a:ext cx="1102775" cy="146294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1" t="10890" r="10217" b="76869"/>
          <a:stretch/>
        </p:blipFill>
        <p:spPr>
          <a:xfrm>
            <a:off x="1334754" y="3675193"/>
            <a:ext cx="1369916" cy="104844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5364790" y="3996286"/>
            <a:ext cx="3550611" cy="1785104"/>
            <a:chOff x="5364790" y="1391815"/>
            <a:chExt cx="3550611" cy="1785104"/>
          </a:xfrm>
        </p:grpSpPr>
        <p:sp>
          <p:nvSpPr>
            <p:cNvPr id="38" name="TextBox 37"/>
            <p:cNvSpPr txBox="1"/>
            <p:nvPr/>
          </p:nvSpPr>
          <p:spPr>
            <a:xfrm>
              <a:off x="5538899" y="1391815"/>
              <a:ext cx="3376502" cy="17851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algn="just" defTabSz="788479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삼각형 </a:t>
              </a:r>
              <a:r>
                <a:rPr lang="ko-KR" altLang="en-US" sz="2200" b="1" i="0" dirty="0" err="1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ㄱㄴㄷ을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 시계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반대 방향으로 270°, 360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°만큼 </a:t>
              </a:r>
              <a:r>
                <a:rPr lang="ko-KR" altLang="en-US" sz="2200" b="1" i="0" spc="-15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돌렸을 때의 도형을 </a:t>
              </a:r>
              <a:r>
                <a:rPr lang="ko-KR" altLang="en-US" sz="2200" b="1" i="0" spc="-15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그려 보세요</a:t>
              </a:r>
              <a:r>
                <a:rPr lang="ko-KR" altLang="en-US" sz="2200" b="1" spc="-150" dirty="0" smtClean="0">
                  <a:latin typeface="나눔고딕"/>
                  <a:ea typeface="나눔고딕"/>
                  <a:sym typeface="Wingdings"/>
                </a:rPr>
                <a:t>. 예상과 </a:t>
              </a:r>
              <a:r>
                <a:rPr lang="ko-KR" altLang="en-US" sz="2200" b="1" spc="-150" dirty="0">
                  <a:latin typeface="나눔고딕"/>
                  <a:ea typeface="나눔고딕"/>
                  <a:sym typeface="Wingdings"/>
                </a:rPr>
                <a:t>같은지 비교해 보세요</a:t>
              </a:r>
              <a:r>
                <a:rPr lang="en-US" altLang="ko-KR" sz="2200" b="1" spc="-150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i="0" spc="-150" dirty="0">
                <a:solidFill>
                  <a:schemeClr val="tx1"/>
                </a:solidFill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5364790" y="152716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5" name="이등변 삼각형 2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7" name="타원 2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8" name="이등변 삼각형 2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7" name="그림 36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도형을 돌렸을 때의 도형 알아보기</a:t>
            </a:r>
          </a:p>
        </p:txBody>
      </p:sp>
      <p:sp>
        <p:nvSpPr>
          <p:cNvPr id="43" name="타원 42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10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1154336" y="2914081"/>
            <a:ext cx="1691527" cy="2258830"/>
            <a:chOff x="1154336" y="2914081"/>
            <a:chExt cx="1691527" cy="225883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34" t="10993" r="64494" b="70128"/>
            <a:stretch/>
          </p:blipFill>
          <p:spPr>
            <a:xfrm>
              <a:off x="1266825" y="3555943"/>
              <a:ext cx="1504950" cy="1616968"/>
            </a:xfrm>
            <a:prstGeom prst="rect">
              <a:avLst/>
            </a:prstGeom>
          </p:spPr>
        </p:pic>
        <p:pic>
          <p:nvPicPr>
            <p:cNvPr id="35" name="그림 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13" t="29454" r="63821" b="62087"/>
            <a:stretch/>
          </p:blipFill>
          <p:spPr>
            <a:xfrm>
              <a:off x="1154336" y="2914081"/>
              <a:ext cx="1691527" cy="724469"/>
            </a:xfrm>
            <a:prstGeom prst="rect">
              <a:avLst/>
            </a:prstGeom>
          </p:spPr>
        </p:pic>
      </p:grpSp>
      <p:sp>
        <p:nvSpPr>
          <p:cNvPr id="39" name="모서리가 둥근 직사각형 38"/>
          <p:cNvSpPr/>
          <p:nvPr/>
        </p:nvSpPr>
        <p:spPr>
          <a:xfrm>
            <a:off x="5395287" y="2595884"/>
            <a:ext cx="3610601" cy="1136558"/>
          </a:xfrm>
          <a:prstGeom prst="roundRect">
            <a:avLst>
              <a:gd name="adj" fmla="val 9618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" name="그룹 39"/>
          <p:cNvGrpSpPr/>
          <p:nvPr/>
        </p:nvGrpSpPr>
        <p:grpSpPr>
          <a:xfrm>
            <a:off x="5191330" y="1404359"/>
            <a:ext cx="3731536" cy="1107996"/>
            <a:chOff x="5368754" y="1363415"/>
            <a:chExt cx="3731536" cy="1107996"/>
          </a:xfrm>
        </p:grpSpPr>
        <p:sp>
          <p:nvSpPr>
            <p:cNvPr id="42" name="TextBox 41"/>
            <p:cNvSpPr txBox="1"/>
            <p:nvPr/>
          </p:nvSpPr>
          <p:spPr>
            <a:xfrm>
              <a:off x="5368754" y="1363415"/>
              <a:ext cx="3731536" cy="110799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355600" lvl="0" algn="just" defTabSz="788479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spc="-30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삼각형 </a:t>
              </a:r>
              <a:r>
                <a:rPr lang="ko-KR" altLang="en-US" sz="2200" b="1" i="0" spc="-300" dirty="0" err="1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ㄱㄴㄷ을</a:t>
              </a:r>
              <a:r>
                <a:rPr lang="ko-KR" altLang="en-US" sz="2200" b="1" i="0" spc="-30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 시계 </a:t>
              </a:r>
              <a:r>
                <a:rPr lang="ko-KR" altLang="en-US" sz="2200" b="1" spc="-300" dirty="0" smtClean="0">
                  <a:latin typeface="나눔고딕"/>
                  <a:ea typeface="나눔고딕"/>
                  <a:sym typeface="Wingdings"/>
                </a:rPr>
                <a:t>반대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방향으로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360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°만큼 돌리면 어떻게 될지 생각해 보세요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i="0" dirty="0">
                <a:solidFill>
                  <a:schemeClr val="tx1"/>
                </a:solidFill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5531767" y="151944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382855" y="2624446"/>
            <a:ext cx="3623034" cy="11079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179388" lvl="0" indent="-179388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53735">
                  <a:alpha val="100000"/>
                </a:srgbClr>
              </a:buClr>
              <a:buSzPct val="100000"/>
              <a:buFont typeface="Arial" pitchFamily="34" charset="0"/>
              <a:buChar char="•"/>
              <a:defRPr lang="ko-KR" altLang="en-US"/>
            </a:pPr>
            <a:r>
              <a:rPr lang="ko-KR" altLang="en-US" sz="2200" b="1" spc="10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위쪽에 있던 꼭지점 </a:t>
            </a:r>
            <a:r>
              <a:rPr lang="ko-KR" altLang="en-US" sz="2200" b="1" spc="100" dirty="0" err="1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ㄱ</a:t>
            </a:r>
            <a:r>
              <a:rPr lang="ko-KR" altLang="en-US" sz="2200" b="1" spc="100" dirty="0" err="1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이</a:t>
            </a:r>
            <a:r>
              <a:rPr lang="ko-KR" altLang="en-US" sz="2200" b="1" spc="10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 </a:t>
            </a:r>
            <a:r>
              <a:rPr lang="ko-KR" altLang="en-US" sz="2200" b="1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한 바퀴를 돌고 다시 위쪽에 </a:t>
            </a:r>
            <a:r>
              <a:rPr lang="ko-KR" altLang="en-US" sz="2200" b="1" spc="10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놓인 것 같습니다</a:t>
            </a:r>
            <a:r>
              <a:rPr lang="en-US" altLang="ko-KR" sz="2200" b="1" spc="10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.</a:t>
            </a:r>
            <a:r>
              <a:rPr lang="ko-KR" altLang="en-US" sz="2200" b="1" spc="10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 </a:t>
            </a:r>
            <a:endParaRPr lang="en-US" altLang="ko-KR" sz="2200" b="1" spc="100" dirty="0" smtClean="0">
              <a:solidFill>
                <a:srgbClr val="953735">
                  <a:alpha val="100000"/>
                </a:srgbClr>
              </a:solidFill>
              <a:latin typeface="나눔고딕"/>
              <a:ea typeface="나눔고딕"/>
              <a:sym typeface="Wingdings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2469" y="29554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783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" t="10178" r="43183" b="15641"/>
          <a:stretch/>
        </p:blipFill>
        <p:spPr>
          <a:xfrm>
            <a:off x="800100" y="1407281"/>
            <a:ext cx="4420928" cy="4469644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69418" y="1543267"/>
            <a:ext cx="4182370" cy="4322438"/>
            <a:chOff x="969418" y="1543267"/>
            <a:chExt cx="4182370" cy="4322438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78" t="10890" r="10216" b="17378"/>
            <a:stretch/>
          </p:blipFill>
          <p:spPr>
            <a:xfrm>
              <a:off x="969418" y="1543267"/>
              <a:ext cx="2556707" cy="4322438"/>
            </a:xfrm>
            <a:prstGeom prst="rect">
              <a:avLst/>
            </a:prstGeom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64" t="37808" b="45461"/>
            <a:stretch/>
          </p:blipFill>
          <p:spPr>
            <a:xfrm>
              <a:off x="4312418" y="3185322"/>
              <a:ext cx="839370" cy="1008184"/>
            </a:xfrm>
            <a:prstGeom prst="rect">
              <a:avLst/>
            </a:prstGeom>
          </p:spPr>
        </p:pic>
      </p:grpSp>
      <p:sp>
        <p:nvSpPr>
          <p:cNvPr id="39" name="모서리가 둥근 직사각형 38"/>
          <p:cNvSpPr/>
          <p:nvPr/>
        </p:nvSpPr>
        <p:spPr>
          <a:xfrm>
            <a:off x="5463609" y="2132856"/>
            <a:ext cx="3542279" cy="1941001"/>
          </a:xfrm>
          <a:prstGeom prst="roundRect">
            <a:avLst>
              <a:gd name="adj" fmla="val 4909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1" name="그룹 4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2" name="타원 4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3" name="이등변 삼각형 4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5" name="타원 4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6" name="이등변 삼각형 4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368753" y="1363415"/>
            <a:ext cx="3541072" cy="769441"/>
            <a:chOff x="5368753" y="1363415"/>
            <a:chExt cx="3541072" cy="769441"/>
          </a:xfrm>
        </p:grpSpPr>
        <p:sp>
          <p:nvSpPr>
            <p:cNvPr id="38" name="TextBox 37"/>
            <p:cNvSpPr txBox="1"/>
            <p:nvPr/>
          </p:nvSpPr>
          <p:spPr>
            <a:xfrm>
              <a:off x="5368753" y="1363415"/>
              <a:ext cx="3541072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355600" lvl="0" algn="just" defTabSz="788479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도형을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돌렸을 때 변화를 말해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보세요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.</a:t>
              </a: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5531767" y="151944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32" name="그림 31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도형을 돌렸을 때의 도형 알아보기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46631" y="2214845"/>
            <a:ext cx="3376234" cy="17851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179388" lvl="0" indent="-179388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53735">
                  <a:alpha val="100000"/>
                </a:srgbClr>
              </a:buClr>
              <a:buSzPct val="100000"/>
              <a:buFont typeface="Arial" pitchFamily="34" charset="0"/>
              <a:buChar char="•"/>
              <a:defRPr lang="ko-KR" altLang="en-US"/>
            </a:pPr>
            <a:r>
              <a:rPr lang="ko-KR" altLang="en-US" sz="2200" b="1" spc="-60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돌리는 각도에 따라 도형의 </a:t>
            </a:r>
            <a:r>
              <a:rPr lang="ko-KR" altLang="en-US" sz="2200" b="1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방향이 </a:t>
            </a:r>
            <a:r>
              <a:rPr lang="ko-KR" altLang="en-US" sz="2200" b="1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바뀝니다</a:t>
            </a:r>
            <a:r>
              <a:rPr lang="ko-KR" altLang="en-US" sz="2200" b="1" i="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.</a:t>
            </a:r>
            <a:endParaRPr lang="ko-KR" altLang="en-US" sz="2200" b="1" i="0" dirty="0">
              <a:solidFill>
                <a:srgbClr val="953735">
                  <a:alpha val="100000"/>
                </a:srgbClr>
              </a:solidFill>
              <a:latin typeface="나눔고딕"/>
              <a:ea typeface="나눔고딕"/>
              <a:sym typeface="Wingdings"/>
            </a:endParaRPr>
          </a:p>
          <a:p>
            <a:pPr marL="179388" lvl="0" indent="-179388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53735">
                  <a:alpha val="100000"/>
                </a:srgbClr>
              </a:buClr>
              <a:buSzPct val="100000"/>
              <a:buFont typeface="Arial" pitchFamily="34" charset="0"/>
              <a:buChar char="•"/>
              <a:defRPr lang="ko-KR" altLang="en-US"/>
            </a:pPr>
            <a:r>
              <a:rPr lang="ko-KR" altLang="en-US" sz="2200" b="1" spc="-120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360°만큼 돌리면 </a:t>
            </a:r>
            <a:r>
              <a:rPr lang="ko-KR" altLang="en-US" sz="2200" b="1" spc="-12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돌리기 전과 후 두 도</a:t>
            </a:r>
            <a:r>
              <a:rPr lang="ko-KR" altLang="en-US" sz="2200" b="1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형의 모양과 방향이 같습니다.</a:t>
            </a:r>
            <a:endParaRPr lang="en-US" altLang="ko-KR" sz="2200" b="1" dirty="0" smtClean="0">
              <a:solidFill>
                <a:srgbClr val="953735">
                  <a:alpha val="100000"/>
                </a:srgbClr>
              </a:solidFill>
              <a:latin typeface="나눔고딕"/>
              <a:ea typeface="나눔고딕"/>
              <a:sym typeface="Wingdings"/>
            </a:endParaRP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7661" y="29681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타원 48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>
            <a:hlinkClick r:id="rId11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그룹 4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2" name="타원 4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3" name="이등변 삼각형 4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5" name="타원 4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6" name="이등변 삼각형 4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2" name="그림 3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51" name="모서리가 둥근 직사각형 50"/>
          <p:cNvSpPr/>
          <p:nvPr/>
        </p:nvSpPr>
        <p:spPr>
          <a:xfrm>
            <a:off x="911225" y="2152017"/>
            <a:ext cx="8094663" cy="1457359"/>
          </a:xfrm>
          <a:prstGeom prst="roundRect">
            <a:avLst>
              <a:gd name="adj" fmla="val 4981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xtBox 51"/>
          <p:cNvSpPr txBox="1"/>
          <p:nvPr/>
        </p:nvSpPr>
        <p:spPr>
          <a:xfrm>
            <a:off x="930438" y="2151396"/>
            <a:ext cx="7968398" cy="144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시계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시계 반대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방향으로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90°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만큼 돌린 도형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시계 반대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시계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방향으로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270°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만큼 돌린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도형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은 서로 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방향으로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180°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만큼 돌린 도형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시계 반대 방향으로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180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°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돌린 도형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서로 같습니다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i="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  <a:sym typeface="Wingdings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881" y="27384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937918" y="1371730"/>
            <a:ext cx="7903768" cy="769441"/>
            <a:chOff x="959690" y="1371730"/>
            <a:chExt cx="7903768" cy="769441"/>
          </a:xfrm>
        </p:grpSpPr>
        <p:sp>
          <p:nvSpPr>
            <p:cNvPr id="48" name="TextBox 47"/>
            <p:cNvSpPr txBox="1"/>
            <p:nvPr/>
          </p:nvSpPr>
          <p:spPr>
            <a:xfrm>
              <a:off x="1139831" y="1371730"/>
              <a:ext cx="7723627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algn="just"/>
              <a:r>
                <a:rPr lang="en-US" altLang="ko-KR" sz="2200" b="1" spc="-100" dirty="0" smtClean="0">
                  <a:latin typeface="나눔고딕" pitchFamily="50" charset="-127"/>
                  <a:ea typeface="나눔고딕" pitchFamily="50" charset="-127"/>
                </a:rPr>
                <a:t>93</a:t>
              </a:r>
              <a:r>
                <a:rPr lang="ko-KR" altLang="en-US" sz="2200" b="1" spc="-100" dirty="0">
                  <a:latin typeface="나눔고딕" pitchFamily="50" charset="-127"/>
                  <a:ea typeface="나눔고딕" pitchFamily="50" charset="-127"/>
                </a:rPr>
                <a:t>쪽 시계 방향으로 돌린 </a:t>
              </a:r>
              <a:r>
                <a:rPr lang="ko-KR" altLang="en-US" sz="2200" b="1" spc="-100" dirty="0" smtClean="0">
                  <a:latin typeface="나눔고딕" pitchFamily="50" charset="-127"/>
                  <a:ea typeface="나눔고딕" pitchFamily="50" charset="-127"/>
                </a:rPr>
                <a:t>도</a:t>
              </a:r>
              <a:r>
                <a:rPr lang="ko-KR" altLang="en-US" sz="2200" b="1" spc="-100" dirty="0">
                  <a:latin typeface="나눔고딕" pitchFamily="50" charset="-127"/>
                  <a:ea typeface="나눔고딕" pitchFamily="50" charset="-127"/>
                </a:rPr>
                <a:t>형</a:t>
              </a:r>
              <a:r>
                <a:rPr lang="ko-KR" altLang="en-US" sz="2200" b="1" spc="-100" dirty="0" smtClean="0">
                  <a:latin typeface="나눔고딕" pitchFamily="50" charset="-127"/>
                  <a:ea typeface="나눔고딕" pitchFamily="50" charset="-127"/>
                </a:rPr>
                <a:t>과 </a:t>
              </a:r>
              <a:r>
                <a:rPr lang="en-US" altLang="ko-KR" sz="2200" b="1" spc="-100" dirty="0">
                  <a:latin typeface="나눔고딕" pitchFamily="50" charset="-127"/>
                  <a:ea typeface="나눔고딕" pitchFamily="50" charset="-127"/>
                </a:rPr>
                <a:t>94</a:t>
              </a:r>
              <a:r>
                <a:rPr lang="ko-KR" altLang="en-US" sz="2200" b="1" spc="-100" dirty="0">
                  <a:latin typeface="나눔고딕" pitchFamily="50" charset="-127"/>
                  <a:ea typeface="나눔고딕" pitchFamily="50" charset="-127"/>
                </a:rPr>
                <a:t>쪽 시계 반대 방향으로 돌린 </a:t>
              </a:r>
              <a:r>
                <a:rPr lang="ko-KR" altLang="en-US" sz="2200" b="1" spc="-100" dirty="0" smtClean="0">
                  <a:latin typeface="나눔고딕" pitchFamily="50" charset="-127"/>
                  <a:ea typeface="나눔고딕" pitchFamily="50" charset="-127"/>
                </a:rPr>
                <a:t>도</a:t>
              </a:r>
              <a:r>
                <a:rPr lang="ko-KR" altLang="en-US" sz="2200" b="1" spc="-100" dirty="0">
                  <a:latin typeface="나눔고딕" pitchFamily="50" charset="-127"/>
                  <a:ea typeface="나눔고딕" pitchFamily="50" charset="-127"/>
                </a:rPr>
                <a:t>형</a:t>
              </a:r>
              <a:r>
                <a:rPr lang="ko-KR" altLang="en-US" sz="2200" b="1" spc="-100" dirty="0" smtClean="0">
                  <a:latin typeface="나눔고딕" pitchFamily="50" charset="-127"/>
                  <a:ea typeface="나눔고딕" pitchFamily="50" charset="-127"/>
                </a:rPr>
                <a:t>을 </a:t>
              </a:r>
              <a:r>
                <a:rPr lang="ko-KR" altLang="en-US" sz="2200" b="1" spc="-100" dirty="0">
                  <a:latin typeface="나눔고딕" pitchFamily="50" charset="-127"/>
                  <a:ea typeface="나눔고딕" pitchFamily="50" charset="-127"/>
                </a:rPr>
                <a:t>비교하여 보세요</a:t>
              </a:r>
              <a:r>
                <a:rPr lang="en-US" altLang="ko-KR" sz="2200" b="1" spc="-100" dirty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spc="-100" dirty="0">
                  <a:latin typeface="나눔고딕" pitchFamily="50" charset="-127"/>
                  <a:ea typeface="나눔고딕" pitchFamily="50" charset="-127"/>
                </a:rPr>
                <a:t>이를 통해 알 수 있는 사실은 무엇인가요</a:t>
              </a:r>
              <a:r>
                <a:rPr lang="en-US" altLang="ko-KR" sz="2200" b="1" spc="-100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i="0" spc="-1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959690" y="153670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도형을 돌렸을 때의 도형 알아보기</a:t>
            </a:r>
          </a:p>
        </p:txBody>
      </p:sp>
      <p:sp>
        <p:nvSpPr>
          <p:cNvPr id="30" name="타원 29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10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2117177" y="3652687"/>
            <a:ext cx="2418526" cy="2426667"/>
            <a:chOff x="842644" y="1336508"/>
            <a:chExt cx="4575175" cy="4590574"/>
          </a:xfrm>
        </p:grpSpPr>
        <p:pic>
          <p:nvPicPr>
            <p:cNvPr id="23" name="그림 22"/>
            <p:cNvPicPr preferRelativeResize="0"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" t="1150" r="42589" b="26110"/>
            <a:stretch/>
          </p:blipFill>
          <p:spPr>
            <a:xfrm>
              <a:off x="842644" y="1374775"/>
              <a:ext cx="4575175" cy="4552307"/>
            </a:xfrm>
            <a:prstGeom prst="rect">
              <a:avLst/>
            </a:prstGeom>
          </p:spPr>
        </p:pic>
        <p:pic>
          <p:nvPicPr>
            <p:cNvPr id="24" name="그림 23"/>
            <p:cNvPicPr preferRelativeResize="0"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67" t="539" r="9447" b="26721"/>
            <a:stretch/>
          </p:blipFill>
          <p:spPr>
            <a:xfrm>
              <a:off x="976108" y="1336508"/>
              <a:ext cx="2597345" cy="4552307"/>
            </a:xfrm>
            <a:prstGeom prst="rect">
              <a:avLst/>
            </a:prstGeom>
          </p:spPr>
        </p:pic>
        <p:pic>
          <p:nvPicPr>
            <p:cNvPr id="25" name="그림 24"/>
            <p:cNvPicPr preferRelativeResize="0"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83" t="26455" r="-541" b="53502"/>
            <a:stretch/>
          </p:blipFill>
          <p:spPr>
            <a:xfrm>
              <a:off x="4273426" y="2953759"/>
              <a:ext cx="1066555" cy="1254369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5239662" y="3652687"/>
            <a:ext cx="2336988" cy="2362741"/>
            <a:chOff x="800100" y="1407281"/>
            <a:chExt cx="4420928" cy="4469644"/>
          </a:xfrm>
        </p:grpSpPr>
        <p:pic>
          <p:nvPicPr>
            <p:cNvPr id="27" name="그림 2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3" t="10178" r="43183" b="15641"/>
            <a:stretch/>
          </p:blipFill>
          <p:spPr>
            <a:xfrm>
              <a:off x="800100" y="1407281"/>
              <a:ext cx="4420928" cy="4469644"/>
            </a:xfrm>
            <a:prstGeom prst="rect">
              <a:avLst/>
            </a:prstGeom>
          </p:spPr>
        </p:pic>
        <p:grpSp>
          <p:nvGrpSpPr>
            <p:cNvPr id="28" name="그룹 27"/>
            <p:cNvGrpSpPr/>
            <p:nvPr/>
          </p:nvGrpSpPr>
          <p:grpSpPr>
            <a:xfrm>
              <a:off x="969418" y="1543267"/>
              <a:ext cx="4182370" cy="4322438"/>
              <a:chOff x="969418" y="1543267"/>
              <a:chExt cx="4182370" cy="4322438"/>
            </a:xfrm>
          </p:grpSpPr>
          <p:pic>
            <p:nvPicPr>
              <p:cNvPr id="29" name="그림 28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78" t="10890" r="10216" b="17378"/>
              <a:stretch/>
            </p:blipFill>
            <p:spPr>
              <a:xfrm>
                <a:off x="969418" y="1543267"/>
                <a:ext cx="2556707" cy="4322438"/>
              </a:xfrm>
              <a:prstGeom prst="rect">
                <a:avLst/>
              </a:prstGeom>
            </p:spPr>
          </p:pic>
          <p:pic>
            <p:nvPicPr>
              <p:cNvPr id="38" name="그림 37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164" t="37808" b="45461"/>
              <a:stretch/>
            </p:blipFill>
            <p:spPr>
              <a:xfrm>
                <a:off x="4312418" y="3185322"/>
                <a:ext cx="839370" cy="100818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0309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t="12108" r="7822" b="65410"/>
          <a:stretch/>
        </p:blipFill>
        <p:spPr>
          <a:xfrm>
            <a:off x="1160290" y="2759293"/>
            <a:ext cx="7760677" cy="2929506"/>
          </a:xfrm>
          <a:prstGeom prst="rect">
            <a:avLst/>
          </a:prstGeom>
        </p:spPr>
      </p:pic>
      <p:pic>
        <p:nvPicPr>
          <p:cNvPr id="32" name="그림 3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0" t="2768" r="49377" b="87050"/>
          <a:stretch/>
        </p:blipFill>
        <p:spPr>
          <a:xfrm>
            <a:off x="2505881" y="2914836"/>
            <a:ext cx="2287165" cy="1326736"/>
          </a:xfrm>
          <a:prstGeom prst="rect">
            <a:avLst/>
          </a:prstGeom>
        </p:spPr>
      </p:pic>
      <p:pic>
        <p:nvPicPr>
          <p:cNvPr id="34" name="그림 33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833" y="2914836"/>
            <a:ext cx="3213379" cy="132673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모양 조각을 돌린 방법을 두 가지로 설명하기 </a:t>
            </a:r>
          </a:p>
        </p:txBody>
      </p:sp>
      <p:grpSp>
        <p:nvGrpSpPr>
          <p:cNvPr id="88" name="그룹 8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89" name="타원 8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90" name="이등변 삼각형 8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1" name="그룹 90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92" name="타원 9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93" name="이등변 삼각형 9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846367" y="1362164"/>
            <a:ext cx="6291143" cy="430887"/>
            <a:chOff x="911683" y="1383936"/>
            <a:chExt cx="6291143" cy="430887"/>
          </a:xfrm>
        </p:grpSpPr>
        <p:sp>
          <p:nvSpPr>
            <p:cNvPr id="85" name="TextBox 84"/>
            <p:cNvSpPr txBox="1"/>
            <p:nvPr/>
          </p:nvSpPr>
          <p:spPr>
            <a:xfrm>
              <a:off x="911683" y="1383936"/>
              <a:ext cx="6291143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defTabSz="788479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   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모양 조각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돌리기 놀이를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해봅시다.</a:t>
              </a:r>
              <a:endParaRPr lang="ko-KR" altLang="en-US" sz="2200" b="1" i="0" dirty="0">
                <a:solidFill>
                  <a:schemeClr val="tx1"/>
                </a:solidFill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972920" y="1488032"/>
              <a:ext cx="219266" cy="218283"/>
              <a:chOff x="-572047" y="4429132"/>
              <a:chExt cx="291025" cy="289721"/>
            </a:xfrm>
          </p:grpSpPr>
          <p:sp>
            <p:nvSpPr>
              <p:cNvPr id="103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04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944341" y="1782165"/>
            <a:ext cx="7886460" cy="769441"/>
            <a:chOff x="4655139" y="2517235"/>
            <a:chExt cx="7886460" cy="769441"/>
          </a:xfrm>
        </p:grpSpPr>
        <p:sp>
          <p:nvSpPr>
            <p:cNvPr id="33" name="TextBox 32"/>
            <p:cNvSpPr txBox="1"/>
            <p:nvPr/>
          </p:nvSpPr>
          <p:spPr>
            <a:xfrm>
              <a:off x="4855949" y="2517235"/>
              <a:ext cx="7685650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슬기와 지혜가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모양 조각을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어느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방향으로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얼마나 돌렸는지 말해보세요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</a:t>
              </a:r>
              <a:endParaRPr lang="ko-KR" altLang="en-US" sz="2200" b="1" i="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655139" y="269192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31" name="그림 30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 bwMode="auto">
          <a:xfrm>
            <a:off x="2688358" y="3349895"/>
            <a:ext cx="812516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kumimoji="0"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180</a:t>
            </a:r>
            <a:endParaRPr kumimoji="0" lang="en-US" altLang="ko-KR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5082538" y="3125224"/>
            <a:ext cx="1439372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시계 반대</a:t>
            </a:r>
            <a:endParaRPr kumimoji="0" lang="en-US" altLang="ko-KR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5072" y="33713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6910" y="31443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8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12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3" t="37195" r="8498" b="40323"/>
          <a:stretch/>
        </p:blipFill>
        <p:spPr>
          <a:xfrm>
            <a:off x="1091710" y="2376273"/>
            <a:ext cx="7760677" cy="2929506"/>
          </a:xfrm>
          <a:prstGeom prst="rect">
            <a:avLst/>
          </a:prstGeom>
        </p:spPr>
      </p:pic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t="5871" r="59781" b="80299"/>
          <a:stretch/>
        </p:blipFill>
        <p:spPr>
          <a:xfrm>
            <a:off x="5063488" y="1874882"/>
            <a:ext cx="3289847" cy="1801903"/>
          </a:xfrm>
          <a:prstGeom prst="rect">
            <a:avLst/>
          </a:prstGeom>
        </p:spPr>
      </p:pic>
      <p:pic>
        <p:nvPicPr>
          <p:cNvPr id="37" name="그림 36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7" t="62280" r="47520" b="25740"/>
          <a:stretch/>
        </p:blipFill>
        <p:spPr>
          <a:xfrm>
            <a:off x="2221698" y="1976830"/>
            <a:ext cx="2839626" cy="1561095"/>
          </a:xfrm>
          <a:prstGeom prst="rect">
            <a:avLst/>
          </a:prstGeom>
        </p:spPr>
      </p:pic>
      <p:grpSp>
        <p:nvGrpSpPr>
          <p:cNvPr id="88" name="그룹 8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89" name="타원 8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90" name="이등변 삼각형 8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1" name="그룹 90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92" name="타원 9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93" name="이등변 삼각형 9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모양 조각을 돌린 방법을 두 가지로 설명하기 </a:t>
            </a:r>
            <a:endParaRPr lang="ko-KR" altLang="en-US" sz="2300" spc="-15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 bwMode="auto">
          <a:xfrm>
            <a:off x="2666248" y="2591169"/>
            <a:ext cx="812516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kumimoji="0"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270</a:t>
            </a:r>
            <a:endParaRPr kumimoji="0" lang="en-US" altLang="ko-KR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6159723" y="2380542"/>
            <a:ext cx="1146334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시계 반대</a:t>
            </a:r>
            <a:endParaRPr kumimoji="0" lang="en-US" altLang="ko-KR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2916303" y="2147388"/>
            <a:ext cx="1073312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시계 </a:t>
            </a:r>
            <a:endParaRPr kumimoji="0" lang="en-US" altLang="ko-KR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5549836" y="2843457"/>
            <a:ext cx="812516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kumimoji="0"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90</a:t>
            </a:r>
            <a:endParaRPr kumimoji="0" lang="en-US" altLang="ko-KR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3378" y="256707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1445" y="27728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8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12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49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0" name="이등변 삼각형 4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2" name="타원 5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3" name="이등변 삼각형 5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1" name="그림 30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46613" y="1394822"/>
            <a:ext cx="7625884" cy="430887"/>
            <a:chOff x="946613" y="1394822"/>
            <a:chExt cx="7625884" cy="430887"/>
          </a:xfrm>
        </p:grpSpPr>
        <p:sp>
          <p:nvSpPr>
            <p:cNvPr id="29" name="TextBox 28"/>
            <p:cNvSpPr txBox="1"/>
            <p:nvPr/>
          </p:nvSpPr>
          <p:spPr>
            <a:xfrm>
              <a:off x="975322" y="1394822"/>
              <a:ext cx="7597175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l" defTabSz="788479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  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모양 조각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을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어느 방향으로 얼마만큼 돌렸는지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말해 봅시다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.</a:t>
              </a: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946613" y="1488032"/>
              <a:ext cx="219266" cy="218283"/>
              <a:chOff x="-572047" y="4429132"/>
              <a:chExt cx="291025" cy="289721"/>
            </a:xfrm>
          </p:grpSpPr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4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666720" y="410956"/>
            <a:ext cx="43174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모양 조각을 돌리고 돌린 방법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설명하기 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8" name="그림 3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7" t="76000" r="6424" b="1518"/>
          <a:stretch/>
        </p:blipFill>
        <p:spPr>
          <a:xfrm>
            <a:off x="2021761" y="1859999"/>
            <a:ext cx="5881383" cy="222010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11225" y="4102849"/>
            <a:ext cx="7919576" cy="17851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342900" indent="-342900" algn="just" latinLnBrk="0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똑같은 모양 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조각을 </a:t>
            </a:r>
            <a:r>
              <a:rPr lang="en-US" altLang="ko-KR" sz="2200" b="1" dirty="0" smtClean="0">
                <a:latin typeface="나눔고딕" panose="020B0600000101010101" charset="-127"/>
                <a:ea typeface="나눔고딕" panose="020B0600000101010101" charset="-127"/>
              </a:rPr>
              <a:t>‘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돌리기 전</a:t>
            </a:r>
            <a:r>
              <a:rPr lang="en-US" altLang="ko-KR" sz="2200" b="1" dirty="0" smtClean="0">
                <a:latin typeface="나눔고딕" panose="020B0600000101010101" charset="-127"/>
                <a:ea typeface="나눔고딕" panose="020B0600000101010101" charset="-127"/>
              </a:rPr>
              <a:t>’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과 </a:t>
            </a:r>
            <a:r>
              <a:rPr lang="en-US" altLang="ko-KR" sz="2200" b="1" dirty="0" smtClean="0">
                <a:latin typeface="나눔고딕" panose="020B0600000101010101" charset="-127"/>
                <a:ea typeface="나눔고딕" panose="020B0600000101010101" charset="-127"/>
              </a:rPr>
              <a:t>‘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돌린 후</a:t>
            </a:r>
            <a:r>
              <a:rPr lang="en-US" altLang="ko-KR" sz="2200" b="1" dirty="0" smtClean="0">
                <a:latin typeface="나눔고딕" panose="020B0600000101010101" charset="-127"/>
                <a:ea typeface="나눔고딕" panose="020B0600000101010101" charset="-127"/>
              </a:rPr>
              <a:t>’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에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올려 놓습니다</a:t>
            </a:r>
            <a:r>
              <a:rPr lang="en-US" altLang="ko-KR" sz="2200" b="1" dirty="0" smtClean="0">
                <a:latin typeface="나눔고딕" panose="020B0600000101010101" charset="-127"/>
                <a:ea typeface="나눔고딕" panose="020B0600000101010101" charset="-127"/>
              </a:rPr>
              <a:t>.</a:t>
            </a:r>
          </a:p>
          <a:p>
            <a:pPr marL="342900" indent="-342900" algn="just" latinLnBrk="0">
              <a:spcBef>
                <a:spcPct val="0"/>
              </a:spcBef>
              <a:buFontTx/>
              <a:buAutoNum type="arabicPeriod"/>
              <a:defRPr/>
            </a:pPr>
            <a:r>
              <a:rPr lang="en-US" altLang="ko-KR" sz="2200" b="1" spc="-150" dirty="0" smtClean="0">
                <a:latin typeface="나눔고딕" panose="020B0600000101010101" charset="-127"/>
                <a:ea typeface="나눔고딕" panose="020B0600000101010101" charset="-127"/>
              </a:rPr>
              <a:t>‘</a:t>
            </a:r>
            <a:r>
              <a:rPr lang="ko-KR" altLang="en-US" sz="2200" b="1" spc="-150" dirty="0" smtClean="0">
                <a:latin typeface="나눔고딕" panose="020B0600000101010101" charset="-127"/>
                <a:ea typeface="나눔고딕" panose="020B0600000101010101" charset="-127"/>
              </a:rPr>
              <a:t>돌린 후</a:t>
            </a:r>
            <a:r>
              <a:rPr lang="en-US" altLang="ko-KR" sz="2200" b="1" spc="-150" dirty="0" smtClean="0">
                <a:latin typeface="나눔고딕" panose="020B0600000101010101" charset="-127"/>
                <a:ea typeface="나눔고딕" panose="020B0600000101010101" charset="-127"/>
              </a:rPr>
              <a:t>’</a:t>
            </a:r>
            <a:r>
              <a:rPr lang="ko-KR" altLang="en-US" sz="2200" b="1" spc="-150" dirty="0" smtClean="0">
                <a:latin typeface="나눔고딕" panose="020B0600000101010101" charset="-127"/>
                <a:ea typeface="나눔고딕" panose="020B0600000101010101" charset="-127"/>
              </a:rPr>
              <a:t>에 </a:t>
            </a:r>
            <a:r>
              <a:rPr lang="ko-KR" altLang="en-US" sz="2200" b="1" spc="-150" dirty="0">
                <a:latin typeface="나눔고딕" panose="020B0600000101010101" charset="-127"/>
                <a:ea typeface="나눔고딕" panose="020B0600000101010101" charset="-127"/>
              </a:rPr>
              <a:t>놓은 조각을 시계 방향이나 시계 반대 </a:t>
            </a:r>
            <a:r>
              <a:rPr lang="ko-KR" altLang="en-US" sz="2200" b="1" spc="-150" dirty="0" smtClean="0">
                <a:latin typeface="나눔고딕" panose="020B0600000101010101" charset="-127"/>
                <a:ea typeface="나눔고딕" panose="020B0600000101010101" charset="-127"/>
              </a:rPr>
              <a:t>방향으로 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  <a:sym typeface="Wingdings"/>
              </a:rPr>
              <a:t>90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  <a:sym typeface="Wingdings"/>
              </a:rPr>
              <a:t>°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  <a:sym typeface="Wingdings"/>
              </a:rPr>
              <a:t>, 180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  <a:sym typeface="Wingdings"/>
              </a:rPr>
              <a:t>°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  <a:sym typeface="Wingdings"/>
              </a:rPr>
              <a:t>, 270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  <a:sym typeface="Wingdings"/>
              </a:rPr>
              <a:t>°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만큼 돌려 놓습니다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.</a:t>
            </a:r>
          </a:p>
          <a:p>
            <a:pPr marL="342900" indent="-342900" algn="just" latinLnBrk="0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돌린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모양을 친구에게 보여 주고 어느 방향으로 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돌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렸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는지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맞혀 보게 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합니다</a:t>
            </a:r>
            <a:r>
              <a:rPr lang="en-US" altLang="ko-KR" sz="2200" b="1" dirty="0" smtClean="0">
                <a:latin typeface="나눔고딕" panose="020B0600000101010101" charset="-127"/>
                <a:ea typeface="나눔고딕" panose="020B0600000101010101" charset="-127"/>
              </a:rPr>
              <a:t>.</a:t>
            </a:r>
            <a:endParaRPr lang="en-US" altLang="ko-KR" sz="2200" b="1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46" name="타원 45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hlinkClick r:id="rId10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952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1"/>
          <a:stretch/>
        </p:blipFill>
        <p:spPr>
          <a:xfrm>
            <a:off x="2913707" y="2231839"/>
            <a:ext cx="3715693" cy="3656516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799038" y="1425346"/>
            <a:ext cx="88344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가운데 도형을 시계 방향으로 여러 각도만큼 돌렸을 때 생기는 </a:t>
            </a:r>
            <a:endParaRPr lang="en-US" altLang="ko-KR" sz="22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          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모양을 그려 보세요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1" name="타원 1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2" name="이등변 삼각형 1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9614" y="39862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자유형 21"/>
          <p:cNvSpPr/>
          <p:nvPr/>
        </p:nvSpPr>
        <p:spPr>
          <a:xfrm>
            <a:off x="4518614" y="2271975"/>
            <a:ext cx="457237" cy="891162"/>
          </a:xfrm>
          <a:custGeom>
            <a:avLst/>
            <a:gdLst>
              <a:gd name="connsiteX0" fmla="*/ 0 w 448184"/>
              <a:gd name="connsiteY0" fmla="*/ 0 h 865460"/>
              <a:gd name="connsiteX1" fmla="*/ 0 w 448184"/>
              <a:gd name="connsiteY1" fmla="*/ 865460 h 865460"/>
              <a:gd name="connsiteX2" fmla="*/ 448184 w 448184"/>
              <a:gd name="connsiteY2" fmla="*/ 865460 h 865460"/>
              <a:gd name="connsiteX3" fmla="*/ 448184 w 448184"/>
              <a:gd name="connsiteY3" fmla="*/ 427578 h 865460"/>
              <a:gd name="connsiteX4" fmla="*/ 0 w 448184"/>
              <a:gd name="connsiteY4" fmla="*/ 0 h 86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184" h="865460">
                <a:moveTo>
                  <a:pt x="0" y="0"/>
                </a:moveTo>
                <a:lnTo>
                  <a:pt x="0" y="865460"/>
                </a:lnTo>
                <a:lnTo>
                  <a:pt x="448184" y="865460"/>
                </a:lnTo>
                <a:lnTo>
                  <a:pt x="448184" y="427578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자유형 17"/>
          <p:cNvSpPr/>
          <p:nvPr/>
        </p:nvSpPr>
        <p:spPr>
          <a:xfrm rot="16200000">
            <a:off x="3175550" y="3618131"/>
            <a:ext cx="457237" cy="891162"/>
          </a:xfrm>
          <a:custGeom>
            <a:avLst/>
            <a:gdLst>
              <a:gd name="connsiteX0" fmla="*/ 0 w 448184"/>
              <a:gd name="connsiteY0" fmla="*/ 0 h 865460"/>
              <a:gd name="connsiteX1" fmla="*/ 0 w 448184"/>
              <a:gd name="connsiteY1" fmla="*/ 865460 h 865460"/>
              <a:gd name="connsiteX2" fmla="*/ 448184 w 448184"/>
              <a:gd name="connsiteY2" fmla="*/ 865460 h 865460"/>
              <a:gd name="connsiteX3" fmla="*/ 448184 w 448184"/>
              <a:gd name="connsiteY3" fmla="*/ 427578 h 865460"/>
              <a:gd name="connsiteX4" fmla="*/ 0 w 448184"/>
              <a:gd name="connsiteY4" fmla="*/ 0 h 86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184" h="865460">
                <a:moveTo>
                  <a:pt x="0" y="0"/>
                </a:moveTo>
                <a:lnTo>
                  <a:pt x="0" y="865460"/>
                </a:lnTo>
                <a:lnTo>
                  <a:pt x="448184" y="865460"/>
                </a:lnTo>
                <a:lnTo>
                  <a:pt x="448184" y="427578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자유형 18"/>
          <p:cNvSpPr/>
          <p:nvPr/>
        </p:nvSpPr>
        <p:spPr>
          <a:xfrm rot="10800000">
            <a:off x="4516241" y="4957713"/>
            <a:ext cx="457237" cy="891162"/>
          </a:xfrm>
          <a:custGeom>
            <a:avLst/>
            <a:gdLst>
              <a:gd name="connsiteX0" fmla="*/ 0 w 448184"/>
              <a:gd name="connsiteY0" fmla="*/ 0 h 865460"/>
              <a:gd name="connsiteX1" fmla="*/ 0 w 448184"/>
              <a:gd name="connsiteY1" fmla="*/ 865460 h 865460"/>
              <a:gd name="connsiteX2" fmla="*/ 448184 w 448184"/>
              <a:gd name="connsiteY2" fmla="*/ 865460 h 865460"/>
              <a:gd name="connsiteX3" fmla="*/ 448184 w 448184"/>
              <a:gd name="connsiteY3" fmla="*/ 427578 h 865460"/>
              <a:gd name="connsiteX4" fmla="*/ 0 w 448184"/>
              <a:gd name="connsiteY4" fmla="*/ 0 h 86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184" h="865460">
                <a:moveTo>
                  <a:pt x="0" y="0"/>
                </a:moveTo>
                <a:lnTo>
                  <a:pt x="0" y="865460"/>
                </a:lnTo>
                <a:lnTo>
                  <a:pt x="448184" y="865460"/>
                </a:lnTo>
                <a:lnTo>
                  <a:pt x="448184" y="427578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자유형 19"/>
          <p:cNvSpPr/>
          <p:nvPr/>
        </p:nvSpPr>
        <p:spPr>
          <a:xfrm rot="5400000">
            <a:off x="5859361" y="3620126"/>
            <a:ext cx="457237" cy="891162"/>
          </a:xfrm>
          <a:custGeom>
            <a:avLst/>
            <a:gdLst>
              <a:gd name="connsiteX0" fmla="*/ 0 w 448184"/>
              <a:gd name="connsiteY0" fmla="*/ 0 h 865460"/>
              <a:gd name="connsiteX1" fmla="*/ 0 w 448184"/>
              <a:gd name="connsiteY1" fmla="*/ 865460 h 865460"/>
              <a:gd name="connsiteX2" fmla="*/ 448184 w 448184"/>
              <a:gd name="connsiteY2" fmla="*/ 865460 h 865460"/>
              <a:gd name="connsiteX3" fmla="*/ 448184 w 448184"/>
              <a:gd name="connsiteY3" fmla="*/ 427578 h 865460"/>
              <a:gd name="connsiteX4" fmla="*/ 0 w 448184"/>
              <a:gd name="connsiteY4" fmla="*/ 0 h 86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184" h="865460">
                <a:moveTo>
                  <a:pt x="0" y="0"/>
                </a:moveTo>
                <a:lnTo>
                  <a:pt x="0" y="865460"/>
                </a:lnTo>
                <a:lnTo>
                  <a:pt x="448184" y="865460"/>
                </a:lnTo>
                <a:lnTo>
                  <a:pt x="448184" y="427578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81" y="2890225"/>
            <a:ext cx="6494838" cy="1764030"/>
          </a:xfrm>
          <a:prstGeom prst="rect">
            <a:avLst/>
          </a:prstGeom>
        </p:spPr>
      </p:pic>
      <p:pic>
        <p:nvPicPr>
          <p:cNvPr id="10" name="그림 9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31" y="3343297"/>
            <a:ext cx="1002337" cy="96801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848544" y="1412776"/>
            <a:ext cx="8970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왼쪽 글자를 시계 반대 방향으로 얼마만큼 돌리면 오른쪽 도형</a:t>
            </a:r>
            <a:endParaRPr lang="en-US" altLang="ko-KR" sz="2200" b="1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         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이 되는지 나타내어 보세요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881" y="36299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" name="타원 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8" name="이등변 삼각형 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3595678" y="2649452"/>
            <a:ext cx="5969254" cy="17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평면도형을</a:t>
            </a:r>
            <a:r>
              <a:rPr kumimoji="0" lang="ko-KR" alt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 뒤집고</a:t>
            </a:r>
            <a:endParaRPr kumimoji="0" lang="en-US" altLang="ko-KR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aseline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돌려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볼까</a:t>
            </a:r>
            <a:r>
              <a:rPr lang="ko-KR" altLang="en-US" sz="3600" baseline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395536" y="476672"/>
            <a:ext cx="310489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모서리가 둥근 직사각형 52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03648" y="548680"/>
            <a:ext cx="2239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평면도형을 돌려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9" name="타원 5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0" name="이등변 삼각형 5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6" name="그림 25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7" name="타원 26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10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모서리가 둥근 직사각형 99"/>
          <p:cNvSpPr/>
          <p:nvPr/>
        </p:nvSpPr>
        <p:spPr>
          <a:xfrm>
            <a:off x="911225" y="5429250"/>
            <a:ext cx="8094663" cy="433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lang="ko-KR" altLang="en-US"/>
            </a:pPr>
            <a:endParaRPr kumimoji="0" lang="ko-KR" altLang="en-US"/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885127" y="5432527"/>
            <a:ext cx="7104062" cy="430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indent="-179388" algn="just">
              <a:buClr>
                <a:srgbClr val="953735"/>
              </a:buClr>
              <a:buSzPct val="100000"/>
              <a:buFont typeface="Arial" charset="0"/>
              <a:buChar char="•"/>
            </a:pPr>
            <a:r>
              <a:rPr kumimoji="0"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  <a:cs typeface="나눔고딕"/>
                <a:sym typeface="Wingdings" pitchFamily="2" charset="2"/>
              </a:rPr>
              <a:t>세로로 되어 있는 손잡이를 가로가 되도록 돌려야 합니다.</a:t>
            </a:r>
          </a:p>
        </p:txBody>
      </p:sp>
      <p:pic>
        <p:nvPicPr>
          <p:cNvPr id="108" name="그림 1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6827" y="5462801"/>
            <a:ext cx="37623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10"/>
          <p:cNvGrpSpPr>
            <a:grpSpLocks/>
          </p:cNvGrpSpPr>
          <p:nvPr/>
        </p:nvGrpSpPr>
        <p:grpSpPr bwMode="auto">
          <a:xfrm>
            <a:off x="9024938" y="6191250"/>
            <a:ext cx="428625" cy="428625"/>
            <a:chOff x="6701949" y="6250801"/>
            <a:chExt cx="428628" cy="428628"/>
          </a:xfrm>
        </p:grpSpPr>
        <p:sp>
          <p:nvSpPr>
            <p:cNvPr id="112" name="타원 11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lang="ko-KR" altLang="en-US"/>
              </a:pPr>
              <a:r>
                <a:rPr kumimoji="0" lang="en-US" altLang="ko-KR"/>
                <a:t>     </a:t>
              </a:r>
              <a:endParaRPr kumimoji="0" lang="ko-KR" altLang="en-US"/>
            </a:p>
          </p:txBody>
        </p:sp>
        <p:sp>
          <p:nvSpPr>
            <p:cNvPr id="113" name="이등변 삼각형 112">
              <a:hlinkClick r:id="" action="ppaction://hlinkshowjump?jump=nextslide"/>
            </p:cNvPr>
            <p:cNvSpPr/>
            <p:nvPr/>
          </p:nvSpPr>
          <p:spPr>
            <a:xfrm rot="5400000">
              <a:off x="6821806" y="6394471"/>
              <a:ext cx="214315" cy="14287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lang="ko-KR" altLang="en-US"/>
              </a:pPr>
              <a:endParaRPr kumimoji="0" lang="ko-KR" altLang="en-US"/>
            </a:p>
          </p:txBody>
        </p:sp>
      </p:grpSp>
      <p:grpSp>
        <p:nvGrpSpPr>
          <p:cNvPr id="3" name="그룹 113"/>
          <p:cNvGrpSpPr>
            <a:grpSpLocks/>
          </p:cNvGrpSpPr>
          <p:nvPr/>
        </p:nvGrpSpPr>
        <p:grpSpPr bwMode="auto">
          <a:xfrm>
            <a:off x="8370888" y="6191250"/>
            <a:ext cx="428625" cy="428625"/>
            <a:chOff x="6701949" y="6250801"/>
            <a:chExt cx="428628" cy="428628"/>
          </a:xfrm>
        </p:grpSpPr>
        <p:sp>
          <p:nvSpPr>
            <p:cNvPr id="115" name="타원 11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lang="ko-KR" altLang="en-US"/>
              </a:pPr>
              <a:r>
                <a:rPr kumimoji="0" lang="en-US" altLang="ko-KR"/>
                <a:t>     </a:t>
              </a:r>
              <a:endParaRPr kumimoji="0" lang="ko-KR" altLang="en-US"/>
            </a:p>
          </p:txBody>
        </p:sp>
        <p:sp>
          <p:nvSpPr>
            <p:cNvPr id="116" name="이등변 삼각형 115">
              <a:hlinkClick r:id="" action="ppaction://hlinkshowjump?jump=previousslide"/>
            </p:cNvPr>
            <p:cNvSpPr/>
            <p:nvPr/>
          </p:nvSpPr>
          <p:spPr>
            <a:xfrm rot="16200000">
              <a:off x="6780531" y="6394471"/>
              <a:ext cx="214315" cy="14287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lang="ko-KR" altLang="en-US"/>
              </a:pPr>
              <a:endParaRPr kumimoji="0" lang="ko-KR" altLang="en-US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920552" y="4963430"/>
            <a:ext cx="8562859" cy="430887"/>
            <a:chOff x="920552" y="3829551"/>
            <a:chExt cx="8562859" cy="430887"/>
          </a:xfrm>
        </p:grpSpPr>
        <p:sp>
          <p:nvSpPr>
            <p:cNvPr id="19459" name="TextBox 98"/>
            <p:cNvSpPr txBox="1">
              <a:spLocks noChangeArrowheads="1"/>
            </p:cNvSpPr>
            <p:nvPr/>
          </p:nvSpPr>
          <p:spPr bwMode="auto">
            <a:xfrm>
              <a:off x="1083949" y="3829551"/>
              <a:ext cx="8399462" cy="430887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defTabSz="800100" latinLnBrk="0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  <a:cs typeface="나눔고딕"/>
                  <a:sym typeface="Wingdings" pitchFamily="2" charset="2"/>
                </a:rPr>
                <a:t>수일이가 창문을 열기 위해 손잡이를 어떻게 움직여야 하나요? </a:t>
              </a:r>
            </a:p>
          </p:txBody>
        </p:sp>
        <p:sp>
          <p:nvSpPr>
            <p:cNvPr id="19473" name="Freeform 14"/>
            <p:cNvSpPr>
              <a:spLocks/>
            </p:cNvSpPr>
            <p:nvPr/>
          </p:nvSpPr>
          <p:spPr bwMode="auto">
            <a:xfrm>
              <a:off x="920552" y="3980363"/>
              <a:ext cx="125412" cy="127000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919163" y="1410790"/>
            <a:ext cx="8166582" cy="430887"/>
            <a:chOff x="919163" y="1410790"/>
            <a:chExt cx="8166582" cy="430887"/>
          </a:xfrm>
        </p:grpSpPr>
        <p:sp>
          <p:nvSpPr>
            <p:cNvPr id="19458" name="TextBox 96"/>
            <p:cNvSpPr txBox="1">
              <a:spLocks noChangeArrowheads="1"/>
            </p:cNvSpPr>
            <p:nvPr/>
          </p:nvSpPr>
          <p:spPr bwMode="auto">
            <a:xfrm>
              <a:off x="1046365" y="1410790"/>
              <a:ext cx="8039380" cy="430887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00100" latinLnBrk="0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  <a:cs typeface="나눔고딕"/>
                  <a:sym typeface="Wingdings" pitchFamily="2" charset="2"/>
                </a:rPr>
                <a:t>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창문을 열려면 손잡이를 어떻게 움직여야 하는지 이야기해 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  <a:cs typeface="나눔고딕"/>
                <a:sym typeface="Wingdings" pitchFamily="2" charset="2"/>
              </a:endParaRPr>
            </a:p>
          </p:txBody>
        </p:sp>
        <p:grpSp>
          <p:nvGrpSpPr>
            <p:cNvPr id="4" name="그룹 118"/>
            <p:cNvGrpSpPr>
              <a:grpSpLocks/>
            </p:cNvGrpSpPr>
            <p:nvPr/>
          </p:nvGrpSpPr>
          <p:grpSpPr bwMode="auto">
            <a:xfrm>
              <a:off x="919163" y="1515402"/>
              <a:ext cx="219075" cy="219075"/>
              <a:chOff x="-572047" y="4429132"/>
              <a:chExt cx="291025" cy="289721"/>
            </a:xfrm>
          </p:grpSpPr>
          <p:sp>
            <p:nvSpPr>
              <p:cNvPr id="1948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>
                  <a:gd name="T0" fmla="*/ 94 w 149"/>
                  <a:gd name="T1" fmla="*/ 0 h 148"/>
                  <a:gd name="T2" fmla="*/ 105 w 149"/>
                  <a:gd name="T3" fmla="*/ 1 h 148"/>
                  <a:gd name="T4" fmla="*/ 115 w 149"/>
                  <a:gd name="T5" fmla="*/ 3 h 148"/>
                  <a:gd name="T6" fmla="*/ 122 w 149"/>
                  <a:gd name="T7" fmla="*/ 6 h 148"/>
                  <a:gd name="T8" fmla="*/ 129 w 149"/>
                  <a:gd name="T9" fmla="*/ 11 h 148"/>
                  <a:gd name="T10" fmla="*/ 134 w 149"/>
                  <a:gd name="T11" fmla="*/ 16 h 148"/>
                  <a:gd name="T12" fmla="*/ 139 w 149"/>
                  <a:gd name="T13" fmla="*/ 21 h 148"/>
                  <a:gd name="T14" fmla="*/ 142 w 149"/>
                  <a:gd name="T15" fmla="*/ 27 h 148"/>
                  <a:gd name="T16" fmla="*/ 145 w 149"/>
                  <a:gd name="T17" fmla="*/ 33 h 148"/>
                  <a:gd name="T18" fmla="*/ 146 w 149"/>
                  <a:gd name="T19" fmla="*/ 38 h 148"/>
                  <a:gd name="T20" fmla="*/ 148 w 149"/>
                  <a:gd name="T21" fmla="*/ 44 h 148"/>
                  <a:gd name="T22" fmla="*/ 148 w 149"/>
                  <a:gd name="T23" fmla="*/ 48 h 148"/>
                  <a:gd name="T24" fmla="*/ 149 w 149"/>
                  <a:gd name="T25" fmla="*/ 51 h 148"/>
                  <a:gd name="T26" fmla="*/ 149 w 149"/>
                  <a:gd name="T27" fmla="*/ 54 h 148"/>
                  <a:gd name="T28" fmla="*/ 149 w 149"/>
                  <a:gd name="T29" fmla="*/ 54 h 148"/>
                  <a:gd name="T30" fmla="*/ 149 w 149"/>
                  <a:gd name="T31" fmla="*/ 100 h 148"/>
                  <a:gd name="T32" fmla="*/ 147 w 149"/>
                  <a:gd name="T33" fmla="*/ 110 h 148"/>
                  <a:gd name="T34" fmla="*/ 144 w 149"/>
                  <a:gd name="T35" fmla="*/ 118 h 148"/>
                  <a:gd name="T36" fmla="*/ 140 w 149"/>
                  <a:gd name="T37" fmla="*/ 126 h 148"/>
                  <a:gd name="T38" fmla="*/ 136 w 149"/>
                  <a:gd name="T39" fmla="*/ 132 h 148"/>
                  <a:gd name="T40" fmla="*/ 130 w 149"/>
                  <a:gd name="T41" fmla="*/ 136 h 148"/>
                  <a:gd name="T42" fmla="*/ 124 w 149"/>
                  <a:gd name="T43" fmla="*/ 140 h 148"/>
                  <a:gd name="T44" fmla="*/ 119 w 149"/>
                  <a:gd name="T45" fmla="*/ 143 h 148"/>
                  <a:gd name="T46" fmla="*/ 113 w 149"/>
                  <a:gd name="T47" fmla="*/ 145 h 148"/>
                  <a:gd name="T48" fmla="*/ 108 w 149"/>
                  <a:gd name="T49" fmla="*/ 147 h 148"/>
                  <a:gd name="T50" fmla="*/ 103 w 149"/>
                  <a:gd name="T51" fmla="*/ 148 h 148"/>
                  <a:gd name="T52" fmla="*/ 99 w 149"/>
                  <a:gd name="T53" fmla="*/ 148 h 148"/>
                  <a:gd name="T54" fmla="*/ 96 w 149"/>
                  <a:gd name="T55" fmla="*/ 148 h 148"/>
                  <a:gd name="T56" fmla="*/ 94 w 149"/>
                  <a:gd name="T57" fmla="*/ 148 h 148"/>
                  <a:gd name="T58" fmla="*/ 54 w 149"/>
                  <a:gd name="T59" fmla="*/ 148 h 148"/>
                  <a:gd name="T60" fmla="*/ 43 w 149"/>
                  <a:gd name="T61" fmla="*/ 148 h 148"/>
                  <a:gd name="T62" fmla="*/ 34 w 149"/>
                  <a:gd name="T63" fmla="*/ 145 h 148"/>
                  <a:gd name="T64" fmla="*/ 26 w 149"/>
                  <a:gd name="T65" fmla="*/ 142 h 148"/>
                  <a:gd name="T66" fmla="*/ 20 w 149"/>
                  <a:gd name="T67" fmla="*/ 138 h 148"/>
                  <a:gd name="T68" fmla="*/ 14 w 149"/>
                  <a:gd name="T69" fmla="*/ 133 h 148"/>
                  <a:gd name="T70" fmla="*/ 10 w 149"/>
                  <a:gd name="T71" fmla="*/ 127 h 148"/>
                  <a:gd name="T72" fmla="*/ 7 w 149"/>
                  <a:gd name="T73" fmla="*/ 121 h 148"/>
                  <a:gd name="T74" fmla="*/ 4 w 149"/>
                  <a:gd name="T75" fmla="*/ 116 h 148"/>
                  <a:gd name="T76" fmla="*/ 2 w 149"/>
                  <a:gd name="T77" fmla="*/ 110 h 148"/>
                  <a:gd name="T78" fmla="*/ 1 w 149"/>
                  <a:gd name="T79" fmla="*/ 105 h 148"/>
                  <a:gd name="T80" fmla="*/ 0 w 149"/>
                  <a:gd name="T81" fmla="*/ 101 h 148"/>
                  <a:gd name="T82" fmla="*/ 0 w 149"/>
                  <a:gd name="T83" fmla="*/ 97 h 148"/>
                  <a:gd name="T84" fmla="*/ 0 w 149"/>
                  <a:gd name="T85" fmla="*/ 95 h 148"/>
                  <a:gd name="T86" fmla="*/ 0 w 149"/>
                  <a:gd name="T87" fmla="*/ 94 h 148"/>
                  <a:gd name="T88" fmla="*/ 0 w 149"/>
                  <a:gd name="T89" fmla="*/ 49 h 148"/>
                  <a:gd name="T90" fmla="*/ 2 w 149"/>
                  <a:gd name="T91" fmla="*/ 39 h 148"/>
                  <a:gd name="T92" fmla="*/ 4 w 149"/>
                  <a:gd name="T93" fmla="*/ 30 h 148"/>
                  <a:gd name="T94" fmla="*/ 8 w 149"/>
                  <a:gd name="T95" fmla="*/ 23 h 148"/>
                  <a:gd name="T96" fmla="*/ 13 w 149"/>
                  <a:gd name="T97" fmla="*/ 17 h 148"/>
                  <a:gd name="T98" fmla="*/ 18 w 149"/>
                  <a:gd name="T99" fmla="*/ 12 h 148"/>
                  <a:gd name="T100" fmla="*/ 24 w 149"/>
                  <a:gd name="T101" fmla="*/ 8 h 148"/>
                  <a:gd name="T102" fmla="*/ 30 w 149"/>
                  <a:gd name="T103" fmla="*/ 5 h 148"/>
                  <a:gd name="T104" fmla="*/ 36 w 149"/>
                  <a:gd name="T105" fmla="*/ 3 h 148"/>
                  <a:gd name="T106" fmla="*/ 41 w 149"/>
                  <a:gd name="T107" fmla="*/ 2 h 148"/>
                  <a:gd name="T108" fmla="*/ 46 w 149"/>
                  <a:gd name="T109" fmla="*/ 1 h 148"/>
                  <a:gd name="T110" fmla="*/ 50 w 149"/>
                  <a:gd name="T111" fmla="*/ 0 h 148"/>
                  <a:gd name="T112" fmla="*/ 53 w 149"/>
                  <a:gd name="T113" fmla="*/ 0 h 148"/>
                  <a:gd name="T114" fmla="*/ 54 w 149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9"/>
                  <a:gd name="T175" fmla="*/ 0 h 148"/>
                  <a:gd name="T176" fmla="*/ 149 w 149"/>
                  <a:gd name="T177" fmla="*/ 148 h 14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48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>
                  <a:gd name="T0" fmla="*/ 86 w 223"/>
                  <a:gd name="T1" fmla="*/ 74 h 222"/>
                  <a:gd name="T2" fmla="*/ 80 w 223"/>
                  <a:gd name="T3" fmla="*/ 77 h 222"/>
                  <a:gd name="T4" fmla="*/ 76 w 223"/>
                  <a:gd name="T5" fmla="*/ 80 h 222"/>
                  <a:gd name="T6" fmla="*/ 74 w 223"/>
                  <a:gd name="T7" fmla="*/ 85 h 222"/>
                  <a:gd name="T8" fmla="*/ 74 w 223"/>
                  <a:gd name="T9" fmla="*/ 131 h 222"/>
                  <a:gd name="T10" fmla="*/ 75 w 223"/>
                  <a:gd name="T11" fmla="*/ 137 h 222"/>
                  <a:gd name="T12" fmla="*/ 77 w 223"/>
                  <a:gd name="T13" fmla="*/ 143 h 222"/>
                  <a:gd name="T14" fmla="*/ 82 w 223"/>
                  <a:gd name="T15" fmla="*/ 147 h 222"/>
                  <a:gd name="T16" fmla="*/ 86 w 223"/>
                  <a:gd name="T17" fmla="*/ 148 h 222"/>
                  <a:gd name="T18" fmla="*/ 134 w 223"/>
                  <a:gd name="T19" fmla="*/ 148 h 222"/>
                  <a:gd name="T20" fmla="*/ 142 w 223"/>
                  <a:gd name="T21" fmla="*/ 146 h 222"/>
                  <a:gd name="T22" fmla="*/ 147 w 223"/>
                  <a:gd name="T23" fmla="*/ 142 h 222"/>
                  <a:gd name="T24" fmla="*/ 149 w 223"/>
                  <a:gd name="T25" fmla="*/ 137 h 222"/>
                  <a:gd name="T26" fmla="*/ 149 w 223"/>
                  <a:gd name="T27" fmla="*/ 88 h 222"/>
                  <a:gd name="T28" fmla="*/ 147 w 223"/>
                  <a:gd name="T29" fmla="*/ 82 h 222"/>
                  <a:gd name="T30" fmla="*/ 142 w 223"/>
                  <a:gd name="T31" fmla="*/ 76 h 222"/>
                  <a:gd name="T32" fmla="*/ 137 w 223"/>
                  <a:gd name="T33" fmla="*/ 74 h 222"/>
                  <a:gd name="T34" fmla="*/ 131 w 223"/>
                  <a:gd name="T35" fmla="*/ 0 h 222"/>
                  <a:gd name="T36" fmla="*/ 153 w 223"/>
                  <a:gd name="T37" fmla="*/ 2 h 222"/>
                  <a:gd name="T38" fmla="*/ 171 w 223"/>
                  <a:gd name="T39" fmla="*/ 8 h 222"/>
                  <a:gd name="T40" fmla="*/ 189 w 223"/>
                  <a:gd name="T41" fmla="*/ 19 h 222"/>
                  <a:gd name="T42" fmla="*/ 201 w 223"/>
                  <a:gd name="T43" fmla="*/ 31 h 222"/>
                  <a:gd name="T44" fmla="*/ 210 w 223"/>
                  <a:gd name="T45" fmla="*/ 44 h 222"/>
                  <a:gd name="T46" fmla="*/ 216 w 223"/>
                  <a:gd name="T47" fmla="*/ 58 h 222"/>
                  <a:gd name="T48" fmla="*/ 220 w 223"/>
                  <a:gd name="T49" fmla="*/ 71 h 222"/>
                  <a:gd name="T50" fmla="*/ 222 w 223"/>
                  <a:gd name="T51" fmla="*/ 82 h 222"/>
                  <a:gd name="T52" fmla="*/ 223 w 223"/>
                  <a:gd name="T53" fmla="*/ 131 h 222"/>
                  <a:gd name="T54" fmla="*/ 221 w 223"/>
                  <a:gd name="T55" fmla="*/ 152 h 222"/>
                  <a:gd name="T56" fmla="*/ 215 w 223"/>
                  <a:gd name="T57" fmla="*/ 171 h 222"/>
                  <a:gd name="T58" fmla="*/ 204 w 223"/>
                  <a:gd name="T59" fmla="*/ 189 h 222"/>
                  <a:gd name="T60" fmla="*/ 192 w 223"/>
                  <a:gd name="T61" fmla="*/ 200 h 222"/>
                  <a:gd name="T62" fmla="*/ 179 w 223"/>
                  <a:gd name="T63" fmla="*/ 210 h 222"/>
                  <a:gd name="T64" fmla="*/ 164 w 223"/>
                  <a:gd name="T65" fmla="*/ 216 h 222"/>
                  <a:gd name="T66" fmla="*/ 151 w 223"/>
                  <a:gd name="T67" fmla="*/ 220 h 222"/>
                  <a:gd name="T68" fmla="*/ 140 w 223"/>
                  <a:gd name="T69" fmla="*/ 222 h 222"/>
                  <a:gd name="T70" fmla="*/ 91 w 223"/>
                  <a:gd name="T71" fmla="*/ 222 h 222"/>
                  <a:gd name="T72" fmla="*/ 70 w 223"/>
                  <a:gd name="T73" fmla="*/ 220 h 222"/>
                  <a:gd name="T74" fmla="*/ 52 w 223"/>
                  <a:gd name="T75" fmla="*/ 214 h 222"/>
                  <a:gd name="T76" fmla="*/ 34 w 223"/>
                  <a:gd name="T77" fmla="*/ 203 h 222"/>
                  <a:gd name="T78" fmla="*/ 22 w 223"/>
                  <a:gd name="T79" fmla="*/ 192 h 222"/>
                  <a:gd name="T80" fmla="*/ 13 w 223"/>
                  <a:gd name="T81" fmla="*/ 178 h 222"/>
                  <a:gd name="T82" fmla="*/ 6 w 223"/>
                  <a:gd name="T83" fmla="*/ 164 h 222"/>
                  <a:gd name="T84" fmla="*/ 2 w 223"/>
                  <a:gd name="T85" fmla="*/ 151 h 222"/>
                  <a:gd name="T86" fmla="*/ 1 w 223"/>
                  <a:gd name="T87" fmla="*/ 140 h 222"/>
                  <a:gd name="T88" fmla="*/ 0 w 223"/>
                  <a:gd name="T89" fmla="*/ 91 h 222"/>
                  <a:gd name="T90" fmla="*/ 2 w 223"/>
                  <a:gd name="T91" fmla="*/ 70 h 222"/>
                  <a:gd name="T92" fmla="*/ 8 w 223"/>
                  <a:gd name="T93" fmla="*/ 52 h 222"/>
                  <a:gd name="T94" fmla="*/ 19 w 223"/>
                  <a:gd name="T95" fmla="*/ 34 h 222"/>
                  <a:gd name="T96" fmla="*/ 31 w 223"/>
                  <a:gd name="T97" fmla="*/ 22 h 222"/>
                  <a:gd name="T98" fmla="*/ 44 w 223"/>
                  <a:gd name="T99" fmla="*/ 13 h 222"/>
                  <a:gd name="T100" fmla="*/ 58 w 223"/>
                  <a:gd name="T101" fmla="*/ 6 h 222"/>
                  <a:gd name="T102" fmla="*/ 71 w 223"/>
                  <a:gd name="T103" fmla="*/ 3 h 222"/>
                  <a:gd name="T104" fmla="*/ 83 w 223"/>
                  <a:gd name="T105" fmla="*/ 1 h 22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3"/>
                  <a:gd name="T160" fmla="*/ 0 h 222"/>
                  <a:gd name="T161" fmla="*/ 223 w 223"/>
                  <a:gd name="T162" fmla="*/ 222 h 22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창문 손잡이를 돌리는 방향과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각도에 대해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pic>
        <p:nvPicPr>
          <p:cNvPr id="9" name="그림 8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3" t="18893" r="11754" b="58602"/>
          <a:stretch/>
        </p:blipFill>
        <p:spPr>
          <a:xfrm>
            <a:off x="1235693" y="1978837"/>
            <a:ext cx="7455877" cy="2932471"/>
          </a:xfrm>
          <a:prstGeom prst="rect">
            <a:avLst/>
          </a:prstGeom>
        </p:spPr>
      </p:pic>
      <p:pic>
        <p:nvPicPr>
          <p:cNvPr id="40" name="그림 39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1" t="8531" r="47610" b="82033"/>
          <a:stretch/>
        </p:blipFill>
        <p:spPr>
          <a:xfrm>
            <a:off x="2811574" y="2535098"/>
            <a:ext cx="2272564" cy="1229476"/>
          </a:xfrm>
          <a:prstGeom prst="rect">
            <a:avLst/>
          </a:prstGeom>
        </p:spPr>
      </p:pic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11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모서리가 둥근 직사각형 105"/>
          <p:cNvSpPr/>
          <p:nvPr/>
        </p:nvSpPr>
        <p:spPr>
          <a:xfrm>
            <a:off x="920552" y="3453558"/>
            <a:ext cx="8085336" cy="449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lang="ko-KR" altLang="en-US"/>
            </a:pPr>
            <a:endParaRPr kumimoji="0" lang="ko-KR" altLang="en-US"/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934454" y="3455602"/>
            <a:ext cx="5830695" cy="430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indent="-179388" algn="just">
              <a:buClr>
                <a:srgbClr val="953735"/>
              </a:buClr>
              <a:buSzPct val="100000"/>
              <a:buFont typeface="Arial" charset="0"/>
              <a:buChar char="•"/>
            </a:pPr>
            <a:r>
              <a:rPr kumimoji="0"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  <a:cs typeface="나눔고딕"/>
                <a:sym typeface="Wingdings" pitchFamily="2" charset="2"/>
              </a:rPr>
              <a:t>시계 반대 </a:t>
            </a:r>
            <a:r>
              <a:rPr kumimoji="0" lang="ko-KR" altLang="en-US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  <a:cs typeface="나눔고딕"/>
                <a:sym typeface="Wingdings" pitchFamily="2" charset="2"/>
              </a:rPr>
              <a:t>방향으로 90</a:t>
            </a:r>
            <a:r>
              <a:rPr kumimoji="0"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  <a:cs typeface="나눔고딕"/>
                <a:sym typeface="Wingdings" pitchFamily="2" charset="2"/>
              </a:rPr>
              <a:t>°만큼 돌려야 합니다.</a:t>
            </a:r>
          </a:p>
        </p:txBody>
      </p:sp>
      <p:grpSp>
        <p:nvGrpSpPr>
          <p:cNvPr id="2" name="그룹 110"/>
          <p:cNvGrpSpPr>
            <a:grpSpLocks/>
          </p:cNvGrpSpPr>
          <p:nvPr/>
        </p:nvGrpSpPr>
        <p:grpSpPr bwMode="auto">
          <a:xfrm>
            <a:off x="9024938" y="6191250"/>
            <a:ext cx="428625" cy="428625"/>
            <a:chOff x="6701949" y="6250801"/>
            <a:chExt cx="428628" cy="428628"/>
          </a:xfrm>
        </p:grpSpPr>
        <p:sp>
          <p:nvSpPr>
            <p:cNvPr id="112" name="타원 11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lang="ko-KR" altLang="en-US"/>
              </a:pPr>
              <a:r>
                <a:rPr kumimoji="0" lang="en-US" altLang="ko-KR"/>
                <a:t>     </a:t>
              </a:r>
              <a:endParaRPr kumimoji="0" lang="ko-KR" altLang="en-US"/>
            </a:p>
          </p:txBody>
        </p:sp>
        <p:sp>
          <p:nvSpPr>
            <p:cNvPr id="113" name="이등변 삼각형 112">
              <a:hlinkClick r:id="" action="ppaction://hlinkshowjump?jump=nextslide"/>
            </p:cNvPr>
            <p:cNvSpPr/>
            <p:nvPr/>
          </p:nvSpPr>
          <p:spPr>
            <a:xfrm rot="5400000">
              <a:off x="6821806" y="6394471"/>
              <a:ext cx="214315" cy="14287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lang="ko-KR" altLang="en-US"/>
              </a:pPr>
              <a:endParaRPr kumimoji="0" lang="ko-KR" altLang="en-US"/>
            </a:p>
          </p:txBody>
        </p:sp>
      </p:grpSp>
      <p:grpSp>
        <p:nvGrpSpPr>
          <p:cNvPr id="3" name="그룹 113"/>
          <p:cNvGrpSpPr>
            <a:grpSpLocks/>
          </p:cNvGrpSpPr>
          <p:nvPr/>
        </p:nvGrpSpPr>
        <p:grpSpPr bwMode="auto">
          <a:xfrm>
            <a:off x="8370888" y="6191250"/>
            <a:ext cx="428625" cy="428625"/>
            <a:chOff x="6701949" y="6250801"/>
            <a:chExt cx="428628" cy="428628"/>
          </a:xfrm>
        </p:grpSpPr>
        <p:sp>
          <p:nvSpPr>
            <p:cNvPr id="115" name="타원 11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lang="ko-KR" altLang="en-US"/>
              </a:pPr>
              <a:r>
                <a:rPr kumimoji="0" lang="en-US" altLang="ko-KR"/>
                <a:t>     </a:t>
              </a:r>
              <a:endParaRPr kumimoji="0" lang="ko-KR" altLang="en-US"/>
            </a:p>
          </p:txBody>
        </p:sp>
        <p:sp>
          <p:nvSpPr>
            <p:cNvPr id="116" name="이등변 삼각형 115">
              <a:hlinkClick r:id="" action="ppaction://hlinkshowjump?jump=previousslide"/>
            </p:cNvPr>
            <p:cNvSpPr/>
            <p:nvPr/>
          </p:nvSpPr>
          <p:spPr>
            <a:xfrm rot="16200000">
              <a:off x="6780531" y="6394471"/>
              <a:ext cx="214315" cy="14287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lang="ko-KR" altLang="en-US"/>
              </a:pPr>
              <a:endParaRPr kumimoji="0"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920552" y="2684117"/>
            <a:ext cx="8000424" cy="769441"/>
            <a:chOff x="920552" y="2751023"/>
            <a:chExt cx="8000424" cy="769441"/>
          </a:xfrm>
        </p:grpSpPr>
        <p:sp>
          <p:nvSpPr>
            <p:cNvPr id="19463" name="TextBox 102"/>
            <p:cNvSpPr txBox="1">
              <a:spLocks noChangeArrowheads="1"/>
            </p:cNvSpPr>
            <p:nvPr/>
          </p:nvSpPr>
          <p:spPr bwMode="auto">
            <a:xfrm>
              <a:off x="1117402" y="2751023"/>
              <a:ext cx="7803574" cy="769441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defTabSz="774700" latinLnBrk="0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  <a:cs typeface="나눔고딕"/>
                  <a:sym typeface="Wingdings" pitchFamily="2" charset="2"/>
                </a:rPr>
                <a:t>창문을 닫기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  <a:cs typeface="나눔고딕"/>
                  <a:sym typeface="Wingdings" pitchFamily="2" charset="2"/>
                </a:rPr>
                <a:t>위해서는 손잡이를 어느 방향으로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  <a:cs typeface="나눔고딕"/>
                  <a:sym typeface="Wingdings" pitchFamily="2" charset="2"/>
                </a:rPr>
                <a:t>얼마만큼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  <a:cs typeface="나눔고딕"/>
                  <a:sym typeface="Wingdings" pitchFamily="2" charset="2"/>
                </a:rPr>
                <a:t>돌려야 하나요?</a:t>
              </a:r>
            </a:p>
          </p:txBody>
        </p:sp>
        <p:sp>
          <p:nvSpPr>
            <p:cNvPr id="19476" name="Freeform 14"/>
            <p:cNvSpPr>
              <a:spLocks/>
            </p:cNvSpPr>
            <p:nvPr/>
          </p:nvSpPr>
          <p:spPr bwMode="auto">
            <a:xfrm>
              <a:off x="920552" y="2876436"/>
              <a:ext cx="125412" cy="125412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창문 손잡이를 돌리는 방향과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각도에 대해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920552" y="2139916"/>
            <a:ext cx="8085336" cy="449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lang="ko-KR" altLang="en-US"/>
            </a:pPr>
            <a:endParaRPr kumimoji="0" lang="ko-KR" alt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11225" y="2137551"/>
            <a:ext cx="5112568" cy="430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indent="-180000" algn="just">
              <a:buClr>
                <a:srgbClr val="953735"/>
              </a:buClr>
              <a:buSzPct val="100000"/>
              <a:buFont typeface="Arial" pitchFamily="34" charset="0"/>
              <a:buChar char="•"/>
            </a:pPr>
            <a:r>
              <a:rPr kumimoji="0"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  <a:cs typeface="나눔고딕"/>
                <a:sym typeface="Wingdings" pitchFamily="2" charset="2"/>
              </a:rPr>
              <a:t>시계 </a:t>
            </a:r>
            <a:r>
              <a:rPr kumimoji="0" lang="ko-KR" altLang="en-US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  <a:cs typeface="나눔고딕"/>
                <a:sym typeface="Wingdings" pitchFamily="2" charset="2"/>
              </a:rPr>
              <a:t>방향으로 90</a:t>
            </a:r>
            <a:r>
              <a:rPr kumimoji="0"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  <a:cs typeface="나눔고딕"/>
                <a:sym typeface="Wingdings" pitchFamily="2" charset="2"/>
              </a:rPr>
              <a:t>°만큼 돌려야 합니다.</a:t>
            </a: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0713" y="215579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그룹 26"/>
          <p:cNvGrpSpPr/>
          <p:nvPr/>
        </p:nvGrpSpPr>
        <p:grpSpPr>
          <a:xfrm>
            <a:off x="936510" y="1368110"/>
            <a:ext cx="7984466" cy="769441"/>
            <a:chOff x="969963" y="4947755"/>
            <a:chExt cx="7984466" cy="769441"/>
          </a:xfrm>
        </p:grpSpPr>
        <p:sp>
          <p:nvSpPr>
            <p:cNvPr id="28" name="TextBox 101"/>
            <p:cNvSpPr txBox="1">
              <a:spLocks noChangeArrowheads="1"/>
            </p:cNvSpPr>
            <p:nvPr/>
          </p:nvSpPr>
          <p:spPr bwMode="auto">
            <a:xfrm>
              <a:off x="1166813" y="4947755"/>
              <a:ext cx="7787616" cy="769441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defTabSz="787400" latinLnBrk="0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  <a:cs typeface="나눔고딕"/>
                  <a:sym typeface="Wingdings" pitchFamily="2" charset="2"/>
                </a:rPr>
                <a:t>창문을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  <a:cs typeface="나눔고딕"/>
                  <a:sym typeface="Wingdings" pitchFamily="2" charset="2"/>
                </a:rPr>
                <a:t>열기 위해서는 손잡이를 어느 방향으로 얼마만큼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  <a:cs typeface="나눔고딕"/>
                  <a:sym typeface="Wingdings" pitchFamily="2" charset="2"/>
                </a:rPr>
                <a:t>돌려야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  <a:cs typeface="나눔고딕"/>
                  <a:sym typeface="Wingdings" pitchFamily="2" charset="2"/>
                </a:rPr>
                <a:t>하나요?</a:t>
              </a: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969963" y="5101894"/>
              <a:ext cx="125412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1" name="모서리가 둥근 직사각형 40"/>
          <p:cNvSpPr/>
          <p:nvPr/>
        </p:nvSpPr>
        <p:spPr>
          <a:xfrm>
            <a:off x="912931" y="4758923"/>
            <a:ext cx="8092957" cy="1090581"/>
          </a:xfrm>
          <a:prstGeom prst="roundRect">
            <a:avLst>
              <a:gd name="adj" fmla="val 13599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lang="ko-KR" altLang="en-US"/>
            </a:pPr>
            <a:endParaRPr kumimoji="0"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936510" y="3996139"/>
            <a:ext cx="7984466" cy="769441"/>
            <a:chOff x="969963" y="3951535"/>
            <a:chExt cx="7984466" cy="769441"/>
          </a:xfrm>
        </p:grpSpPr>
        <p:sp>
          <p:nvSpPr>
            <p:cNvPr id="32" name="TextBox 98"/>
            <p:cNvSpPr txBox="1">
              <a:spLocks noChangeArrowheads="1"/>
            </p:cNvSpPr>
            <p:nvPr/>
          </p:nvSpPr>
          <p:spPr bwMode="auto">
            <a:xfrm>
              <a:off x="1166813" y="3951535"/>
              <a:ext cx="7787616" cy="769441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defTabSz="800100" latinLnBrk="0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  <a:cs typeface="나눔고딕"/>
                  <a:sym typeface="Wingdings" pitchFamily="2" charset="2"/>
                </a:rPr>
                <a:t>창문을 열고 닫을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  <a:cs typeface="나눔고딕"/>
                  <a:sym typeface="Wingdings" pitchFamily="2" charset="2"/>
                </a:rPr>
                <a:t>때, 손잡이를 움직이는 방법에는 어떤 차이가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  <a:cs typeface="나눔고딕"/>
                  <a:sym typeface="Wingdings" pitchFamily="2" charset="2"/>
                </a:rPr>
                <a:t>있습니까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  <a:cs typeface="나눔고딕"/>
                  <a:sym typeface="Wingdings" pitchFamily="2" charset="2"/>
                </a:rPr>
                <a:t>?</a:t>
              </a: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969963" y="4102347"/>
              <a:ext cx="125412" cy="127000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5" name="직사각형 42"/>
          <p:cNvSpPr>
            <a:spLocks noChangeArrowheads="1"/>
          </p:cNvSpPr>
          <p:nvPr/>
        </p:nvSpPr>
        <p:spPr bwMode="auto">
          <a:xfrm>
            <a:off x="949566" y="4779592"/>
            <a:ext cx="7998532" cy="110799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  <a:cs typeface="나눔고딕"/>
                <a:sym typeface="Wingdings" pitchFamily="2" charset="2"/>
              </a:rPr>
              <a:t>손잡이를 돌리는 방향이 다릅니다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  <a:cs typeface="나눔고딕"/>
                <a:sym typeface="Wingdings" pitchFamily="2" charset="2"/>
              </a:rPr>
              <a:t>창문을 </a:t>
            </a:r>
            <a:r>
              <a:rPr lang="ko-KR" altLang="en-US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  <a:cs typeface="나눔고딕"/>
                <a:sym typeface="Wingdings" pitchFamily="2" charset="2"/>
              </a:rPr>
              <a:t>열 때는 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  <a:cs typeface="나눔고딕"/>
                <a:sym typeface="Wingdings" pitchFamily="2" charset="2"/>
              </a:rPr>
              <a:t>시계 방향으로, 창문을 </a:t>
            </a:r>
            <a:r>
              <a:rPr lang="ko-KR" altLang="en-US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  <a:cs typeface="나눔고딕"/>
                <a:sym typeface="Wingdings" pitchFamily="2" charset="2"/>
              </a:rPr>
              <a:t>닫을 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  <a:cs typeface="나눔고딕"/>
                <a:sym typeface="Wingdings" pitchFamily="2" charset="2"/>
              </a:rPr>
              <a:t>때는 </a:t>
            </a:r>
            <a:r>
              <a:rPr lang="ko-KR" altLang="en-US" sz="2200" b="1" dirty="0" smtClean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  <a:cs typeface="나눔고딕"/>
                <a:sym typeface="Wingdings" pitchFamily="2" charset="2"/>
              </a:rPr>
              <a:t>시계 </a:t>
            </a:r>
            <a:r>
              <a:rPr lang="ko-KR" altLang="en-US" sz="2200" b="1" dirty="0">
                <a:solidFill>
                  <a:srgbClr val="953735"/>
                </a:solidFill>
                <a:latin typeface="나눔고딕" pitchFamily="50" charset="-127"/>
                <a:ea typeface="나눔고딕" pitchFamily="50" charset="-127"/>
                <a:cs typeface="나눔고딕"/>
                <a:sym typeface="Wingdings" pitchFamily="2" charset="2"/>
              </a:rPr>
              <a:t>반대 방향으로 돌려야 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1070" y="34853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5101" y="50954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타원 34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10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3626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/>
      <p:bldP spid="24" grpId="0" animBg="1"/>
      <p:bldP spid="25" grpId="0"/>
      <p:bldP spid="41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모양 조각을 여러 방향으로 돌리기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916690" y="5137055"/>
            <a:ext cx="8089198" cy="7143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TextBox 40"/>
          <p:cNvSpPr txBox="1"/>
          <p:nvPr/>
        </p:nvSpPr>
        <p:spPr>
          <a:xfrm>
            <a:off x="921003" y="5101153"/>
            <a:ext cx="7551983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lvl="0" indent="-1800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53735">
                  <a:alpha val="100000"/>
                </a:srgbClr>
              </a:buClr>
              <a:buSzPct val="100000"/>
              <a:buFont typeface="Arial" pitchFamily="34" charset="0"/>
              <a:buChar char="•"/>
              <a:defRPr lang="ko-KR" altLang="en-US"/>
            </a:pPr>
            <a:r>
              <a:rPr lang="ko-KR" altLang="en-US" sz="2200" b="1" i="0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위쪽에 있는 초록색 삼각형이 오른쪽으로 이동할 것 같습니다.</a:t>
            </a:r>
          </a:p>
          <a:p>
            <a:pPr lvl="0" indent="-1800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53735">
                  <a:alpha val="100000"/>
                </a:srgbClr>
              </a:buClr>
              <a:buSzPct val="100000"/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조각</a:t>
            </a:r>
            <a:r>
              <a:rPr lang="ko-KR" altLang="en-US" sz="2200" b="1" i="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의 </a:t>
            </a:r>
            <a:r>
              <a:rPr lang="ko-KR" altLang="en-US" sz="2200" b="1" i="0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방향이 바뀔 것 같습니다.</a:t>
            </a:r>
          </a:p>
        </p:txBody>
      </p:sp>
      <p:grpSp>
        <p:nvGrpSpPr>
          <p:cNvPr id="44" name="그룹 43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5" name="타원 4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6" name="이등변 삼각형 4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8" name="타원 4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9" name="이등변 삼각형 48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0" name="그림 4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170" y="52854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910624" y="3931580"/>
            <a:ext cx="8004776" cy="1183092"/>
            <a:chOff x="910624" y="3931580"/>
            <a:chExt cx="8004776" cy="1183092"/>
          </a:xfrm>
        </p:grpSpPr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910624" y="411038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grpSp>
          <p:nvGrpSpPr>
            <p:cNvPr id="113" name="그룹 112"/>
            <p:cNvGrpSpPr/>
            <p:nvPr/>
          </p:nvGrpSpPr>
          <p:grpSpPr>
            <a:xfrm>
              <a:off x="1100471" y="3931580"/>
              <a:ext cx="7814929" cy="1183092"/>
              <a:chOff x="873443" y="3821704"/>
              <a:chExt cx="7814929" cy="118309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873443" y="3896800"/>
                <a:ext cx="7814929" cy="110799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square" lIns="91440" tIns="45720" rIns="91440" bIns="45720" anchor="t">
                <a:spAutoFit/>
              </a:bodyPr>
              <a:lstStyle/>
              <a:p>
                <a:pPr marL="0" lvl="0" indent="0" algn="just" defTabSz="813913" latinLnBrk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lang="ko-KR" altLang="en-US"/>
                </a:pPr>
                <a:r>
                  <a:rPr lang="ko-KR" altLang="en-US" sz="2200" b="1" dirty="0" smtClean="0">
                    <a:latin typeface="나눔고딕"/>
                    <a:ea typeface="나눔고딕"/>
                    <a:sym typeface="Wingdings"/>
                  </a:rPr>
                  <a:t>모양 조각</a:t>
                </a:r>
                <a:r>
                  <a:rPr lang="ko-KR" altLang="en-US" sz="2200" b="1" i="0" dirty="0" smtClean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으로   </a:t>
                </a:r>
                <a:r>
                  <a:rPr lang="ko-KR" altLang="en-US" sz="2200" b="1" dirty="0" smtClean="0">
                    <a:latin typeface="나눔고딕"/>
                    <a:ea typeface="나눔고딕"/>
                    <a:sym typeface="Wingdings"/>
                  </a:rPr>
                  <a:t>조각을 </a:t>
                </a:r>
                <a:r>
                  <a:rPr lang="ko-KR" altLang="en-US" sz="2200" b="1" i="0" dirty="0" smtClean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만들고</a:t>
                </a:r>
                <a:r>
                  <a:rPr lang="ko-KR" altLang="en-US" sz="2200" b="1" i="0" dirty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, 여러 방향으로 </a:t>
                </a:r>
                <a:r>
                  <a:rPr lang="ko-KR" altLang="en-US" sz="2200" b="1" dirty="0" smtClean="0">
                    <a:latin typeface="나눔고딕"/>
                    <a:ea typeface="나눔고딕"/>
                    <a:sym typeface="Wingdings"/>
                  </a:rPr>
                  <a:t>조각</a:t>
                </a:r>
                <a:r>
                  <a:rPr lang="ko-KR" altLang="en-US" sz="2200" b="1" i="0" dirty="0" smtClean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을 돌려 보려고 </a:t>
                </a:r>
                <a:r>
                  <a:rPr lang="ko-KR" altLang="en-US" sz="2200" b="1" dirty="0" smtClean="0">
                    <a:latin typeface="나눔고딕"/>
                    <a:ea typeface="나눔고딕"/>
                    <a:sym typeface="Wingdings"/>
                  </a:rPr>
                  <a:t>해요</a:t>
                </a:r>
                <a:r>
                  <a:rPr lang="en-US" altLang="ko-KR" sz="2200" b="1" dirty="0" smtClean="0">
                    <a:latin typeface="나눔고딕"/>
                    <a:ea typeface="나눔고딕"/>
                    <a:sym typeface="Wingdings"/>
                  </a:rPr>
                  <a:t>. </a:t>
                </a:r>
                <a:r>
                  <a:rPr lang="ko-KR" altLang="en-US" sz="2200" b="1" dirty="0" smtClean="0">
                    <a:latin typeface="나눔고딕"/>
                    <a:ea typeface="나눔고딕"/>
                    <a:sym typeface="Wingdings"/>
                  </a:rPr>
                  <a:t>조각</a:t>
                </a:r>
                <a:r>
                  <a:rPr lang="ko-KR" altLang="en-US" sz="2200" b="1" i="0" dirty="0" smtClean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을 </a:t>
                </a:r>
                <a:r>
                  <a:rPr lang="ko-KR" altLang="en-US" sz="2200" b="1" i="0" dirty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시계 방향으로 90</a:t>
                </a:r>
                <a:r>
                  <a:rPr lang="ko-KR" altLang="en-US" sz="2200" b="1" i="0" dirty="0" smtClean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°만큼 돌리면 </a:t>
                </a:r>
                <a:r>
                  <a:rPr lang="ko-KR" altLang="en-US" sz="2200" b="1" i="0" dirty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어떻게 될지 </a:t>
                </a:r>
                <a:r>
                  <a:rPr lang="ko-KR" altLang="en-US" sz="2200" b="1" i="0" dirty="0" smtClean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생각해 </a:t>
                </a:r>
                <a:r>
                  <a:rPr lang="ko-KR" altLang="en-US" sz="2200" b="1" i="0" dirty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보세요.  </a:t>
                </a:r>
              </a:p>
            </p:txBody>
          </p:sp>
          <p:pic>
            <p:nvPicPr>
              <p:cNvPr id="112" name="그림 111" descr="SC41406-1.jpg"/>
              <p:cNvPicPr>
                <a:picLocks noChangeAspect="1"/>
              </p:cNvPicPr>
              <p:nvPr/>
            </p:nvPicPr>
            <p:blipFill>
              <a:blip r:embed="rId3" cstate="print"/>
              <a:srcRect l="42807" t="4424" r="41140" b="7090"/>
              <a:stretch>
                <a:fillRect/>
              </a:stretch>
            </p:blipFill>
            <p:spPr>
              <a:xfrm>
                <a:off x="2873889" y="3821704"/>
                <a:ext cx="257177" cy="428628"/>
              </a:xfrm>
              <a:prstGeom prst="rect">
                <a:avLst/>
              </a:prstGeom>
            </p:spPr>
          </p:pic>
        </p:grpSp>
      </p:grpSp>
      <p:pic>
        <p:nvPicPr>
          <p:cNvPr id="35" name="그림 34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22990" y="1385192"/>
            <a:ext cx="5070473" cy="430887"/>
            <a:chOff x="922990" y="1428736"/>
            <a:chExt cx="5070473" cy="430887"/>
          </a:xfrm>
        </p:grpSpPr>
        <p:sp>
          <p:nvSpPr>
            <p:cNvPr id="37" name="TextBox 36"/>
            <p:cNvSpPr txBox="1"/>
            <p:nvPr/>
          </p:nvSpPr>
          <p:spPr>
            <a:xfrm>
              <a:off x="1099174" y="1428736"/>
              <a:ext cx="4894289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lvl="0" indent="0" algn="l" defTabSz="813913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모양 조각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을 돌리는 방법을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알아봅시다.</a:t>
              </a: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922990" y="1513059"/>
              <a:ext cx="219266" cy="218283"/>
              <a:chOff x="-572047" y="4429132"/>
              <a:chExt cx="291025" cy="289721"/>
            </a:xfrm>
          </p:grpSpPr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56" name="그림 55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3" t="54180" r="35153" b="33188"/>
          <a:stretch/>
        </p:blipFill>
        <p:spPr>
          <a:xfrm>
            <a:off x="3224765" y="2153142"/>
            <a:ext cx="2880022" cy="1645971"/>
          </a:xfrm>
          <a:prstGeom prst="rect">
            <a:avLst/>
          </a:prstGeom>
        </p:spPr>
      </p:pic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8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>
            <a:hlinkClick r:id="rId12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4" t="54180" r="43925" b="33188"/>
          <a:stretch/>
        </p:blipFill>
        <p:spPr>
          <a:xfrm rot="16200000">
            <a:off x="1811292" y="2142253"/>
            <a:ext cx="994181" cy="1645971"/>
          </a:xfrm>
          <a:prstGeom prst="rect">
            <a:avLst/>
          </a:prstGeom>
        </p:spPr>
      </p:pic>
      <p:pic>
        <p:nvPicPr>
          <p:cNvPr id="31" name="그림 30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4" t="54180" r="43925" b="33188"/>
          <a:stretch/>
        </p:blipFill>
        <p:spPr>
          <a:xfrm rot="5400000">
            <a:off x="6727607" y="2185798"/>
            <a:ext cx="994181" cy="1645971"/>
          </a:xfrm>
          <a:prstGeom prst="rect">
            <a:avLst/>
          </a:prstGeom>
        </p:spPr>
      </p:pic>
      <p:grpSp>
        <p:nvGrpSpPr>
          <p:cNvPr id="47" name="그룹 4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8" name="타원 4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9" name="이등변 삼각형 4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1" name="타원 5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2" name="이등변 삼각형 5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50793" y="4048185"/>
            <a:ext cx="7959032" cy="859611"/>
            <a:chOff x="950793" y="4048185"/>
            <a:chExt cx="7959032" cy="859611"/>
          </a:xfrm>
        </p:grpSpPr>
        <p:grpSp>
          <p:nvGrpSpPr>
            <p:cNvPr id="2" name="그룹 1"/>
            <p:cNvGrpSpPr/>
            <p:nvPr/>
          </p:nvGrpSpPr>
          <p:grpSpPr>
            <a:xfrm>
              <a:off x="950793" y="4138355"/>
              <a:ext cx="7959032" cy="769441"/>
              <a:chOff x="950793" y="3909749"/>
              <a:chExt cx="7959032" cy="769441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086715" y="3909749"/>
                <a:ext cx="7823110" cy="76944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square" lIns="91440" tIns="45720" rIns="91440" bIns="45720" anchor="t">
                <a:spAutoFit/>
              </a:bodyPr>
              <a:lstStyle/>
              <a:p>
                <a:pPr marL="36000" lvl="0" indent="0" algn="just" defTabSz="788479" latinLnBrk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lang="ko-KR" altLang="en-US"/>
                </a:pPr>
                <a:r>
                  <a:rPr lang="ko-KR" altLang="en-US" sz="2200" b="1" i="0" dirty="0" smtClean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    조각을 시계 </a:t>
                </a:r>
                <a:r>
                  <a:rPr lang="ko-KR" altLang="en-US" sz="2200" b="1" i="0" dirty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방향으로 90</a:t>
                </a:r>
                <a:r>
                  <a:rPr lang="ko-KR" altLang="en-US" sz="2200" b="1" i="0" dirty="0" smtClean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°만큼</a:t>
                </a:r>
                <a:r>
                  <a:rPr lang="en-US" altLang="ko-KR" sz="2200" b="1" i="0" dirty="0" smtClean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, </a:t>
                </a:r>
                <a:r>
                  <a:rPr lang="ko-KR" altLang="en-US" sz="2200" b="1" i="0" dirty="0" smtClean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시계 </a:t>
                </a:r>
                <a:r>
                  <a:rPr lang="ko-KR" altLang="en-US" sz="2200" b="1" i="0" dirty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반대 방향으로 90</a:t>
                </a:r>
                <a:r>
                  <a:rPr lang="ko-KR" altLang="en-US" sz="2200" b="1" i="0" dirty="0" smtClean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°만큼 돌려 </a:t>
                </a:r>
                <a:r>
                  <a:rPr lang="ko-KR" altLang="en-US" sz="2200" b="1" dirty="0" smtClean="0">
                    <a:latin typeface="나눔고딕"/>
                    <a:ea typeface="나눔고딕"/>
                    <a:sym typeface="Wingdings"/>
                  </a:rPr>
                  <a:t>보세</a:t>
                </a:r>
                <a:r>
                  <a:rPr lang="ko-KR" altLang="en-US" sz="2200" b="1" dirty="0">
                    <a:latin typeface="나눔고딕"/>
                    <a:ea typeface="나눔고딕"/>
                    <a:sym typeface="Wingdings"/>
                  </a:rPr>
                  <a:t>요</a:t>
                </a:r>
                <a:r>
                  <a:rPr lang="ko-KR" altLang="en-US" sz="2200" b="1" i="0" dirty="0" smtClean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. 예상과 같은지 비교해 보세요</a:t>
                </a:r>
                <a:r>
                  <a:rPr lang="en-US" altLang="ko-KR" sz="2200" b="1" i="0" dirty="0" smtClean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.</a:t>
                </a:r>
                <a:r>
                  <a:rPr lang="ko-KR" altLang="en-US" sz="2200" b="1" i="0" dirty="0" smtClean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  </a:t>
                </a:r>
                <a:endPara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endParaRPr>
              </a:p>
            </p:txBody>
          </p:sp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950793" y="405454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pic>
          <p:nvPicPr>
            <p:cNvPr id="117" name="그림 116" descr="SC41406-1.jpg"/>
            <p:cNvPicPr>
              <a:picLocks noChangeAspect="1"/>
            </p:cNvPicPr>
            <p:nvPr/>
          </p:nvPicPr>
          <p:blipFill>
            <a:blip r:embed="rId4" cstate="print"/>
            <a:srcRect l="42807" t="4424" r="41140" b="7090"/>
            <a:stretch>
              <a:fillRect/>
            </a:stretch>
          </p:blipFill>
          <p:spPr>
            <a:xfrm>
              <a:off x="1214791" y="4048185"/>
              <a:ext cx="257177" cy="428628"/>
            </a:xfrm>
            <a:prstGeom prst="rect">
              <a:avLst/>
            </a:prstGeom>
          </p:spPr>
        </p:pic>
      </p:grpSp>
      <p:pic>
        <p:nvPicPr>
          <p:cNvPr id="33" name="그림 32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모양 조각을 여러 방향으로 돌리기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6" name="그림 35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3" t="54180" r="34021" b="33188"/>
          <a:stretch/>
        </p:blipFill>
        <p:spPr>
          <a:xfrm>
            <a:off x="3224765" y="2153142"/>
            <a:ext cx="2995060" cy="1645971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4920" y="275648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0358" y="280002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9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10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11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12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13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모서리가 둥근 직사각형 44"/>
          <p:cNvSpPr/>
          <p:nvPr/>
        </p:nvSpPr>
        <p:spPr>
          <a:xfrm>
            <a:off x="911225" y="4687501"/>
            <a:ext cx="8094663" cy="88003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7" name="그룹 4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8" name="타원 4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9" name="이등변 삼각형 4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1" name="타원 5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2" name="이등변 삼각형 5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50793" y="4048185"/>
            <a:ext cx="7959032" cy="521057"/>
            <a:chOff x="950793" y="4048185"/>
            <a:chExt cx="7959032" cy="521057"/>
          </a:xfrm>
        </p:grpSpPr>
        <p:grpSp>
          <p:nvGrpSpPr>
            <p:cNvPr id="2" name="그룹 1"/>
            <p:cNvGrpSpPr/>
            <p:nvPr/>
          </p:nvGrpSpPr>
          <p:grpSpPr>
            <a:xfrm>
              <a:off x="950793" y="4138355"/>
              <a:ext cx="7959032" cy="430887"/>
              <a:chOff x="950793" y="3909749"/>
              <a:chExt cx="7959032" cy="43088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086715" y="3909749"/>
                <a:ext cx="7823110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square" lIns="91440" tIns="45720" rIns="91440" bIns="45720" anchor="t">
                <a:spAutoFit/>
              </a:bodyPr>
              <a:lstStyle/>
              <a:p>
                <a:pPr marL="36000" lvl="0" indent="0" algn="just" defTabSz="788479" latinLnBrk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lang="ko-KR" altLang="en-US"/>
                </a:pPr>
                <a:r>
                  <a:rPr lang="ko-KR" altLang="en-US" sz="2200" b="1" i="0" dirty="0" smtClean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    조각을 돌렸을 </a:t>
                </a:r>
                <a:r>
                  <a:rPr lang="ko-KR" altLang="en-US" sz="2200" b="1" i="0" dirty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때의 변화를 말해 </a:t>
                </a:r>
                <a:r>
                  <a:rPr lang="ko-KR" altLang="en-US" sz="2200" b="1" i="0" dirty="0" smtClean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보세요</a:t>
                </a:r>
                <a:r>
                  <a:rPr lang="ko-KR" altLang="en-US" sz="2200" b="1" i="0" dirty="0">
                    <a:solidFill>
                      <a:schemeClr val="tx1"/>
                    </a:solidFill>
                    <a:latin typeface="나눔고딕"/>
                    <a:ea typeface="나눔고딕"/>
                    <a:sym typeface="Wingdings"/>
                  </a:rPr>
                  <a:t>.  </a:t>
                </a:r>
              </a:p>
            </p:txBody>
          </p:sp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950793" y="405454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pic>
          <p:nvPicPr>
            <p:cNvPr id="117" name="그림 116" descr="SC41406-1.jpg"/>
            <p:cNvPicPr>
              <a:picLocks noChangeAspect="1"/>
            </p:cNvPicPr>
            <p:nvPr/>
          </p:nvPicPr>
          <p:blipFill>
            <a:blip r:embed="rId3" cstate="print"/>
            <a:srcRect l="42807" t="4424" r="41140" b="7090"/>
            <a:stretch>
              <a:fillRect/>
            </a:stretch>
          </p:blipFill>
          <p:spPr>
            <a:xfrm>
              <a:off x="1214791" y="4048185"/>
              <a:ext cx="257177" cy="428628"/>
            </a:xfrm>
            <a:prstGeom prst="rect">
              <a:avLst/>
            </a:prstGeom>
          </p:spPr>
        </p:pic>
      </p:grpSp>
      <p:pic>
        <p:nvPicPr>
          <p:cNvPr id="33" name="그림 32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모양 조각을 여러 방향으로 돌리기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485397" y="2153142"/>
            <a:ext cx="6562286" cy="1645971"/>
            <a:chOff x="1485397" y="2153142"/>
            <a:chExt cx="6562286" cy="1645971"/>
          </a:xfrm>
        </p:grpSpPr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94" t="54180" r="43925" b="33188"/>
            <a:stretch/>
          </p:blipFill>
          <p:spPr>
            <a:xfrm rot="16200000">
              <a:off x="1811292" y="2142253"/>
              <a:ext cx="994181" cy="1645971"/>
            </a:xfrm>
            <a:prstGeom prst="rect">
              <a:avLst/>
            </a:prstGeom>
          </p:spPr>
        </p:pic>
        <p:pic>
          <p:nvPicPr>
            <p:cNvPr id="31" name="그림 3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94" t="54180" r="43925" b="33188"/>
            <a:stretch/>
          </p:blipFill>
          <p:spPr>
            <a:xfrm rot="5400000">
              <a:off x="6727607" y="2185798"/>
              <a:ext cx="994181" cy="1645971"/>
            </a:xfrm>
            <a:prstGeom prst="rect">
              <a:avLst/>
            </a:prstGeom>
          </p:spPr>
        </p:pic>
        <p:pic>
          <p:nvPicPr>
            <p:cNvPr id="36" name="그림 35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3" t="54180" r="34021" b="33188"/>
            <a:stretch/>
          </p:blipFill>
          <p:spPr>
            <a:xfrm>
              <a:off x="3224765" y="2153142"/>
              <a:ext cx="2995060" cy="1645971"/>
            </a:xfrm>
            <a:prstGeom prst="rect">
              <a:avLst/>
            </a:prstGeom>
          </p:spPr>
        </p:pic>
      </p:grpSp>
      <p:sp>
        <p:nvSpPr>
          <p:cNvPr id="38" name="직사각형 42"/>
          <p:cNvSpPr>
            <a:spLocks noChangeArrowheads="1"/>
          </p:cNvSpPr>
          <p:nvPr/>
        </p:nvSpPr>
        <p:spPr bwMode="auto">
          <a:xfrm>
            <a:off x="938680" y="4733273"/>
            <a:ext cx="7998532" cy="76944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spc="-300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조각을 시계 방향으로 </a:t>
            </a:r>
            <a:r>
              <a:rPr lang="en-US" altLang="ko-KR" sz="2200" b="1" spc="-30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9</a:t>
            </a:r>
            <a:r>
              <a:rPr lang="ko-KR" altLang="en-US" sz="2200" b="1" spc="-30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0</a:t>
            </a:r>
            <a:r>
              <a:rPr lang="ko-KR" altLang="en-US" sz="2200" b="1" spc="-300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°만큼 </a:t>
            </a:r>
            <a:r>
              <a:rPr lang="ko-KR" altLang="en-US" sz="2200" b="1" spc="-30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돌리면 </a:t>
            </a:r>
            <a:r>
              <a:rPr lang="ko-KR" altLang="en-US" sz="2200" b="1" spc="-300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위쪽 부분이 오른쪽으로 이동하고, 시계 반대 방향으로 </a:t>
            </a:r>
            <a:r>
              <a:rPr lang="en-US" altLang="ko-KR" sz="2200" b="1" spc="-30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9</a:t>
            </a:r>
            <a:r>
              <a:rPr lang="ko-KR" altLang="en-US" sz="2200" b="1" spc="-30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0</a:t>
            </a:r>
            <a:r>
              <a:rPr lang="ko-KR" altLang="en-US" sz="2200" b="1" spc="-300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°만큼 </a:t>
            </a:r>
            <a:r>
              <a:rPr lang="ko-KR" altLang="en-US" sz="2200" b="1" spc="-30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돌리면 </a:t>
            </a:r>
            <a:r>
              <a:rPr lang="ko-KR" altLang="en-US" sz="2200" b="1" spc="-300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위쪽 부분이 왼쪽으로 이동합니다</a:t>
            </a:r>
            <a:r>
              <a:rPr lang="en-US" altLang="ko-KR" sz="2200" b="1" spc="-30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6889" y="49187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9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10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11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12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13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12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모서리가 둥근 직사각형 39"/>
          <p:cNvSpPr/>
          <p:nvPr/>
        </p:nvSpPr>
        <p:spPr>
          <a:xfrm>
            <a:off x="911225" y="4993646"/>
            <a:ext cx="8098169" cy="820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39" cap="flat" cmpd="sng" algn="ctr">
            <a:solidFill>
              <a:srgbClr val="A6A6A6"/>
            </a:solidFill>
            <a:prstDash val="sysDot"/>
            <a:round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TextBox 40"/>
          <p:cNvSpPr txBox="1"/>
          <p:nvPr/>
        </p:nvSpPr>
        <p:spPr>
          <a:xfrm>
            <a:off x="937978" y="5019240"/>
            <a:ext cx="7551983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lvl="0" indent="-1800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53735">
                  <a:alpha val="100000"/>
                </a:srgbClr>
              </a:buClr>
              <a:buSzPct val="100000"/>
              <a:buFont typeface="Arial" pitchFamily="34" charset="0"/>
              <a:buChar char="•"/>
              <a:defRPr lang="ko-KR" altLang="en-US"/>
            </a:pPr>
            <a:r>
              <a:rPr lang="ko-KR" altLang="en-US" sz="2200" b="1" i="0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위쪽에 있는 초록색 삼각형이 아래쪽으로 이동할 것 같습니다.</a:t>
            </a:r>
          </a:p>
          <a:p>
            <a:pPr lvl="0" indent="-1800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53735">
                  <a:alpha val="100000"/>
                </a:srgbClr>
              </a:buClr>
              <a:buSzPct val="100000"/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조각</a:t>
            </a:r>
            <a:r>
              <a:rPr lang="ko-KR" altLang="en-US" sz="2200" b="1" i="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의 </a:t>
            </a:r>
            <a:r>
              <a:rPr lang="ko-KR" altLang="en-US" sz="2200" b="1" i="0" dirty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방향이 바뀔 것 같습니다</a:t>
            </a:r>
            <a:r>
              <a:rPr lang="ko-KR" altLang="en-US" sz="2200" b="1" i="0" dirty="0" smtClean="0">
                <a:solidFill>
                  <a:srgbClr val="953735">
                    <a:alpha val="100000"/>
                  </a:srgbClr>
                </a:solidFill>
                <a:latin typeface="나눔고딕"/>
                <a:ea typeface="나눔고딕"/>
                <a:sym typeface="Wingdings"/>
              </a:rPr>
              <a:t>.</a:t>
            </a:r>
            <a:endParaRPr lang="ko-KR" altLang="en-US" sz="2200" b="1" i="0" dirty="0">
              <a:solidFill>
                <a:srgbClr val="953735">
                  <a:alpha val="100000"/>
                </a:srgbClr>
              </a:solidFill>
              <a:latin typeface="나눔고딕"/>
              <a:ea typeface="나눔고딕"/>
              <a:sym typeface="Wingdings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4" name="타원 4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5" name="이등변 삼각형 4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7" name="타원 4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8" name="이등변 삼각형 4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557" y="52024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949651" y="4201667"/>
            <a:ext cx="7965748" cy="769441"/>
            <a:chOff x="949651" y="3920263"/>
            <a:chExt cx="7965748" cy="769441"/>
          </a:xfrm>
        </p:grpSpPr>
        <p:sp>
          <p:nvSpPr>
            <p:cNvPr id="39" name="TextBox 38"/>
            <p:cNvSpPr txBox="1"/>
            <p:nvPr/>
          </p:nvSpPr>
          <p:spPr>
            <a:xfrm>
              <a:off x="1108308" y="3920263"/>
              <a:ext cx="7807091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lvl="0" indent="0" algn="just" defTabSz="813913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이번에는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조각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을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시계 방향으로 180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°만큼 돌리면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어떻게 될지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생각해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보세요.  </a:t>
              </a:r>
            </a:p>
          </p:txBody>
        </p:sp>
        <p:sp>
          <p:nvSpPr>
            <p:cNvPr id="53" name="Freeform 14"/>
            <p:cNvSpPr>
              <a:spLocks/>
            </p:cNvSpPr>
            <p:nvPr/>
          </p:nvSpPr>
          <p:spPr bwMode="auto">
            <a:xfrm>
              <a:off x="949651" y="407987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34" name="그림 33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모양 조각을 여러 방향으로 돌리기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3" name="그림 32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4" t="75804" r="36844" b="11564"/>
          <a:stretch/>
        </p:blipFill>
        <p:spPr>
          <a:xfrm>
            <a:off x="3523181" y="1631145"/>
            <a:ext cx="2427514" cy="1645971"/>
          </a:xfrm>
          <a:prstGeom prst="rect">
            <a:avLst/>
          </a:prstGeom>
        </p:spPr>
      </p:pic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12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0" t="75804" r="43974" b="11564"/>
          <a:stretch/>
        </p:blipFill>
        <p:spPr>
          <a:xfrm rot="10800000">
            <a:off x="2327193" y="1678179"/>
            <a:ext cx="1037342" cy="1645971"/>
          </a:xfrm>
          <a:prstGeom prst="rect">
            <a:avLst/>
          </a:prstGeom>
        </p:spPr>
      </p:pic>
      <p:pic>
        <p:nvPicPr>
          <p:cNvPr id="41" name="그림 40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0" t="75804" r="43974" b="11564"/>
          <a:stretch/>
        </p:blipFill>
        <p:spPr>
          <a:xfrm rot="10800000">
            <a:off x="6267848" y="1702042"/>
            <a:ext cx="1037342" cy="1645971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2" name="타원 3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3" name="이등변 삼각형 3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13038" y="3536252"/>
            <a:ext cx="8274952" cy="826747"/>
            <a:chOff x="913038" y="3536252"/>
            <a:chExt cx="8274952" cy="826747"/>
          </a:xfrm>
        </p:grpSpPr>
        <p:sp>
          <p:nvSpPr>
            <p:cNvPr id="44" name="TextBox 43"/>
            <p:cNvSpPr txBox="1"/>
            <p:nvPr/>
          </p:nvSpPr>
          <p:spPr>
            <a:xfrm>
              <a:off x="1049367" y="3593558"/>
              <a:ext cx="8138623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pPr marL="36000" lvl="0" indent="0" defTabSz="788479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    조각을 시계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방향으로 180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°만큼</a:t>
              </a:r>
              <a:r>
                <a:rPr lang="en-US" altLang="ko-KR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,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시계 </a:t>
              </a:r>
              <a:r>
                <a:rPr lang="ko-KR" altLang="en-US" sz="2200" b="1" i="0" dirty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반대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방향으로 </a:t>
              </a:r>
              <a:r>
                <a:rPr lang="ko-KR" altLang="en-US" sz="2200" b="1" i="0" spc="-15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180°만큼</a:t>
              </a:r>
              <a:endParaRPr lang="en-US" altLang="ko-KR" sz="2200" b="1" i="0" spc="-150" dirty="0" smtClean="0">
                <a:solidFill>
                  <a:schemeClr val="tx1"/>
                </a:solidFill>
                <a:latin typeface="나눔고딕"/>
                <a:ea typeface="나눔고딕"/>
                <a:sym typeface="Wingdings"/>
              </a:endParaRPr>
            </a:p>
            <a:p>
              <a:pPr marL="36000" lvl="0" indent="0" defTabSz="788479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ko-KR" altLang="en-US"/>
              </a:pP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돌려 보세요</a:t>
              </a:r>
              <a:r>
                <a:rPr lang="en-US" altLang="ko-KR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.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예상과 같은지 비교해 보세요</a:t>
              </a:r>
              <a:r>
                <a:rPr lang="en-US" altLang="ko-KR" sz="2200" b="1" i="0" dirty="0" smtClean="0">
                  <a:solidFill>
                    <a:schemeClr val="tx1"/>
                  </a:solidFill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i="0" dirty="0">
                <a:solidFill>
                  <a:schemeClr val="tx1"/>
                </a:solidFill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913038" y="376923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pic>
          <p:nvPicPr>
            <p:cNvPr id="51" name="그림 50" descr="SC41406-1.jpg"/>
            <p:cNvPicPr>
              <a:picLocks noChangeAspect="1"/>
            </p:cNvPicPr>
            <p:nvPr/>
          </p:nvPicPr>
          <p:blipFill>
            <a:blip r:embed="rId3" cstate="print"/>
            <a:srcRect l="42807" t="4424" r="41140" b="7090"/>
            <a:stretch>
              <a:fillRect/>
            </a:stretch>
          </p:blipFill>
          <p:spPr>
            <a:xfrm>
              <a:off x="1180386" y="3536252"/>
              <a:ext cx="257177" cy="428628"/>
            </a:xfrm>
            <a:prstGeom prst="rect">
              <a:avLst/>
            </a:prstGeom>
          </p:spPr>
        </p:pic>
      </p:grpSp>
      <p:pic>
        <p:nvPicPr>
          <p:cNvPr id="47" name="그림 46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모양 조각을 여러 방향으로 돌리기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6" name="그림 3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4" t="75804" r="36844" b="11564"/>
          <a:stretch/>
        </p:blipFill>
        <p:spPr>
          <a:xfrm>
            <a:off x="3523181" y="1631145"/>
            <a:ext cx="2427514" cy="1645971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9949" y="22157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7745" y="22157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타원 49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8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12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1165</Words>
  <Application>Microsoft Office PowerPoint</Application>
  <PresentationFormat>A4 용지(210x297mm)</PresentationFormat>
  <Paragraphs>192</Paragraphs>
  <Slides>29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29</vt:i4>
      </vt:variant>
    </vt:vector>
  </HeadingPairs>
  <TitlesOfParts>
    <vt:vector size="39" baseType="lpstr">
      <vt:lpstr>굴림</vt:lpstr>
      <vt:lpstr>Arial</vt:lpstr>
      <vt:lpstr>맑은 고딕</vt:lpstr>
      <vt:lpstr>Wingdings</vt:lpstr>
      <vt:lpstr>나눔고딕 ExtraBold</vt:lpstr>
      <vt:lpstr>나눔고딕</vt:lpstr>
      <vt:lpstr>나눔바른고딕</vt:lpstr>
      <vt:lpstr>Office 테마</vt:lpstr>
      <vt:lpstr>1_디자인 사용자 지정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천재교육</cp:lastModifiedBy>
  <cp:revision>346</cp:revision>
  <dcterms:created xsi:type="dcterms:W3CDTF">2016-11-16T23:53:02Z</dcterms:created>
  <dcterms:modified xsi:type="dcterms:W3CDTF">2018-10-30T11:25:41Z</dcterms:modified>
</cp:coreProperties>
</file>