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257" r:id="rId4"/>
    <p:sldId id="259" r:id="rId5"/>
    <p:sldId id="279" r:id="rId6"/>
    <p:sldId id="260" r:id="rId7"/>
    <p:sldId id="261" r:id="rId8"/>
    <p:sldId id="271" r:id="rId9"/>
    <p:sldId id="272" r:id="rId10"/>
    <p:sldId id="280" r:id="rId11"/>
    <p:sldId id="275" r:id="rId12"/>
    <p:sldId id="264" r:id="rId13"/>
    <p:sldId id="277" r:id="rId14"/>
    <p:sldId id="266" r:id="rId15"/>
    <p:sldId id="278" r:id="rId16"/>
    <p:sldId id="268" r:id="rId17"/>
    <p:sldId id="269" r:id="rId18"/>
    <p:sldId id="270" r:id="rId19"/>
    <p:sldId id="267" r:id="rId20"/>
  </p:sldIdLst>
  <p:sldSz cx="9906000" cy="6858000" type="A4"/>
  <p:notesSz cx="6858000" cy="9144000"/>
  <p:embeddedFontLst>
    <p:embeddedFont>
      <p:font typeface="나눔고딕" panose="020D0604000000000000" pitchFamily="50" charset="-127"/>
      <p:regular r:id="rId22"/>
      <p:bold r:id="rId23"/>
    </p:embeddedFont>
    <p:embeddedFont>
      <p:font typeface="나눔바른고딕" panose="020B0603020101020101" pitchFamily="50" charset="-127"/>
      <p:regular r:id="rId24"/>
      <p:bold r:id="rId25"/>
    </p:embeddedFont>
    <p:embeddedFont>
      <p:font typeface="나눔고딕 ExtraBold" panose="020D0904000000000000" pitchFamily="50" charset="-127"/>
      <p:bold r:id="rId26"/>
    </p:embeddedFont>
    <p:embeddedFont>
      <p:font typeface="한컴바탕" panose="02030600000101010101" charset="2"/>
      <p:regular r:id="rId27"/>
    </p:embeddedFont>
    <p:embeddedFont>
      <p:font typeface="맑은 고딕" panose="020B0503020000020004" pitchFamily="50" charset="-127"/>
      <p:regular r:id="rId28"/>
      <p:bold r:id="rId2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2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orient="horz" pos="618">
          <p15:clr>
            <a:srgbClr val="A4A3A4"/>
          </p15:clr>
        </p15:guide>
        <p15:guide id="4" orient="horz" pos="935">
          <p15:clr>
            <a:srgbClr val="A4A3A4"/>
          </p15:clr>
        </p15:guide>
        <p15:guide id="5" orient="horz" pos="1117">
          <p15:clr>
            <a:srgbClr val="A4A3A4"/>
          </p15:clr>
        </p15:guide>
        <p15:guide id="6" pos="262">
          <p15:clr>
            <a:srgbClr val="A4A3A4"/>
          </p15:clr>
        </p15:guide>
        <p15:guide id="7" pos="5978">
          <p15:clr>
            <a:srgbClr val="A4A3A4"/>
          </p15:clr>
        </p15:guide>
        <p15:guide id="8">
          <p15:clr>
            <a:srgbClr val="A4A3A4"/>
          </p15:clr>
        </p15:guide>
        <p15:guide id="9" pos="716">
          <p15:clr>
            <a:srgbClr val="A4A3A4"/>
          </p15:clr>
        </p15:guide>
        <p15:guide id="10" orient="horz" pos="4201">
          <p15:clr>
            <a:srgbClr val="A4A3A4"/>
          </p15:clr>
        </p15:guide>
        <p15:guide id="11" orient="horz" pos="911">
          <p15:clr>
            <a:srgbClr val="A4A3A4"/>
          </p15:clr>
        </p15:guide>
        <p15:guide id="12" orient="horz" pos="3716">
          <p15:clr>
            <a:srgbClr val="A4A3A4"/>
          </p15:clr>
        </p15:guide>
        <p15:guide id="13" pos="5675">
          <p15:clr>
            <a:srgbClr val="A4A3A4"/>
          </p15:clr>
        </p15:guide>
        <p15:guide id="14" pos="5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007F"/>
    <a:srgbClr val="385D8A"/>
    <a:srgbClr val="7F7F7F"/>
    <a:srgbClr val="E948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8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1536" y="102"/>
      </p:cViewPr>
      <p:guideLst>
        <p:guide orient="horz" pos="482"/>
        <p:guide orient="horz" pos="3884"/>
        <p:guide orient="horz" pos="618"/>
        <p:guide orient="horz" pos="935"/>
        <p:guide orient="horz" pos="1117"/>
        <p:guide pos="262"/>
        <p:guide pos="5978"/>
        <p:guide/>
        <p:guide pos="716"/>
        <p:guide orient="horz" pos="4201"/>
        <p:guide orient="horz" pos="911"/>
        <p:guide orient="horz" pos="3716"/>
        <p:guide pos="5675"/>
        <p:guide pos="5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73464-9C07-4C23-96E2-175D2DEA6EFE}" type="datetimeFigureOut">
              <a:rPr lang="ko-KR" altLang="en-US" smtClean="0"/>
              <a:pPr/>
              <a:t>2020-10-16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C3119-8FEC-4421-B5AB-DA144D3E27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0801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C3119-8FEC-4421-B5AB-DA144D3E276F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5674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C3119-8FEC-4421-B5AB-DA144D3E276F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1562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-142908" y="5643578"/>
            <a:ext cx="10239444" cy="1214422"/>
            <a:chOff x="270" y="1710"/>
            <a:chExt cx="5753" cy="647"/>
          </a:xfrm>
          <a:solidFill>
            <a:srgbClr val="6FBA2C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4896" y="0"/>
                </a:cxn>
                <a:cxn ang="0">
                  <a:pos x="4909" y="2"/>
                </a:cxn>
                <a:cxn ang="0">
                  <a:pos x="4914" y="2"/>
                </a:cxn>
                <a:cxn ang="0">
                  <a:pos x="5753" y="2"/>
                </a:cxn>
                <a:cxn ang="0">
                  <a:pos x="5753" y="28"/>
                </a:cxn>
                <a:cxn ang="0">
                  <a:pos x="5741" y="617"/>
                </a:cxn>
                <a:cxn ang="0">
                  <a:pos x="0" y="617"/>
                </a:cxn>
                <a:cxn ang="0">
                  <a:pos x="0" y="265"/>
                </a:cxn>
                <a:cxn ang="0">
                  <a:pos x="4210" y="265"/>
                </a:cxn>
                <a:cxn ang="0">
                  <a:pos x="4263" y="265"/>
                </a:cxn>
                <a:cxn ang="0">
                  <a:pos x="4315" y="265"/>
                </a:cxn>
                <a:cxn ang="0">
                  <a:pos x="4366" y="265"/>
                </a:cxn>
                <a:cxn ang="0">
                  <a:pos x="4416" y="265"/>
                </a:cxn>
                <a:cxn ang="0">
                  <a:pos x="4462" y="261"/>
                </a:cxn>
                <a:cxn ang="0">
                  <a:pos x="4502" y="256"/>
                </a:cxn>
                <a:cxn ang="0">
                  <a:pos x="4539" y="247"/>
                </a:cxn>
                <a:cxn ang="0">
                  <a:pos x="4568" y="235"/>
                </a:cxn>
                <a:cxn ang="0">
                  <a:pos x="4589" y="217"/>
                </a:cxn>
                <a:cxn ang="0">
                  <a:pos x="4603" y="201"/>
                </a:cxn>
                <a:cxn ang="0">
                  <a:pos x="4615" y="183"/>
                </a:cxn>
                <a:cxn ang="0">
                  <a:pos x="4629" y="166"/>
                </a:cxn>
                <a:cxn ang="0">
                  <a:pos x="4640" y="150"/>
                </a:cxn>
                <a:cxn ang="0">
                  <a:pos x="4648" y="136"/>
                </a:cxn>
                <a:cxn ang="0">
                  <a:pos x="4654" y="127"/>
                </a:cxn>
                <a:cxn ang="0">
                  <a:pos x="4655" y="123"/>
                </a:cxn>
                <a:cxn ang="0">
                  <a:pos x="4676" y="88"/>
                </a:cxn>
                <a:cxn ang="0">
                  <a:pos x="4703" y="62"/>
                </a:cxn>
                <a:cxn ang="0">
                  <a:pos x="4732" y="41"/>
                </a:cxn>
                <a:cxn ang="0">
                  <a:pos x="4762" y="25"/>
                </a:cxn>
                <a:cxn ang="0">
                  <a:pos x="4795" y="14"/>
                </a:cxn>
                <a:cxn ang="0">
                  <a:pos x="4825" y="7"/>
                </a:cxn>
                <a:cxn ang="0">
                  <a:pos x="4853" y="4"/>
                </a:cxn>
                <a:cxn ang="0">
                  <a:pos x="4877" y="2"/>
                </a:cxn>
                <a:cxn ang="0">
                  <a:pos x="4896" y="0"/>
                </a:cxn>
              </a:cxnLst>
              <a:rect l="0" t="0" r="r" b="b"/>
              <a:pathLst>
                <a:path w="5753" h="617">
                  <a:moveTo>
                    <a:pt x="4896" y="0"/>
                  </a:moveTo>
                  <a:lnTo>
                    <a:pt x="4909" y="2"/>
                  </a:lnTo>
                  <a:lnTo>
                    <a:pt x="4914" y="2"/>
                  </a:lnTo>
                  <a:lnTo>
                    <a:pt x="5753" y="2"/>
                  </a:lnTo>
                  <a:lnTo>
                    <a:pt x="5753" y="28"/>
                  </a:lnTo>
                  <a:lnTo>
                    <a:pt x="5741" y="617"/>
                  </a:lnTo>
                  <a:lnTo>
                    <a:pt x="0" y="617"/>
                  </a:lnTo>
                  <a:lnTo>
                    <a:pt x="0" y="265"/>
                  </a:lnTo>
                  <a:lnTo>
                    <a:pt x="4210" y="265"/>
                  </a:lnTo>
                  <a:lnTo>
                    <a:pt x="4263" y="265"/>
                  </a:lnTo>
                  <a:lnTo>
                    <a:pt x="4315" y="265"/>
                  </a:lnTo>
                  <a:lnTo>
                    <a:pt x="4366" y="265"/>
                  </a:lnTo>
                  <a:lnTo>
                    <a:pt x="4416" y="265"/>
                  </a:lnTo>
                  <a:lnTo>
                    <a:pt x="4462" y="261"/>
                  </a:lnTo>
                  <a:lnTo>
                    <a:pt x="4502" y="256"/>
                  </a:lnTo>
                  <a:lnTo>
                    <a:pt x="4539" y="247"/>
                  </a:lnTo>
                  <a:lnTo>
                    <a:pt x="4568" y="235"/>
                  </a:lnTo>
                  <a:lnTo>
                    <a:pt x="4589" y="217"/>
                  </a:lnTo>
                  <a:lnTo>
                    <a:pt x="4603" y="201"/>
                  </a:lnTo>
                  <a:lnTo>
                    <a:pt x="4615" y="183"/>
                  </a:lnTo>
                  <a:lnTo>
                    <a:pt x="4629" y="166"/>
                  </a:lnTo>
                  <a:lnTo>
                    <a:pt x="4640" y="150"/>
                  </a:lnTo>
                  <a:lnTo>
                    <a:pt x="4648" y="136"/>
                  </a:lnTo>
                  <a:lnTo>
                    <a:pt x="4654" y="127"/>
                  </a:lnTo>
                  <a:lnTo>
                    <a:pt x="4655" y="123"/>
                  </a:lnTo>
                  <a:lnTo>
                    <a:pt x="4676" y="88"/>
                  </a:lnTo>
                  <a:lnTo>
                    <a:pt x="4703" y="62"/>
                  </a:lnTo>
                  <a:lnTo>
                    <a:pt x="4732" y="41"/>
                  </a:lnTo>
                  <a:lnTo>
                    <a:pt x="4762" y="25"/>
                  </a:lnTo>
                  <a:lnTo>
                    <a:pt x="4795" y="14"/>
                  </a:lnTo>
                  <a:lnTo>
                    <a:pt x="4825" y="7"/>
                  </a:lnTo>
                  <a:lnTo>
                    <a:pt x="4853" y="4"/>
                  </a:lnTo>
                  <a:lnTo>
                    <a:pt x="4877" y="2"/>
                  </a:lnTo>
                  <a:lnTo>
                    <a:pt x="4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876" y="2"/>
                </a:cxn>
                <a:cxn ang="0">
                  <a:pos x="901" y="4"/>
                </a:cxn>
                <a:cxn ang="0">
                  <a:pos x="929" y="7"/>
                </a:cxn>
                <a:cxn ang="0">
                  <a:pos x="960" y="14"/>
                </a:cxn>
                <a:cxn ang="0">
                  <a:pos x="991" y="25"/>
                </a:cxn>
                <a:cxn ang="0">
                  <a:pos x="1023" y="41"/>
                </a:cxn>
                <a:cxn ang="0">
                  <a:pos x="1051" y="62"/>
                </a:cxn>
                <a:cxn ang="0">
                  <a:pos x="1077" y="88"/>
                </a:cxn>
                <a:cxn ang="0">
                  <a:pos x="1098" y="123"/>
                </a:cxn>
                <a:cxn ang="0">
                  <a:pos x="1100" y="127"/>
                </a:cxn>
                <a:cxn ang="0">
                  <a:pos x="1107" y="136"/>
                </a:cxn>
                <a:cxn ang="0">
                  <a:pos x="1114" y="150"/>
                </a:cxn>
                <a:cxn ang="0">
                  <a:pos x="1126" y="166"/>
                </a:cxn>
                <a:cxn ang="0">
                  <a:pos x="1138" y="183"/>
                </a:cxn>
                <a:cxn ang="0">
                  <a:pos x="1150" y="201"/>
                </a:cxn>
                <a:cxn ang="0">
                  <a:pos x="1164" y="217"/>
                </a:cxn>
                <a:cxn ang="0">
                  <a:pos x="1185" y="235"/>
                </a:cxn>
                <a:cxn ang="0">
                  <a:pos x="1215" y="247"/>
                </a:cxn>
                <a:cxn ang="0">
                  <a:pos x="1252" y="256"/>
                </a:cxn>
                <a:cxn ang="0">
                  <a:pos x="1293" y="261"/>
                </a:cxn>
                <a:cxn ang="0">
                  <a:pos x="1339" y="265"/>
                </a:cxn>
                <a:cxn ang="0">
                  <a:pos x="1388" y="265"/>
                </a:cxn>
                <a:cxn ang="0">
                  <a:pos x="1438" y="265"/>
                </a:cxn>
                <a:cxn ang="0">
                  <a:pos x="1491" y="265"/>
                </a:cxn>
                <a:cxn ang="0">
                  <a:pos x="1543" y="265"/>
                </a:cxn>
                <a:cxn ang="0">
                  <a:pos x="5753" y="265"/>
                </a:cxn>
                <a:cxn ang="0">
                  <a:pos x="5753" y="617"/>
                </a:cxn>
                <a:cxn ang="0">
                  <a:pos x="12" y="617"/>
                </a:cxn>
                <a:cxn ang="0">
                  <a:pos x="0" y="28"/>
                </a:cxn>
                <a:cxn ang="0">
                  <a:pos x="0" y="2"/>
                </a:cxn>
                <a:cxn ang="0">
                  <a:pos x="840" y="2"/>
                </a:cxn>
                <a:cxn ang="0">
                  <a:pos x="845" y="2"/>
                </a:cxn>
                <a:cxn ang="0">
                  <a:pos x="857" y="0"/>
                </a:cxn>
              </a:cxnLst>
              <a:rect l="0" t="0" r="r" b="b"/>
              <a:pathLst>
                <a:path w="5753" h="617">
                  <a:moveTo>
                    <a:pt x="857" y="0"/>
                  </a:moveTo>
                  <a:lnTo>
                    <a:pt x="876" y="2"/>
                  </a:lnTo>
                  <a:lnTo>
                    <a:pt x="901" y="4"/>
                  </a:lnTo>
                  <a:lnTo>
                    <a:pt x="929" y="7"/>
                  </a:lnTo>
                  <a:lnTo>
                    <a:pt x="960" y="14"/>
                  </a:lnTo>
                  <a:lnTo>
                    <a:pt x="991" y="25"/>
                  </a:lnTo>
                  <a:lnTo>
                    <a:pt x="1023" y="41"/>
                  </a:lnTo>
                  <a:lnTo>
                    <a:pt x="1051" y="62"/>
                  </a:lnTo>
                  <a:lnTo>
                    <a:pt x="1077" y="88"/>
                  </a:lnTo>
                  <a:lnTo>
                    <a:pt x="1098" y="123"/>
                  </a:lnTo>
                  <a:lnTo>
                    <a:pt x="1100" y="127"/>
                  </a:lnTo>
                  <a:lnTo>
                    <a:pt x="1107" y="136"/>
                  </a:lnTo>
                  <a:lnTo>
                    <a:pt x="1114" y="150"/>
                  </a:lnTo>
                  <a:lnTo>
                    <a:pt x="1126" y="166"/>
                  </a:lnTo>
                  <a:lnTo>
                    <a:pt x="1138" y="183"/>
                  </a:lnTo>
                  <a:lnTo>
                    <a:pt x="1150" y="201"/>
                  </a:lnTo>
                  <a:lnTo>
                    <a:pt x="1164" y="217"/>
                  </a:lnTo>
                  <a:lnTo>
                    <a:pt x="1185" y="235"/>
                  </a:lnTo>
                  <a:lnTo>
                    <a:pt x="1215" y="247"/>
                  </a:lnTo>
                  <a:lnTo>
                    <a:pt x="1252" y="256"/>
                  </a:lnTo>
                  <a:lnTo>
                    <a:pt x="1293" y="261"/>
                  </a:lnTo>
                  <a:lnTo>
                    <a:pt x="1339" y="265"/>
                  </a:lnTo>
                  <a:lnTo>
                    <a:pt x="1388" y="265"/>
                  </a:lnTo>
                  <a:lnTo>
                    <a:pt x="1438" y="265"/>
                  </a:lnTo>
                  <a:lnTo>
                    <a:pt x="1491" y="265"/>
                  </a:lnTo>
                  <a:lnTo>
                    <a:pt x="1543" y="265"/>
                  </a:lnTo>
                  <a:lnTo>
                    <a:pt x="5753" y="265"/>
                  </a:lnTo>
                  <a:lnTo>
                    <a:pt x="5753" y="617"/>
                  </a:lnTo>
                  <a:lnTo>
                    <a:pt x="12" y="617"/>
                  </a:lnTo>
                  <a:lnTo>
                    <a:pt x="0" y="28"/>
                  </a:lnTo>
                  <a:lnTo>
                    <a:pt x="0" y="2"/>
                  </a:lnTo>
                  <a:lnTo>
                    <a:pt x="840" y="2"/>
                  </a:lnTo>
                  <a:lnTo>
                    <a:pt x="845" y="2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70" y="2160"/>
              <a:ext cx="5741" cy="19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846" y="1748"/>
              <a:ext cx="177" cy="6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2020-10-16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2020-10-16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2020-10-16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2020-10-16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2020-10-16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2020-10-16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2020-10-16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2020-10-16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2020-10-16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2020-10-16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2020-10-16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2020-10-16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2020-10-16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2020-10-16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2020-10-16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2020-10-16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schemeClr val="bg1"/>
              </a:solidFill>
            </a:endParaRPr>
          </a:p>
        </p:txBody>
      </p:sp>
      <p:sp>
        <p:nvSpPr>
          <p:cNvPr id="12" name="Freeform 6"/>
          <p:cNvSpPr>
            <a:spLocks/>
          </p:cNvSpPr>
          <p:nvPr userDrawn="1"/>
        </p:nvSpPr>
        <p:spPr bwMode="auto">
          <a:xfrm>
            <a:off x="674694" y="404813"/>
            <a:ext cx="432000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Freeform 8"/>
          <p:cNvSpPr>
            <a:spLocks/>
          </p:cNvSpPr>
          <p:nvPr userDrawn="1"/>
        </p:nvSpPr>
        <p:spPr bwMode="auto">
          <a:xfrm>
            <a:off x="4978099" y="616743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평면도형을 밀어 볼까요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8" name="직사각형 17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532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수학익힘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41706" y="108000"/>
            <a:ext cx="2239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평면도형을 밀어볼까요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2020-10-16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532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형성평가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평면도형을 밀어 볼까요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2020-10-16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2020-10-16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2020-10-16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2020-10-16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2" r:id="rId4"/>
    <p:sldLayoutId id="2147483673" r:id="rId5"/>
    <p:sldLayoutId id="2147483674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2020-10-16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2.png"/><Relationship Id="rId7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10" Type="http://schemas.openxmlformats.org/officeDocument/2006/relationships/slide" Target="slide13.xml"/><Relationship Id="rId4" Type="http://schemas.openxmlformats.org/officeDocument/2006/relationships/image" Target="../media/image3.emf"/><Relationship Id="rId9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3.png"/><Relationship Id="rId7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11" Type="http://schemas.openxmlformats.org/officeDocument/2006/relationships/slide" Target="slide13.xml"/><Relationship Id="rId5" Type="http://schemas.openxmlformats.org/officeDocument/2006/relationships/image" Target="../media/image14.png"/><Relationship Id="rId10" Type="http://schemas.openxmlformats.org/officeDocument/2006/relationships/slide" Target="slide9.xml"/><Relationship Id="rId4" Type="http://schemas.openxmlformats.org/officeDocument/2006/relationships/image" Target="../media/image7.png"/><Relationship Id="rId9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7.png"/><Relationship Id="rId7" Type="http://schemas.openxmlformats.org/officeDocument/2006/relationships/slide" Target="slide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10" Type="http://schemas.openxmlformats.org/officeDocument/2006/relationships/slide" Target="slide13.xml"/><Relationship Id="rId4" Type="http://schemas.openxmlformats.org/officeDocument/2006/relationships/image" Target="../media/image15.png"/><Relationship Id="rId9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7.png"/><Relationship Id="rId7" Type="http://schemas.openxmlformats.org/officeDocument/2006/relationships/slide" Target="slide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1.xml"/><Relationship Id="rId9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7.png"/><Relationship Id="rId7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11" Type="http://schemas.openxmlformats.org/officeDocument/2006/relationships/slide" Target="slide13.xml"/><Relationship Id="rId5" Type="http://schemas.openxmlformats.org/officeDocument/2006/relationships/image" Target="../media/image7.png"/><Relationship Id="rId10" Type="http://schemas.openxmlformats.org/officeDocument/2006/relationships/slide" Target="slide9.xml"/><Relationship Id="rId4" Type="http://schemas.openxmlformats.org/officeDocument/2006/relationships/image" Target="../media/image18.png"/><Relationship Id="rId9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7.png"/><Relationship Id="rId7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11" Type="http://schemas.openxmlformats.org/officeDocument/2006/relationships/slide" Target="slide13.xml"/><Relationship Id="rId5" Type="http://schemas.openxmlformats.org/officeDocument/2006/relationships/image" Target="../media/image7.png"/><Relationship Id="rId10" Type="http://schemas.openxmlformats.org/officeDocument/2006/relationships/slide" Target="slide9.xml"/><Relationship Id="rId4" Type="http://schemas.openxmlformats.org/officeDocument/2006/relationships/image" Target="../media/image18.png"/><Relationship Id="rId9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22.png"/><Relationship Id="rId7" Type="http://schemas.openxmlformats.org/officeDocument/2006/relationships/slide" Target="slide5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1.xml"/><Relationship Id="rId9" Type="http://schemas.openxmlformats.org/officeDocument/2006/relationships/slide" Target="slide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4.png"/><Relationship Id="rId7" Type="http://schemas.openxmlformats.org/officeDocument/2006/relationships/slide" Target="slide5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1.xml"/><Relationship Id="rId9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6.png"/><Relationship Id="rId7" Type="http://schemas.openxmlformats.org/officeDocument/2006/relationships/slide" Target="slide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10" Type="http://schemas.openxmlformats.org/officeDocument/2006/relationships/image" Target="../media/image7.png"/><Relationship Id="rId4" Type="http://schemas.openxmlformats.org/officeDocument/2006/relationships/slide" Target="slide1.xml"/><Relationship Id="rId9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7.png"/><Relationship Id="rId7" Type="http://schemas.openxmlformats.org/officeDocument/2006/relationships/slide" Target="slide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1.xml"/><Relationship Id="rId9" Type="http://schemas.openxmlformats.org/officeDocument/2006/relationships/slide" Target="slide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8.png"/><Relationship Id="rId7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11" Type="http://schemas.openxmlformats.org/officeDocument/2006/relationships/slide" Target="slide13.xml"/><Relationship Id="rId5" Type="http://schemas.openxmlformats.org/officeDocument/2006/relationships/image" Target="../media/image10.PNG"/><Relationship Id="rId10" Type="http://schemas.openxmlformats.org/officeDocument/2006/relationships/slide" Target="slide9.xml"/><Relationship Id="rId4" Type="http://schemas.openxmlformats.org/officeDocument/2006/relationships/image" Target="../media/image9.emf"/><Relationship Id="rId9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8.png"/><Relationship Id="rId7" Type="http://schemas.openxmlformats.org/officeDocument/2006/relationships/slide" Target="slide2.xml"/><Relationship Id="rId12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11" Type="http://schemas.openxmlformats.org/officeDocument/2006/relationships/slide" Target="slide13.xml"/><Relationship Id="rId5" Type="http://schemas.openxmlformats.org/officeDocument/2006/relationships/image" Target="../media/image7.png"/><Relationship Id="rId10" Type="http://schemas.openxmlformats.org/officeDocument/2006/relationships/slide" Target="slide9.xml"/><Relationship Id="rId4" Type="http://schemas.openxmlformats.org/officeDocument/2006/relationships/image" Target="../media/image9.emf"/><Relationship Id="rId9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9.emf"/><Relationship Id="rId7" Type="http://schemas.openxmlformats.org/officeDocument/2006/relationships/slide" Target="slide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11" Type="http://schemas.openxmlformats.org/officeDocument/2006/relationships/image" Target="../media/image12.PNG"/><Relationship Id="rId5" Type="http://schemas.openxmlformats.org/officeDocument/2006/relationships/slide" Target="slide1.xml"/><Relationship Id="rId10" Type="http://schemas.openxmlformats.org/officeDocument/2006/relationships/slide" Target="slide13.xml"/><Relationship Id="rId4" Type="http://schemas.openxmlformats.org/officeDocument/2006/relationships/image" Target="../media/image7.png"/><Relationship Id="rId9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1.PNG"/><Relationship Id="rId7" Type="http://schemas.openxmlformats.org/officeDocument/2006/relationships/slide" Target="slide1.xml"/><Relationship Id="rId12" Type="http://schemas.openxmlformats.org/officeDocument/2006/relationships/slide" Target="slide1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emf"/><Relationship Id="rId11" Type="http://schemas.openxmlformats.org/officeDocument/2006/relationships/slide" Target="slide9.xml"/><Relationship Id="rId5" Type="http://schemas.openxmlformats.org/officeDocument/2006/relationships/image" Target="../media/image8.png"/><Relationship Id="rId10" Type="http://schemas.openxmlformats.org/officeDocument/2006/relationships/slide" Target="slide5.xml"/><Relationship Id="rId4" Type="http://schemas.openxmlformats.org/officeDocument/2006/relationships/image" Target="../media/image7.png"/><Relationship Id="rId9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7.png"/><Relationship Id="rId7" Type="http://schemas.openxmlformats.org/officeDocument/2006/relationships/slide" Target="slide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10" Type="http://schemas.openxmlformats.org/officeDocument/2006/relationships/slide" Target="slide13.xml"/><Relationship Id="rId4" Type="http://schemas.openxmlformats.org/officeDocument/2006/relationships/image" Target="../media/image14.png"/><Relationship Id="rId9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pic>
        <p:nvPicPr>
          <p:cNvPr id="95" name="그림 94" descr="표지 선 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9596" y="928670"/>
            <a:ext cx="1534531" cy="1156285"/>
          </a:xfrm>
          <a:prstGeom prst="rect">
            <a:avLst/>
          </a:prstGeom>
        </p:spPr>
      </p:pic>
      <p:grpSp>
        <p:nvGrpSpPr>
          <p:cNvPr id="3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4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pic>
        <p:nvPicPr>
          <p:cNvPr id="10" name="그림 9" descr="원  외부 점선 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3667116" y="3143248"/>
            <a:ext cx="5072098" cy="15716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평면도형을 밀어 볼까요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7" name="모서리가 둥근 직사각형 36"/>
          <p:cNvSpPr/>
          <p:nvPr/>
        </p:nvSpPr>
        <p:spPr>
          <a:xfrm>
            <a:off x="642910" y="404880"/>
            <a:ext cx="3929090" cy="59487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TextBox 37"/>
          <p:cNvSpPr txBox="1"/>
          <p:nvPr/>
        </p:nvSpPr>
        <p:spPr>
          <a:xfrm>
            <a:off x="1142976" y="428604"/>
            <a:ext cx="4313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평면도형의 이동 </a:t>
            </a:r>
            <a:endParaRPr lang="en-US" altLang="ko-KR" sz="1400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 84~87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 , 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 54~55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9" name="타원 38"/>
          <p:cNvSpPr/>
          <p:nvPr/>
        </p:nvSpPr>
        <p:spPr>
          <a:xfrm>
            <a:off x="395536" y="332656"/>
            <a:ext cx="720080" cy="7200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428596" y="302105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endParaRPr lang="ko-KR" altLang="en-US" sz="4400" dirty="0">
              <a:solidFill>
                <a:srgbClr val="E94829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33" name="그룹 32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34" name="타원 3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35" name="이등변 삼각형 34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8" name="타원 27">
            <a:hlinkClick r:id="rId5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29">
            <a:hlinkClick r:id="rId6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타원 30">
            <a:hlinkClick r:id="rId7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>
            <a:hlinkClick r:id="rId8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>
            <a:hlinkClick r:id="rId9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타원 40">
            <a:hlinkClick r:id="rId10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그룹 36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38" name="타원 3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39" name="이등변 삼각형 38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0" name="그룹 39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41" name="타원 4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42" name="이등변 삼각형 41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4" name="그림 23" descr="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56" name="모서리가 둥근 직사각형 55"/>
          <p:cNvSpPr/>
          <p:nvPr/>
        </p:nvSpPr>
        <p:spPr bwMode="auto">
          <a:xfrm>
            <a:off x="4920938" y="2587453"/>
            <a:ext cx="4088125" cy="1785238"/>
          </a:xfrm>
          <a:prstGeom prst="roundRect">
            <a:avLst>
              <a:gd name="adj" fmla="val 9425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ea typeface="나눔고딕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4926527" y="1469659"/>
            <a:ext cx="4051036" cy="1107996"/>
            <a:chOff x="4926527" y="1469659"/>
            <a:chExt cx="4051036" cy="1107996"/>
          </a:xfrm>
        </p:grpSpPr>
        <p:sp>
          <p:nvSpPr>
            <p:cNvPr id="59" name="TextBox 20"/>
            <p:cNvSpPr txBox="1">
              <a:spLocks noChangeArrowheads="1"/>
            </p:cNvSpPr>
            <p:nvPr/>
          </p:nvSpPr>
          <p:spPr bwMode="auto">
            <a:xfrm>
              <a:off x="5062995" y="1469659"/>
              <a:ext cx="3914568" cy="110799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defTabSz="839788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1pPr>
              <a:lvl2pPr marL="742950" indent="-285750" defTabSz="839788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2pPr>
              <a:lvl3pPr marL="11430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3pPr>
              <a:lvl4pPr marL="16002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4pPr>
              <a:lvl5pPr marL="20574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5pPr>
              <a:lvl6pPr marL="25146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6pPr>
              <a:lvl7pPr marL="29718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7pPr>
              <a:lvl8pPr marL="34290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8pPr>
              <a:lvl9pPr marL="38862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9pPr>
            </a:lstStyle>
            <a:p>
              <a:pPr algn="just" latinLnBrk="0">
                <a:spcBef>
                  <a:spcPct val="0"/>
                </a:spcBef>
                <a:buFontTx/>
                <a:buNone/>
                <a:defRPr/>
              </a:pPr>
              <a:r>
                <a:rPr lang="ko-KR" altLang="en-US" sz="2200" b="1" dirty="0">
                  <a:latin typeface="나눔고딕" pitchFamily="50" charset="-127"/>
                </a:rPr>
                <a:t>도형을 주어진 방향과 길이만큼 밀 때 무엇을 </a:t>
              </a:r>
              <a:r>
                <a:rPr lang="ko-KR" altLang="en-US" sz="2200" b="1" dirty="0" smtClean="0">
                  <a:latin typeface="나눔고딕" pitchFamily="50" charset="-127"/>
                </a:rPr>
                <a:t>기준으로 움직여야 할까요</a:t>
              </a:r>
              <a:r>
                <a:rPr lang="en-US" altLang="ko-KR" sz="2200" b="1" dirty="0">
                  <a:latin typeface="나눔고딕" pitchFamily="50" charset="-127"/>
                </a:rPr>
                <a:t>?</a:t>
              </a:r>
              <a:endParaRPr kumimoji="0" lang="ko-KR" altLang="en-US" sz="2200" b="1" dirty="0" smtClean="0">
                <a:latin typeface="나눔고딕" pitchFamily="50" charset="-127"/>
              </a:endParaRPr>
            </a:p>
          </p:txBody>
        </p:sp>
        <p:sp>
          <p:nvSpPr>
            <p:cNvPr id="60" name="Freeform 14"/>
            <p:cNvSpPr>
              <a:spLocks/>
            </p:cNvSpPr>
            <p:nvPr/>
          </p:nvSpPr>
          <p:spPr bwMode="auto">
            <a:xfrm>
              <a:off x="4926527" y="1627659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66720" y="410956"/>
            <a:ext cx="429795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도형을 밀었을 때의 도형 </a:t>
            </a:r>
            <a:endParaRPr lang="en-US" altLang="ko-KR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알아보기</a:t>
            </a:r>
          </a:p>
        </p:txBody>
      </p:sp>
      <p:sp>
        <p:nvSpPr>
          <p:cNvPr id="31" name="직사각형 42"/>
          <p:cNvSpPr>
            <a:spLocks noChangeArrowheads="1"/>
          </p:cNvSpPr>
          <p:nvPr/>
        </p:nvSpPr>
        <p:spPr bwMode="auto">
          <a:xfrm>
            <a:off x="4881504" y="2587587"/>
            <a:ext cx="4107782" cy="178510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9388" indent="-179388" algn="just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도형의 한 변을 기준으로 움직이면 됩니다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9388" indent="-179388" algn="just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도형의 </a:t>
            </a:r>
            <a:r>
              <a:rPr lang="ko-KR" altLang="en-US" sz="2200" b="1" dirty="0" err="1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꼭짓점을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주어진 방향과 길이만큼 밀어서 나타낼 수 있습니다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2200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58" name="그림 5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80622" y="327138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그룹 2"/>
          <p:cNvGrpSpPr/>
          <p:nvPr/>
        </p:nvGrpSpPr>
        <p:grpSpPr>
          <a:xfrm>
            <a:off x="4907207" y="4563954"/>
            <a:ext cx="4070356" cy="1446550"/>
            <a:chOff x="962053" y="4054244"/>
            <a:chExt cx="4070356" cy="1446550"/>
          </a:xfrm>
        </p:grpSpPr>
        <p:sp>
          <p:nvSpPr>
            <p:cNvPr id="35" name="Freeform 14"/>
            <p:cNvSpPr>
              <a:spLocks/>
            </p:cNvSpPr>
            <p:nvPr/>
          </p:nvSpPr>
          <p:spPr bwMode="auto">
            <a:xfrm>
              <a:off x="962053" y="4216818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43" name="TextBox 20"/>
            <p:cNvSpPr txBox="1">
              <a:spLocks noChangeArrowheads="1"/>
            </p:cNvSpPr>
            <p:nvPr/>
          </p:nvSpPr>
          <p:spPr bwMode="auto">
            <a:xfrm>
              <a:off x="1136650" y="4054244"/>
              <a:ext cx="3895759" cy="14465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defTabSz="839788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1pPr>
              <a:lvl2pPr marL="742950" indent="-285750" defTabSz="839788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2pPr>
              <a:lvl3pPr marL="11430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3pPr>
              <a:lvl4pPr marL="16002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4pPr>
              <a:lvl5pPr marL="20574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5pPr>
              <a:lvl6pPr marL="25146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6pPr>
              <a:lvl7pPr marL="29718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7pPr>
              <a:lvl8pPr marL="34290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8pPr>
              <a:lvl9pPr marL="38862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9pPr>
            </a:lstStyle>
            <a:p>
              <a:pPr algn="just" latinLnBrk="0">
                <a:spcBef>
                  <a:spcPct val="0"/>
                </a:spcBef>
                <a:buFontTx/>
                <a:buNone/>
                <a:defRPr/>
              </a:pPr>
              <a:r>
                <a:rPr kumimoji="0" lang="ko-KR" altLang="en-US" sz="2200" b="1" spc="30" dirty="0" smtClean="0">
                  <a:latin typeface="나눔고딕" pitchFamily="50" charset="-127"/>
                </a:rPr>
                <a:t>삼각형 </a:t>
              </a:r>
              <a:r>
                <a:rPr kumimoji="0" lang="ko-KR" altLang="en-US" sz="2200" b="1" spc="30" dirty="0" err="1" smtClean="0">
                  <a:latin typeface="나눔고딕" pitchFamily="50" charset="-127"/>
                </a:rPr>
                <a:t>ㄱㄴㄷ을</a:t>
              </a:r>
              <a:r>
                <a:rPr kumimoji="0" lang="ko-KR" altLang="en-US" sz="2200" b="1" spc="30" dirty="0" smtClean="0">
                  <a:latin typeface="나눔고딕" pitchFamily="50" charset="-127"/>
                </a:rPr>
                <a:t> 위쪽과 오른쪽</a:t>
              </a:r>
              <a:endParaRPr kumimoji="0" lang="en-US" altLang="ko-KR" sz="2200" b="1" spc="30" dirty="0" smtClean="0">
                <a:latin typeface="나눔고딕" pitchFamily="50" charset="-127"/>
              </a:endParaRPr>
            </a:p>
            <a:p>
              <a:pPr algn="just" latinLnBrk="0">
                <a:spcBef>
                  <a:spcPct val="0"/>
                </a:spcBef>
                <a:buFontTx/>
                <a:buNone/>
                <a:defRPr/>
              </a:pPr>
              <a:r>
                <a:rPr kumimoji="0" lang="ko-KR" altLang="en-US" sz="2200" b="1" spc="90" dirty="0" err="1" smtClean="0">
                  <a:latin typeface="나눔고딕" pitchFamily="50" charset="-127"/>
                </a:rPr>
                <a:t>으로</a:t>
              </a:r>
              <a:r>
                <a:rPr kumimoji="0" lang="ko-KR" altLang="en-US" sz="2200" b="1" spc="90" dirty="0" smtClean="0">
                  <a:latin typeface="나눔고딕" pitchFamily="50" charset="-127"/>
                </a:rPr>
                <a:t> </a:t>
              </a:r>
              <a:r>
                <a:rPr kumimoji="0" lang="en-US" altLang="ko-KR" sz="2200" b="1" spc="90" dirty="0" smtClean="0">
                  <a:latin typeface="나눔고딕" pitchFamily="50" charset="-127"/>
                </a:rPr>
                <a:t>6cm </a:t>
              </a:r>
              <a:r>
                <a:rPr kumimoji="0" lang="ko-KR" altLang="en-US" sz="2200" b="1" spc="90" dirty="0" smtClean="0">
                  <a:latin typeface="나눔고딕" pitchFamily="50" charset="-127"/>
                </a:rPr>
                <a:t>밀었을 때의 도형을</a:t>
              </a:r>
              <a:r>
                <a:rPr kumimoji="0" lang="ko-KR" altLang="en-US" sz="2200" b="1" dirty="0" smtClean="0">
                  <a:latin typeface="나눔고딕" pitchFamily="50" charset="-127"/>
                </a:rPr>
                <a:t> </a:t>
              </a:r>
              <a:endParaRPr kumimoji="0" lang="en-US" altLang="ko-KR" sz="2200" b="1" dirty="0" smtClean="0">
                <a:latin typeface="나눔고딕" pitchFamily="50" charset="-127"/>
              </a:endParaRPr>
            </a:p>
            <a:p>
              <a:pPr algn="just" latinLnBrk="0">
                <a:spcBef>
                  <a:spcPct val="0"/>
                </a:spcBef>
                <a:buFontTx/>
                <a:buNone/>
                <a:defRPr/>
              </a:pPr>
              <a:r>
                <a:rPr kumimoji="0" lang="ko-KR" altLang="en-US" sz="2200" b="1" dirty="0" smtClean="0">
                  <a:latin typeface="나눔고딕" pitchFamily="50" charset="-127"/>
                </a:rPr>
                <a:t>그려 보세요</a:t>
              </a:r>
              <a:r>
                <a:rPr kumimoji="0" lang="en-US" altLang="ko-KR" sz="2200" b="1" dirty="0" smtClean="0">
                  <a:latin typeface="나눔고딕" pitchFamily="50" charset="-127"/>
                </a:rPr>
                <a:t>. </a:t>
              </a:r>
              <a:r>
                <a:rPr lang="ko-KR" altLang="en-US" sz="2200" b="1" dirty="0">
                  <a:latin typeface="나눔고딕" pitchFamily="50" charset="-127"/>
                </a:rPr>
                <a:t>예상과 같은지 비교해 보세요</a:t>
              </a:r>
              <a:r>
                <a:rPr lang="en-US" altLang="ko-KR" sz="2200" b="1" dirty="0">
                  <a:latin typeface="나눔고딕" pitchFamily="50" charset="-127"/>
                </a:rPr>
                <a:t>.</a:t>
              </a:r>
              <a:endParaRPr kumimoji="0" lang="ko-KR" altLang="en-US" sz="2200" b="1" dirty="0" smtClean="0">
                <a:latin typeface="나눔고딕" pitchFamily="50" charset="-127"/>
              </a:endParaRPr>
            </a:p>
          </p:txBody>
        </p:sp>
      </p:grpSp>
      <p:pic>
        <p:nvPicPr>
          <p:cNvPr id="32" name="그림 3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2" r="37835" b="17097"/>
          <a:stretch/>
        </p:blipFill>
        <p:spPr>
          <a:xfrm>
            <a:off x="871200" y="1904400"/>
            <a:ext cx="3984978" cy="4052892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10" t="4981" r="-2367" b="47153"/>
          <a:stretch/>
        </p:blipFill>
        <p:spPr>
          <a:xfrm>
            <a:off x="2445596" y="2071432"/>
            <a:ext cx="2529301" cy="2387031"/>
          </a:xfrm>
          <a:prstGeom prst="rect">
            <a:avLst/>
          </a:prstGeom>
        </p:spPr>
      </p:pic>
      <p:sp>
        <p:nvSpPr>
          <p:cNvPr id="28" name="타원 27">
            <a:hlinkClick r:id="rId6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>
            <a:hlinkClick r:id="rId7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>
            <a:hlinkClick r:id="rId8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>
            <a:hlinkClick r:id="rId9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타원 47">
            <a:hlinkClick r:id="rId10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타원 48">
            <a:hlinkClick r:id="rId11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1149" y="296321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894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모서리가 둥근 직사각형 26"/>
          <p:cNvSpPr/>
          <p:nvPr/>
        </p:nvSpPr>
        <p:spPr bwMode="auto">
          <a:xfrm>
            <a:off x="5234664" y="2569444"/>
            <a:ext cx="3765471" cy="1220069"/>
          </a:xfrm>
          <a:prstGeom prst="roundRect">
            <a:avLst>
              <a:gd name="adj" fmla="val 8148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ea typeface="나눔고딕"/>
            </a:endParaRPr>
          </a:p>
        </p:txBody>
      </p:sp>
      <p:grpSp>
        <p:nvGrpSpPr>
          <p:cNvPr id="47" name="그룹 46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48" name="타원 4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49" name="이등변 삼각형 48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0" name="그룹 49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51" name="타원 5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52" name="이등변 삼각형 51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5288666" y="1444230"/>
            <a:ext cx="3824359" cy="1107996"/>
            <a:chOff x="5006441" y="1388517"/>
            <a:chExt cx="3824359" cy="1107996"/>
          </a:xfrm>
        </p:grpSpPr>
        <p:sp>
          <p:nvSpPr>
            <p:cNvPr id="38" name="TextBox 20"/>
            <p:cNvSpPr txBox="1">
              <a:spLocks noChangeArrowheads="1"/>
            </p:cNvSpPr>
            <p:nvPr/>
          </p:nvSpPr>
          <p:spPr bwMode="auto">
            <a:xfrm>
              <a:off x="5181039" y="1388517"/>
              <a:ext cx="3649761" cy="110799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defTabSz="839788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1pPr>
              <a:lvl2pPr marL="742950" indent="-285750" defTabSz="839788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2pPr>
              <a:lvl3pPr marL="11430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3pPr>
              <a:lvl4pPr marL="16002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4pPr>
              <a:lvl5pPr marL="20574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5pPr>
              <a:lvl6pPr marL="25146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6pPr>
              <a:lvl7pPr marL="29718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7pPr>
              <a:lvl8pPr marL="34290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8pPr>
              <a:lvl9pPr marL="38862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  <a:defRPr/>
              </a:pPr>
              <a:r>
                <a:rPr lang="ko-KR" altLang="en-US" sz="2200" b="1" dirty="0">
                  <a:latin typeface="나눔고딕" pitchFamily="50" charset="-127"/>
                </a:rPr>
                <a:t>사각형 </a:t>
              </a:r>
              <a:r>
                <a:rPr lang="ko-KR" altLang="en-US" sz="2200" b="1" dirty="0" err="1">
                  <a:latin typeface="나눔고딕" pitchFamily="50" charset="-127"/>
                </a:rPr>
                <a:t>ㄱㄴㄷㄹ을</a:t>
              </a:r>
              <a:r>
                <a:rPr lang="ko-KR" altLang="en-US" sz="2200" b="1" dirty="0">
                  <a:latin typeface="나눔고딕" pitchFamily="50" charset="-127"/>
                </a:rPr>
                <a:t> 왼쪽이나 아래쪽으로 </a:t>
              </a:r>
              <a:r>
                <a:rPr lang="en-US" altLang="ko-KR" sz="2200" b="1" dirty="0">
                  <a:latin typeface="나눔고딕" pitchFamily="50" charset="-127"/>
                </a:rPr>
                <a:t>5</a:t>
              </a:r>
              <a:r>
                <a:rPr lang="en-US" altLang="ko-KR" sz="2200" b="1" dirty="0" smtClean="0">
                  <a:latin typeface="나눔고딕" pitchFamily="50" charset="-127"/>
                </a:rPr>
                <a:t>cm </a:t>
              </a:r>
              <a:r>
                <a:rPr lang="ko-KR" altLang="en-US" sz="2200" b="1" spc="-150" dirty="0">
                  <a:latin typeface="나눔고딕" pitchFamily="50" charset="-127"/>
                </a:rPr>
                <a:t>밀면 어떻게 </a:t>
              </a:r>
              <a:r>
                <a:rPr lang="ko-KR" altLang="en-US" sz="2200" b="1" dirty="0">
                  <a:latin typeface="나눔고딕" pitchFamily="50" charset="-127"/>
                </a:rPr>
                <a:t>될지 </a:t>
              </a:r>
              <a:r>
                <a:rPr lang="ko-KR" altLang="en-US" sz="2200" b="1" dirty="0" smtClean="0">
                  <a:latin typeface="나눔고딕" pitchFamily="50" charset="-127"/>
                </a:rPr>
                <a:t>생각해 보세요</a:t>
              </a:r>
              <a:r>
                <a:rPr lang="en-US" altLang="ko-KR" sz="2200" b="1" dirty="0" smtClean="0">
                  <a:latin typeface="나눔고딕" pitchFamily="50" charset="-127"/>
                </a:rPr>
                <a:t>.</a:t>
              </a:r>
              <a:endParaRPr kumimoji="0" lang="ko-KR" altLang="en-US" sz="2200" b="1" dirty="0" smtClean="0">
                <a:latin typeface="나눔고딕" pitchFamily="50" charset="-127"/>
              </a:endParaRPr>
            </a:p>
          </p:txBody>
        </p:sp>
        <p:sp>
          <p:nvSpPr>
            <p:cNvPr id="34" name="Freeform 14"/>
            <p:cNvSpPr>
              <a:spLocks/>
            </p:cNvSpPr>
            <p:nvPr/>
          </p:nvSpPr>
          <p:spPr bwMode="auto">
            <a:xfrm>
              <a:off x="5006441" y="1540961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pic>
        <p:nvPicPr>
          <p:cNvPr id="33" name="그림 32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66720" y="410956"/>
            <a:ext cx="429795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도형을 밀었을 때의 도형 </a:t>
            </a:r>
            <a:endParaRPr lang="en-US" altLang="ko-KR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알아보기</a:t>
            </a:r>
          </a:p>
        </p:txBody>
      </p:sp>
      <p:sp>
        <p:nvSpPr>
          <p:cNvPr id="30" name="직사각형 42"/>
          <p:cNvSpPr>
            <a:spLocks noChangeArrowheads="1"/>
          </p:cNvSpPr>
          <p:nvPr/>
        </p:nvSpPr>
        <p:spPr bwMode="auto">
          <a:xfrm>
            <a:off x="5266894" y="2569444"/>
            <a:ext cx="3846131" cy="1107996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9388" indent="-179388">
              <a:buFont typeface="Arial" pitchFamily="34" charset="0"/>
              <a:buChar char="•"/>
            </a:pPr>
            <a:r>
              <a:rPr lang="ko-KR" altLang="en-US" sz="2200" b="1" spc="-15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모양은 그대로이고</a:t>
            </a:r>
            <a:r>
              <a:rPr lang="en-US" altLang="ko-KR" sz="2200" b="1" spc="-15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200" b="1" spc="-15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도형의 </a:t>
            </a:r>
            <a:r>
              <a:rPr lang="ko-KR" altLang="en-US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위치만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왼쪽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아래쪽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으로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cm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이동할 것 같습니다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2200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31" name="그룹 30"/>
          <p:cNvGrpSpPr/>
          <p:nvPr/>
        </p:nvGrpSpPr>
        <p:grpSpPr>
          <a:xfrm>
            <a:off x="5265464" y="4202483"/>
            <a:ext cx="3847560" cy="1446550"/>
            <a:chOff x="917079" y="1425341"/>
            <a:chExt cx="3847560" cy="1446550"/>
          </a:xfrm>
        </p:grpSpPr>
        <p:sp>
          <p:nvSpPr>
            <p:cNvPr id="32" name="TextBox 20"/>
            <p:cNvSpPr txBox="1">
              <a:spLocks noChangeArrowheads="1"/>
            </p:cNvSpPr>
            <p:nvPr/>
          </p:nvSpPr>
          <p:spPr bwMode="auto">
            <a:xfrm>
              <a:off x="1091676" y="1425341"/>
              <a:ext cx="3672963" cy="14465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defTabSz="839788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1pPr>
              <a:lvl2pPr marL="742950" indent="-285750" defTabSz="839788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2pPr>
              <a:lvl3pPr marL="11430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3pPr>
              <a:lvl4pPr marL="16002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4pPr>
              <a:lvl5pPr marL="20574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5pPr>
              <a:lvl6pPr marL="25146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6pPr>
              <a:lvl7pPr marL="29718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7pPr>
              <a:lvl8pPr marL="34290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8pPr>
              <a:lvl9pPr marL="38862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  <a:defRPr/>
              </a:pPr>
              <a:r>
                <a:rPr lang="ko-KR" altLang="en-US" sz="2200" b="1" dirty="0">
                  <a:latin typeface="나눔고딕" pitchFamily="50" charset="-127"/>
                </a:rPr>
                <a:t>사각형 </a:t>
              </a:r>
              <a:r>
                <a:rPr lang="ko-KR" altLang="en-US" sz="2200" b="1" dirty="0" err="1">
                  <a:latin typeface="나눔고딕" pitchFamily="50" charset="-127"/>
                </a:rPr>
                <a:t>ㄱㄴㄷㄹ을</a:t>
              </a:r>
              <a:r>
                <a:rPr lang="ko-KR" altLang="en-US" sz="2200" b="1" dirty="0">
                  <a:latin typeface="나눔고딕" pitchFamily="50" charset="-127"/>
                </a:rPr>
                <a:t> 왼쪽이나 아래쪽으로 </a:t>
              </a:r>
              <a:r>
                <a:rPr lang="en-US" altLang="ko-KR" sz="2200" b="1" dirty="0" smtClean="0">
                  <a:latin typeface="나눔고딕" pitchFamily="50" charset="-127"/>
                </a:rPr>
                <a:t>5cm </a:t>
              </a:r>
              <a:r>
                <a:rPr lang="ko-KR" altLang="en-US" sz="2200" b="1" spc="-150" dirty="0" smtClean="0">
                  <a:latin typeface="나눔고딕" pitchFamily="50" charset="-127"/>
                </a:rPr>
                <a:t>밀었을 때의 </a:t>
              </a:r>
              <a:r>
                <a:rPr lang="ko-KR" altLang="en-US" sz="2200" b="1" dirty="0" smtClean="0">
                  <a:latin typeface="나눔고딕" pitchFamily="50" charset="-127"/>
                </a:rPr>
                <a:t>도</a:t>
              </a:r>
              <a:r>
                <a:rPr lang="ko-KR" altLang="en-US" sz="2200" b="1" dirty="0">
                  <a:latin typeface="나눔고딕" pitchFamily="50" charset="-127"/>
                </a:rPr>
                <a:t>형</a:t>
              </a:r>
              <a:r>
                <a:rPr lang="ko-KR" altLang="en-US" sz="2200" b="1" dirty="0" smtClean="0">
                  <a:latin typeface="나눔고딕" pitchFamily="50" charset="-127"/>
                </a:rPr>
                <a:t>을 그려 보세요</a:t>
              </a:r>
              <a:r>
                <a:rPr lang="en-US" altLang="ko-KR" sz="2200" b="1" dirty="0" smtClean="0">
                  <a:latin typeface="나눔고딕" pitchFamily="50" charset="-127"/>
                </a:rPr>
                <a:t>. </a:t>
              </a:r>
              <a:r>
                <a:rPr lang="ko-KR" altLang="en-US" sz="2200" b="1" dirty="0">
                  <a:latin typeface="나눔고딕" pitchFamily="50" charset="-127"/>
                </a:rPr>
                <a:t>예상과 같은지 비교해 보세요</a:t>
              </a:r>
              <a:r>
                <a:rPr lang="en-US" altLang="ko-KR" sz="2200" b="1" dirty="0">
                  <a:latin typeface="나눔고딕" pitchFamily="50" charset="-127"/>
                </a:rPr>
                <a:t>.</a:t>
              </a:r>
              <a:endParaRPr kumimoji="0" lang="ko-KR" altLang="en-US" sz="2200" b="1" dirty="0" smtClean="0">
                <a:latin typeface="나눔고딕" pitchFamily="50" charset="-127"/>
              </a:endParaRPr>
            </a:p>
          </p:txBody>
        </p:sp>
        <p:sp>
          <p:nvSpPr>
            <p:cNvPr id="35" name="Freeform 14"/>
            <p:cNvSpPr>
              <a:spLocks/>
            </p:cNvSpPr>
            <p:nvPr/>
          </p:nvSpPr>
          <p:spPr bwMode="auto">
            <a:xfrm>
              <a:off x="917079" y="1574227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pic>
        <p:nvPicPr>
          <p:cNvPr id="37" name="그림 3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4856" y="297072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0" r="5005" b="22455"/>
          <a:stretch/>
        </p:blipFill>
        <p:spPr>
          <a:xfrm>
            <a:off x="823021" y="1513215"/>
            <a:ext cx="3976053" cy="4356710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" t="28331" r="60268" b="25180"/>
          <a:stretch/>
        </p:blipFill>
        <p:spPr>
          <a:xfrm>
            <a:off x="1026221" y="3102575"/>
            <a:ext cx="2603977" cy="2611909"/>
          </a:xfrm>
          <a:prstGeom prst="rect">
            <a:avLst/>
          </a:prstGeom>
        </p:spPr>
      </p:pic>
      <p:sp>
        <p:nvSpPr>
          <p:cNvPr id="28" name="타원 27">
            <a:hlinkClick r:id="rId5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>
            <a:hlinkClick r:id="rId6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>
            <a:hlinkClick r:id="rId7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타원 42">
            <a:hlinkClick r:id="rId8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타원 44">
            <a:hlinkClick r:id="rId9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타원 45">
            <a:hlinkClick r:id="rId10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9" name="그림 3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5774" y="433896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모서리가 둥근 직사각형 21"/>
          <p:cNvSpPr/>
          <p:nvPr/>
        </p:nvSpPr>
        <p:spPr bwMode="auto">
          <a:xfrm>
            <a:off x="908049" y="2515478"/>
            <a:ext cx="8101013" cy="1944216"/>
          </a:xfrm>
          <a:prstGeom prst="roundRect">
            <a:avLst>
              <a:gd name="adj" fmla="val 6237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ea typeface="나눔고딕"/>
            </a:endParaRPr>
          </a:p>
        </p:txBody>
      </p:sp>
      <p:grpSp>
        <p:nvGrpSpPr>
          <p:cNvPr id="47" name="그룹 46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48" name="타원 4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49" name="이등변 삼각형 48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0" name="그룹 49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51" name="타원 5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52" name="이등변 삼각형 51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933515" y="1406386"/>
            <a:ext cx="8247517" cy="1107996"/>
            <a:chOff x="933515" y="1406386"/>
            <a:chExt cx="8247517" cy="1107996"/>
          </a:xfrm>
        </p:grpSpPr>
        <p:sp>
          <p:nvSpPr>
            <p:cNvPr id="38" name="TextBox 20"/>
            <p:cNvSpPr txBox="1">
              <a:spLocks noChangeArrowheads="1"/>
            </p:cNvSpPr>
            <p:nvPr/>
          </p:nvSpPr>
          <p:spPr bwMode="auto">
            <a:xfrm>
              <a:off x="1108111" y="1406386"/>
              <a:ext cx="8072921" cy="110799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defTabSz="839788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1pPr>
              <a:lvl2pPr marL="742950" indent="-285750" defTabSz="839788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2pPr>
              <a:lvl3pPr marL="11430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3pPr>
              <a:lvl4pPr marL="16002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4pPr>
              <a:lvl5pPr marL="20574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5pPr>
              <a:lvl6pPr marL="25146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6pPr>
              <a:lvl7pPr marL="29718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7pPr>
              <a:lvl8pPr marL="34290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8pPr>
              <a:lvl9pPr marL="38862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  <a:defRPr/>
              </a:pPr>
              <a:r>
                <a:rPr lang="ko-KR" altLang="en-US" sz="2200" b="1" spc="50" dirty="0">
                  <a:latin typeface="나눔고딕" pitchFamily="50" charset="-127"/>
                </a:rPr>
                <a:t>삼각형 </a:t>
              </a:r>
              <a:r>
                <a:rPr lang="ko-KR" altLang="en-US" sz="2200" b="1" spc="50" dirty="0" err="1">
                  <a:latin typeface="나눔고딕" pitchFamily="50" charset="-127"/>
                </a:rPr>
                <a:t>ㄱㄴㄷ과</a:t>
              </a:r>
              <a:r>
                <a:rPr lang="ko-KR" altLang="en-US" sz="2200" b="1" spc="50" dirty="0">
                  <a:latin typeface="나눔고딕" pitchFamily="50" charset="-127"/>
                </a:rPr>
                <a:t> 사각형 </a:t>
              </a:r>
              <a:r>
                <a:rPr lang="ko-KR" altLang="en-US" sz="2200" b="1" spc="50" dirty="0" err="1">
                  <a:latin typeface="나눔고딕" pitchFamily="50" charset="-127"/>
                </a:rPr>
                <a:t>ㄱㄴㄷㄹ을</a:t>
              </a:r>
              <a:r>
                <a:rPr lang="ko-KR" altLang="en-US" sz="2200" b="1" spc="50" dirty="0">
                  <a:latin typeface="나눔고딕" pitchFamily="50" charset="-127"/>
                </a:rPr>
                <a:t> 위쪽</a:t>
              </a:r>
              <a:r>
                <a:rPr lang="en-US" altLang="ko-KR" sz="2200" b="1" spc="50" dirty="0">
                  <a:latin typeface="나눔고딕" pitchFamily="50" charset="-127"/>
                </a:rPr>
                <a:t>, </a:t>
              </a:r>
              <a:r>
                <a:rPr lang="ko-KR" altLang="en-US" sz="2200" b="1" spc="50" dirty="0">
                  <a:latin typeface="나눔고딕" pitchFamily="50" charset="-127"/>
                </a:rPr>
                <a:t>아래쪽</a:t>
              </a:r>
              <a:r>
                <a:rPr lang="en-US" altLang="ko-KR" sz="2200" b="1" spc="50" dirty="0">
                  <a:latin typeface="나눔고딕" pitchFamily="50" charset="-127"/>
                </a:rPr>
                <a:t>, </a:t>
              </a:r>
              <a:r>
                <a:rPr lang="ko-KR" altLang="en-US" sz="2200" b="1" spc="50" dirty="0">
                  <a:latin typeface="나눔고딕" pitchFamily="50" charset="-127"/>
                </a:rPr>
                <a:t>왼쪽</a:t>
              </a:r>
              <a:r>
                <a:rPr lang="en-US" altLang="ko-KR" sz="2200" b="1" spc="50" dirty="0" smtClean="0">
                  <a:latin typeface="나눔고딕" pitchFamily="50" charset="-127"/>
                </a:rPr>
                <a:t>, </a:t>
              </a:r>
              <a:r>
                <a:rPr lang="ko-KR" altLang="en-US" sz="2200" b="1" spc="50" dirty="0" smtClean="0">
                  <a:latin typeface="나눔고딕" pitchFamily="50" charset="-127"/>
                </a:rPr>
                <a:t>오른쪽</a:t>
              </a:r>
              <a:endParaRPr lang="en-US" altLang="ko-KR" sz="2200" b="1" spc="50" dirty="0" smtClean="0">
                <a:latin typeface="나눔고딕" pitchFamily="50" charset="-127"/>
              </a:endParaRPr>
            </a:p>
            <a:p>
              <a:pPr latinLnBrk="0">
                <a:spcBef>
                  <a:spcPct val="0"/>
                </a:spcBef>
                <a:buFontTx/>
                <a:buNone/>
                <a:defRPr/>
              </a:pPr>
              <a:r>
                <a:rPr lang="ko-KR" altLang="en-US" sz="2200" b="1" dirty="0" err="1" smtClean="0">
                  <a:latin typeface="나눔고딕" pitchFamily="50" charset="-127"/>
                </a:rPr>
                <a:t>으로</a:t>
              </a:r>
              <a:r>
                <a:rPr lang="ko-KR" altLang="en-US" sz="2200" b="1" dirty="0" smtClean="0">
                  <a:latin typeface="나눔고딕" pitchFamily="50" charset="-127"/>
                </a:rPr>
                <a:t> </a:t>
              </a:r>
              <a:r>
                <a:rPr lang="ko-KR" altLang="en-US" sz="2200" b="1" dirty="0">
                  <a:latin typeface="나눔고딕" pitchFamily="50" charset="-127"/>
                </a:rPr>
                <a:t>밀었을 때의 모양을 그려 </a:t>
              </a:r>
              <a:r>
                <a:rPr lang="ko-KR" altLang="en-US" sz="2200" b="1" dirty="0" smtClean="0">
                  <a:latin typeface="나눔고딕" pitchFamily="50" charset="-127"/>
                </a:rPr>
                <a:t>보았습니다</a:t>
              </a:r>
              <a:r>
                <a:rPr lang="en-US" altLang="ko-KR" sz="2200" b="1" dirty="0" smtClean="0">
                  <a:latin typeface="나눔고딕" pitchFamily="50" charset="-127"/>
                </a:rPr>
                <a:t>. </a:t>
              </a:r>
              <a:r>
                <a:rPr lang="ko-KR" altLang="en-US" sz="2200" b="1" dirty="0" smtClean="0">
                  <a:latin typeface="나눔고딕" pitchFamily="50" charset="-127"/>
                </a:rPr>
                <a:t>도형을 </a:t>
              </a:r>
              <a:r>
                <a:rPr lang="ko-KR" altLang="en-US" sz="2200" b="1" dirty="0">
                  <a:latin typeface="나눔고딕" pitchFamily="50" charset="-127"/>
                </a:rPr>
                <a:t>밀었을 때 </a:t>
              </a:r>
              <a:r>
                <a:rPr lang="ko-KR" altLang="en-US" sz="2200" b="1" dirty="0" smtClean="0">
                  <a:latin typeface="나눔고딕" pitchFamily="50" charset="-127"/>
                </a:rPr>
                <a:t>도형의 </a:t>
              </a:r>
              <a:r>
                <a:rPr lang="ko-KR" altLang="en-US" sz="2200" b="1" dirty="0">
                  <a:latin typeface="나눔고딕" pitchFamily="50" charset="-127"/>
                </a:rPr>
                <a:t>모양과 위치의 변화를 </a:t>
              </a:r>
              <a:r>
                <a:rPr lang="ko-KR" altLang="en-US" sz="2200" b="1" dirty="0" smtClean="0">
                  <a:latin typeface="나눔고딕" pitchFamily="50" charset="-127"/>
                </a:rPr>
                <a:t>말해 보세요</a:t>
              </a:r>
              <a:r>
                <a:rPr lang="en-US" altLang="ko-KR" sz="2200" b="1" dirty="0">
                  <a:latin typeface="나눔고딕" pitchFamily="50" charset="-127"/>
                </a:rPr>
                <a:t>.</a:t>
              </a:r>
              <a:endParaRPr kumimoji="0" lang="ko-KR" altLang="en-US" sz="2200" b="1" dirty="0" smtClean="0">
                <a:latin typeface="나눔고딕" pitchFamily="50" charset="-127"/>
              </a:endParaRPr>
            </a:p>
          </p:txBody>
        </p:sp>
        <p:sp>
          <p:nvSpPr>
            <p:cNvPr id="34" name="Freeform 14"/>
            <p:cNvSpPr>
              <a:spLocks/>
            </p:cNvSpPr>
            <p:nvPr/>
          </p:nvSpPr>
          <p:spPr bwMode="auto">
            <a:xfrm>
              <a:off x="933515" y="1557700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pic>
        <p:nvPicPr>
          <p:cNvPr id="33" name="그림 32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66720" y="410956"/>
            <a:ext cx="429795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도형을 밀었을 때의 도형 </a:t>
            </a:r>
            <a:endParaRPr lang="en-US" altLang="ko-KR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알아보기</a:t>
            </a:r>
          </a:p>
        </p:txBody>
      </p:sp>
      <p:sp>
        <p:nvSpPr>
          <p:cNvPr id="25" name="직사각형 42"/>
          <p:cNvSpPr>
            <a:spLocks noChangeArrowheads="1"/>
          </p:cNvSpPr>
          <p:nvPr/>
        </p:nvSpPr>
        <p:spPr bwMode="auto">
          <a:xfrm>
            <a:off x="909024" y="2595034"/>
            <a:ext cx="8005973" cy="178510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9388" indent="-179388" algn="just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도형을 밀었을 때 모양은 변하지 않습니다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179388" indent="-179388" algn="just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도형을 밀면 민 방향과 길이만큼 도형의 위치가 바뀝니다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9388" indent="-179388" algn="just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도형의 위치가 위쪽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아래쪽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왼쪽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오른쪽으로 이동했지만 모양은 변하지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않았습니다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9388" indent="-179388" algn="just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도형을 밀면 모양은 변하지 않지만 위치는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변합니다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2200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43" name="그림 4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9080" y="327882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타원 22">
            <a:hlinkClick r:id="rId4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>
            <a:hlinkClick r:id="rId5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>
            <a:hlinkClick r:id="rId6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타원 26">
            <a:hlinkClick r:id="rId7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>
            <a:hlinkClick r:id="rId8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>
            <a:hlinkClick r:id="rId9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611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8" t="12866" r="8062" b="60171"/>
          <a:stretch/>
        </p:blipFill>
        <p:spPr>
          <a:xfrm>
            <a:off x="2072735" y="2385862"/>
            <a:ext cx="6942667" cy="3513288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" t="12794" r="78736" b="71423"/>
          <a:stretch/>
        </p:blipFill>
        <p:spPr>
          <a:xfrm>
            <a:off x="888590" y="2950905"/>
            <a:ext cx="1729315" cy="2057862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8" t="29902" r="84458" b="63000"/>
          <a:stretch/>
        </p:blipFill>
        <p:spPr>
          <a:xfrm>
            <a:off x="1453157" y="4846693"/>
            <a:ext cx="750986" cy="9256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6720" y="410956"/>
            <a:ext cx="43582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조각을 미는 방법 설명하기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905238" y="1355178"/>
            <a:ext cx="8043526" cy="769441"/>
            <a:chOff x="905238" y="1376950"/>
            <a:chExt cx="8043526" cy="769441"/>
          </a:xfrm>
        </p:grpSpPr>
        <p:sp>
          <p:nvSpPr>
            <p:cNvPr id="112" name="TextBox 20"/>
            <p:cNvSpPr txBox="1">
              <a:spLocks noChangeArrowheads="1"/>
            </p:cNvSpPr>
            <p:nvPr/>
          </p:nvSpPr>
          <p:spPr bwMode="auto">
            <a:xfrm>
              <a:off x="1152859" y="1376950"/>
              <a:ext cx="7795905" cy="76944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defTabSz="839788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1pPr>
              <a:lvl2pPr marL="742950" indent="-285750" defTabSz="839788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2pPr>
              <a:lvl3pPr marL="11430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3pPr>
              <a:lvl4pPr marL="16002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4pPr>
              <a:lvl5pPr marL="20574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5pPr>
              <a:lvl6pPr marL="25146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6pPr>
              <a:lvl7pPr marL="29718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7pPr>
              <a:lvl8pPr marL="34290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8pPr>
              <a:lvl9pPr marL="38862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9pPr>
            </a:lstStyle>
            <a:p>
              <a:pPr algn="just" latinLnBrk="0">
                <a:spcBef>
                  <a:spcPct val="0"/>
                </a:spcBef>
                <a:buFontTx/>
                <a:buNone/>
                <a:defRPr/>
              </a:pPr>
              <a:r>
                <a:rPr kumimoji="0" lang="ko-KR" altLang="en-US" sz="2200" b="1" dirty="0" smtClean="0">
                  <a:latin typeface="나눔고딕" pitchFamily="50" charset="-127"/>
                </a:rPr>
                <a:t>정사각형 모양을 </a:t>
              </a:r>
              <a:r>
                <a:rPr kumimoji="0" lang="ko-KR" altLang="en-US" sz="2200" b="1" dirty="0">
                  <a:latin typeface="나눔고딕" pitchFamily="50" charset="-127"/>
                </a:rPr>
                <a:t>완성하려면 </a:t>
              </a:r>
              <a:r>
                <a:rPr lang="ko-KR" altLang="en-US" sz="2200" b="1" dirty="0" smtClean="0">
                  <a:latin typeface="나눔고딕" pitchFamily="50" charset="-127"/>
                </a:rPr>
                <a:t>조각을 어떻게 </a:t>
              </a:r>
              <a:r>
                <a:rPr kumimoji="0" lang="ko-KR" altLang="en-US" sz="2200" b="1" dirty="0">
                  <a:latin typeface="나눔고딕" pitchFamily="50" charset="-127"/>
                </a:rPr>
                <a:t>밀어야 할지 </a:t>
              </a:r>
              <a:r>
                <a:rPr kumimoji="0" lang="ko-KR" altLang="en-US" sz="2200" b="1" dirty="0" smtClean="0">
                  <a:latin typeface="나눔고딕" pitchFamily="50" charset="-127"/>
                </a:rPr>
                <a:t>말해 봅시다</a:t>
              </a:r>
              <a:r>
                <a:rPr kumimoji="0" lang="en-US" altLang="ko-KR" sz="2200" b="1" dirty="0" smtClean="0">
                  <a:latin typeface="나눔고딕" pitchFamily="50" charset="-127"/>
                </a:rPr>
                <a:t>.</a:t>
              </a:r>
              <a:endParaRPr kumimoji="0" lang="ko-KR" altLang="en-US" sz="2200" b="1" dirty="0" smtClean="0">
                <a:latin typeface="나눔고딕" pitchFamily="50" charset="-127"/>
              </a:endParaRPr>
            </a:p>
          </p:txBody>
        </p:sp>
        <p:grpSp>
          <p:nvGrpSpPr>
            <p:cNvPr id="113" name="그룹 112"/>
            <p:cNvGrpSpPr/>
            <p:nvPr/>
          </p:nvGrpSpPr>
          <p:grpSpPr>
            <a:xfrm>
              <a:off x="905238" y="1479885"/>
              <a:ext cx="219266" cy="218283"/>
              <a:chOff x="-572047" y="4429132"/>
              <a:chExt cx="291025" cy="289721"/>
            </a:xfrm>
          </p:grpSpPr>
          <p:sp>
            <p:nvSpPr>
              <p:cNvPr id="114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115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</p:grpSp>
      </p:grpSp>
      <p:grpSp>
        <p:nvGrpSpPr>
          <p:cNvPr id="27" name="그룹 26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8" name="타원 2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29" name="이등변 삼각형 28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31" name="타원 3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32" name="이등변 삼각형 31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1" name="그림 20" descr="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 bwMode="auto">
          <a:xfrm>
            <a:off x="1151342" y="3446650"/>
            <a:ext cx="894165" cy="43088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오른</a:t>
            </a:r>
            <a:endParaRPr kumimoji="0"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0" name="TextBox 39"/>
          <p:cNvSpPr txBox="1"/>
          <p:nvPr/>
        </p:nvSpPr>
        <p:spPr bwMode="auto">
          <a:xfrm>
            <a:off x="1393207" y="3897122"/>
            <a:ext cx="360040" cy="43088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endParaRPr kumimoji="0"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41" name="그림 4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10305" y="397983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그림 4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85108" y="347960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그룹 3"/>
          <p:cNvGrpSpPr/>
          <p:nvPr/>
        </p:nvGrpSpPr>
        <p:grpSpPr>
          <a:xfrm>
            <a:off x="955993" y="2070189"/>
            <a:ext cx="7992771" cy="430887"/>
            <a:chOff x="955993" y="2070189"/>
            <a:chExt cx="7992771" cy="430887"/>
          </a:xfrm>
        </p:grpSpPr>
        <p:grpSp>
          <p:nvGrpSpPr>
            <p:cNvPr id="36" name="그룹 35"/>
            <p:cNvGrpSpPr/>
            <p:nvPr/>
          </p:nvGrpSpPr>
          <p:grpSpPr>
            <a:xfrm>
              <a:off x="955993" y="2070189"/>
              <a:ext cx="7992771" cy="430887"/>
              <a:chOff x="933515" y="1406386"/>
              <a:chExt cx="7992771" cy="430887"/>
            </a:xfrm>
          </p:grpSpPr>
          <p:sp>
            <p:nvSpPr>
              <p:cNvPr id="38" name="TextBox 20"/>
              <p:cNvSpPr txBox="1">
                <a:spLocks noChangeArrowheads="1"/>
              </p:cNvSpPr>
              <p:nvPr/>
            </p:nvSpPr>
            <p:spPr bwMode="auto">
              <a:xfrm>
                <a:off x="1108112" y="1406386"/>
                <a:ext cx="7818174" cy="43088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defTabSz="839788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1pPr>
                <a:lvl2pPr marL="742950" indent="-285750" defTabSz="839788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2pPr>
                <a:lvl3pPr marL="1143000" indent="-228600" defTabSz="839788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3pPr>
                <a:lvl4pPr marL="1600200" indent="-228600" defTabSz="839788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4pPr>
                <a:lvl5pPr marL="2057400" indent="-228600" defTabSz="839788" latinLnBrk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5pPr>
                <a:lvl6pPr marL="2514600" indent="-228600" defTabSz="8397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6pPr>
                <a:lvl7pPr marL="2971800" indent="-228600" defTabSz="8397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7pPr>
                <a:lvl8pPr marL="3429000" indent="-228600" defTabSz="8397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8pPr>
                <a:lvl9pPr marL="3886200" indent="-228600" defTabSz="8397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9pPr>
              </a:lstStyle>
              <a:p>
                <a:pPr algn="just" latinLnBrk="0">
                  <a:spcBef>
                    <a:spcPct val="0"/>
                  </a:spcBef>
                  <a:buFontTx/>
                  <a:buNone/>
                  <a:defRPr/>
                </a:pPr>
                <a:r>
                  <a:rPr lang="ko-KR" altLang="en-US" sz="2200" b="1" dirty="0" smtClean="0">
                    <a:latin typeface="나눔고딕" pitchFamily="50" charset="-127"/>
                  </a:rPr>
                  <a:t>조각      을 어떻게 밀어야 하나요</a:t>
                </a:r>
                <a:r>
                  <a:rPr lang="en-US" altLang="ko-KR" sz="2200" b="1" dirty="0">
                    <a:latin typeface="나눔고딕" pitchFamily="50" charset="-127"/>
                  </a:rPr>
                  <a:t>?</a:t>
                </a:r>
                <a:endParaRPr kumimoji="0" lang="ko-KR" altLang="en-US" sz="2200" b="1" dirty="0" smtClean="0">
                  <a:latin typeface="나눔고딕" pitchFamily="50" charset="-127"/>
                </a:endParaRPr>
              </a:p>
            </p:txBody>
          </p:sp>
          <p:sp>
            <p:nvSpPr>
              <p:cNvPr id="43" name="Freeform 14"/>
              <p:cNvSpPr>
                <a:spLocks/>
              </p:cNvSpPr>
              <p:nvPr/>
            </p:nvSpPr>
            <p:spPr bwMode="auto">
              <a:xfrm>
                <a:off x="933515" y="1557700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</p:grpSp>
        <p:grpSp>
          <p:nvGrpSpPr>
            <p:cNvPr id="47" name="그룹 46"/>
            <p:cNvGrpSpPr/>
            <p:nvPr/>
          </p:nvGrpSpPr>
          <p:grpSpPr>
            <a:xfrm>
              <a:off x="1855926" y="2084448"/>
              <a:ext cx="303212" cy="400110"/>
              <a:chOff x="342869" y="1962509"/>
              <a:chExt cx="303212" cy="400110"/>
            </a:xfrm>
          </p:grpSpPr>
          <p:sp>
            <p:nvSpPr>
              <p:cNvPr id="48" name="타원 47"/>
              <p:cNvSpPr/>
              <p:nvPr/>
            </p:nvSpPr>
            <p:spPr bwMode="auto">
              <a:xfrm>
                <a:off x="342869" y="2015721"/>
                <a:ext cx="293687" cy="29368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 lang="ko-KR" altLang="en-US"/>
                </a:pPr>
                <a:endParaRPr kumimoji="0" lang="ko-KR" altLang="en-US" dirty="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49" name="직사각형 48"/>
              <p:cNvSpPr/>
              <p:nvPr/>
            </p:nvSpPr>
            <p:spPr bwMode="auto">
              <a:xfrm>
                <a:off x="352394" y="1962509"/>
                <a:ext cx="29368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 lang="ko-KR" altLang="en-US"/>
                </a:pPr>
                <a:r>
                  <a:rPr kumimoji="0" lang="ko-KR" altLang="en-US" sz="2000" dirty="0" err="1" smtClean="0">
                    <a:latin typeface="나눔고딕" pitchFamily="50" charset="-127"/>
                    <a:ea typeface="나눔고딕" pitchFamily="50" charset="-127"/>
                  </a:rPr>
                  <a:t>ㄱ</a:t>
                </a:r>
                <a:endParaRPr kumimoji="0" lang="ko-KR" altLang="en-US" sz="20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44" name="타원 43">
            <a:hlinkClick r:id="rId6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타원 44">
            <a:hlinkClick r:id="rId7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타원 45">
            <a:hlinkClick r:id="rId8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타원 49">
            <a:hlinkClick r:id="rId9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타원 50">
            <a:hlinkClick r:id="rId10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타원 51">
            <a:hlinkClick r:id="rId11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그림 51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6" t="54415" r="8785" b="20011"/>
          <a:stretch/>
        </p:blipFill>
        <p:spPr>
          <a:xfrm>
            <a:off x="1846955" y="1849479"/>
            <a:ext cx="6942667" cy="3332371"/>
          </a:xfrm>
          <a:prstGeom prst="rect">
            <a:avLst/>
          </a:prstGeom>
        </p:spPr>
      </p:pic>
      <p:pic>
        <p:nvPicPr>
          <p:cNvPr id="47" name="그림 4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21" t="84759" r="18126" b="5167"/>
          <a:stretch/>
        </p:blipFill>
        <p:spPr>
          <a:xfrm>
            <a:off x="5062282" y="4861849"/>
            <a:ext cx="2741573" cy="1313495"/>
          </a:xfrm>
          <a:prstGeom prst="rect">
            <a:avLst/>
          </a:prstGeom>
        </p:spPr>
      </p:pic>
      <p:pic>
        <p:nvPicPr>
          <p:cNvPr id="45" name="그림 4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" t="54996" r="79861" b="29221"/>
          <a:stretch/>
        </p:blipFill>
        <p:spPr>
          <a:xfrm>
            <a:off x="884956" y="2207720"/>
            <a:ext cx="1729315" cy="2057862"/>
          </a:xfrm>
          <a:prstGeom prst="rect">
            <a:avLst/>
          </a:prstGeom>
        </p:spPr>
      </p:pic>
      <p:pic>
        <p:nvPicPr>
          <p:cNvPr id="46" name="그림 4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8" t="70687" r="85415" b="22459"/>
          <a:stretch/>
        </p:blipFill>
        <p:spPr>
          <a:xfrm>
            <a:off x="1178872" y="4006111"/>
            <a:ext cx="946660" cy="893597"/>
          </a:xfrm>
          <a:prstGeom prst="rect">
            <a:avLst/>
          </a:prstGeom>
        </p:spPr>
      </p:pic>
      <p:grpSp>
        <p:nvGrpSpPr>
          <p:cNvPr id="27" name="그룹 26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8" name="타원 2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29" name="이등변 삼각형 28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31" name="타원 3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32" name="이등변 삼각형 31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1" name="그림 20" descr="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 bwMode="auto">
          <a:xfrm>
            <a:off x="1143187" y="2649515"/>
            <a:ext cx="894165" cy="43088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아래</a:t>
            </a:r>
            <a:endParaRPr kumimoji="0"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0" name="TextBox 39"/>
          <p:cNvSpPr txBox="1"/>
          <p:nvPr/>
        </p:nvSpPr>
        <p:spPr bwMode="auto">
          <a:xfrm>
            <a:off x="1399363" y="3136632"/>
            <a:ext cx="360040" cy="43088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endParaRPr kumimoji="0"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4" name="TextBox 33"/>
          <p:cNvSpPr txBox="1"/>
          <p:nvPr/>
        </p:nvSpPr>
        <p:spPr bwMode="auto">
          <a:xfrm>
            <a:off x="6079033" y="5073675"/>
            <a:ext cx="399050" cy="43088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왼</a:t>
            </a:r>
            <a:endParaRPr kumimoji="0"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 bwMode="auto">
          <a:xfrm>
            <a:off x="5555434" y="5513788"/>
            <a:ext cx="360040" cy="43088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endParaRPr kumimoji="0"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6" name="그림 3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3376" y="270449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Box 42"/>
          <p:cNvSpPr txBox="1"/>
          <p:nvPr/>
        </p:nvSpPr>
        <p:spPr>
          <a:xfrm>
            <a:off x="666720" y="410956"/>
            <a:ext cx="43582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조각을 미는 방법 설명하기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48" name="그림 4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07" t="85878" r="8370" b="7395"/>
          <a:stretch/>
        </p:blipFill>
        <p:spPr>
          <a:xfrm>
            <a:off x="7731017" y="5135151"/>
            <a:ext cx="988973" cy="877110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955993" y="1402830"/>
            <a:ext cx="7992771" cy="430887"/>
            <a:chOff x="955993" y="1402830"/>
            <a:chExt cx="7992771" cy="430887"/>
          </a:xfrm>
        </p:grpSpPr>
        <p:grpSp>
          <p:nvGrpSpPr>
            <p:cNvPr id="49" name="그룹 48"/>
            <p:cNvGrpSpPr/>
            <p:nvPr/>
          </p:nvGrpSpPr>
          <p:grpSpPr>
            <a:xfrm>
              <a:off x="955993" y="1402830"/>
              <a:ext cx="7992771" cy="430887"/>
              <a:chOff x="933515" y="1406386"/>
              <a:chExt cx="7992771" cy="430887"/>
            </a:xfrm>
          </p:grpSpPr>
          <p:sp>
            <p:nvSpPr>
              <p:cNvPr id="50" name="TextBox 20"/>
              <p:cNvSpPr txBox="1">
                <a:spLocks noChangeArrowheads="1"/>
              </p:cNvSpPr>
              <p:nvPr/>
            </p:nvSpPr>
            <p:spPr bwMode="auto">
              <a:xfrm>
                <a:off x="1108112" y="1406386"/>
                <a:ext cx="7818174" cy="43088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defTabSz="839788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1pPr>
                <a:lvl2pPr marL="742950" indent="-285750" defTabSz="839788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2pPr>
                <a:lvl3pPr marL="1143000" indent="-228600" defTabSz="839788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3pPr>
                <a:lvl4pPr marL="1600200" indent="-228600" defTabSz="839788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4pPr>
                <a:lvl5pPr marL="2057400" indent="-228600" defTabSz="839788" latinLnBrk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5pPr>
                <a:lvl6pPr marL="2514600" indent="-228600" defTabSz="8397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6pPr>
                <a:lvl7pPr marL="2971800" indent="-228600" defTabSz="8397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7pPr>
                <a:lvl8pPr marL="3429000" indent="-228600" defTabSz="8397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8pPr>
                <a:lvl9pPr marL="3886200" indent="-228600" defTabSz="8397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9pPr>
              </a:lstStyle>
              <a:p>
                <a:pPr algn="just" latinLnBrk="0">
                  <a:spcBef>
                    <a:spcPct val="0"/>
                  </a:spcBef>
                  <a:buFontTx/>
                  <a:buNone/>
                  <a:defRPr/>
                </a:pPr>
                <a:r>
                  <a:rPr lang="ko-KR" altLang="en-US" sz="2200" b="1" dirty="0" smtClean="0">
                    <a:latin typeface="나눔고딕" pitchFamily="50" charset="-127"/>
                  </a:rPr>
                  <a:t>조각     </a:t>
                </a:r>
                <a:r>
                  <a:rPr lang="en-US" altLang="ko-KR" sz="2200" b="1" dirty="0" smtClean="0">
                    <a:latin typeface="나눔고딕" pitchFamily="50" charset="-127"/>
                  </a:rPr>
                  <a:t>,     </a:t>
                </a:r>
                <a:r>
                  <a:rPr lang="ko-KR" altLang="en-US" sz="2200" b="1" dirty="0">
                    <a:latin typeface="나눔고딕" pitchFamily="50" charset="-127"/>
                  </a:rPr>
                  <a:t>을</a:t>
                </a:r>
                <a:r>
                  <a:rPr lang="ko-KR" altLang="en-US" sz="2200" b="1" dirty="0" smtClean="0">
                    <a:latin typeface="나눔고딕" pitchFamily="50" charset="-127"/>
                  </a:rPr>
                  <a:t> 어떻게 밀어야 하나요</a:t>
                </a:r>
                <a:r>
                  <a:rPr lang="en-US" altLang="ko-KR" sz="2200" b="1" dirty="0">
                    <a:latin typeface="나눔고딕" pitchFamily="50" charset="-127"/>
                  </a:rPr>
                  <a:t>?</a:t>
                </a:r>
                <a:endParaRPr kumimoji="0" lang="ko-KR" altLang="en-US" sz="2200" b="1" dirty="0" smtClean="0">
                  <a:latin typeface="나눔고딕" pitchFamily="50" charset="-127"/>
                </a:endParaRPr>
              </a:p>
            </p:txBody>
          </p:sp>
          <p:sp>
            <p:nvSpPr>
              <p:cNvPr id="51" name="Freeform 14"/>
              <p:cNvSpPr>
                <a:spLocks/>
              </p:cNvSpPr>
              <p:nvPr/>
            </p:nvSpPr>
            <p:spPr bwMode="auto">
              <a:xfrm>
                <a:off x="933515" y="1557700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</p:grpSp>
        <p:grpSp>
          <p:nvGrpSpPr>
            <p:cNvPr id="2" name="그룹 1"/>
            <p:cNvGrpSpPr/>
            <p:nvPr/>
          </p:nvGrpSpPr>
          <p:grpSpPr>
            <a:xfrm>
              <a:off x="1836876" y="1421996"/>
              <a:ext cx="303212" cy="400110"/>
              <a:chOff x="342869" y="1962509"/>
              <a:chExt cx="303212" cy="400110"/>
            </a:xfrm>
          </p:grpSpPr>
          <p:sp>
            <p:nvSpPr>
              <p:cNvPr id="53" name="타원 52"/>
              <p:cNvSpPr/>
              <p:nvPr/>
            </p:nvSpPr>
            <p:spPr bwMode="auto">
              <a:xfrm>
                <a:off x="342869" y="2015721"/>
                <a:ext cx="293687" cy="29368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 lang="ko-KR" altLang="en-US"/>
                </a:pPr>
                <a:endParaRPr kumimoji="0" lang="ko-KR" altLang="en-US" dirty="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4" name="직사각형 53"/>
              <p:cNvSpPr/>
              <p:nvPr/>
            </p:nvSpPr>
            <p:spPr bwMode="auto">
              <a:xfrm>
                <a:off x="352394" y="1962509"/>
                <a:ext cx="29368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 lang="ko-KR" altLang="en-US"/>
                </a:pPr>
                <a:r>
                  <a:rPr kumimoji="0" lang="ko-KR" altLang="en-US" sz="2000" dirty="0" err="1" smtClean="0">
                    <a:latin typeface="나눔고딕" pitchFamily="50" charset="-127"/>
                    <a:ea typeface="나눔고딕" pitchFamily="50" charset="-127"/>
                  </a:rPr>
                  <a:t>ㄴ</a:t>
                </a:r>
                <a:endParaRPr kumimoji="0" lang="ko-KR" altLang="en-US" sz="20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grpSp>
          <p:nvGrpSpPr>
            <p:cNvPr id="58" name="그룹 57"/>
            <p:cNvGrpSpPr/>
            <p:nvPr/>
          </p:nvGrpSpPr>
          <p:grpSpPr>
            <a:xfrm>
              <a:off x="2263132" y="1417089"/>
              <a:ext cx="303212" cy="400110"/>
              <a:chOff x="342869" y="1962509"/>
              <a:chExt cx="303212" cy="400110"/>
            </a:xfrm>
          </p:grpSpPr>
          <p:sp>
            <p:nvSpPr>
              <p:cNvPr id="59" name="타원 58"/>
              <p:cNvSpPr/>
              <p:nvPr/>
            </p:nvSpPr>
            <p:spPr bwMode="auto">
              <a:xfrm>
                <a:off x="342869" y="2015721"/>
                <a:ext cx="293687" cy="29368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 lang="ko-KR" altLang="en-US"/>
                </a:pPr>
                <a:endParaRPr kumimoji="0" lang="ko-KR" altLang="en-US" dirty="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60" name="직사각형 59"/>
              <p:cNvSpPr/>
              <p:nvPr/>
            </p:nvSpPr>
            <p:spPr bwMode="auto">
              <a:xfrm>
                <a:off x="352394" y="1962509"/>
                <a:ext cx="29368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 lang="ko-KR" altLang="en-US"/>
                </a:pPr>
                <a:r>
                  <a:rPr kumimoji="0" lang="ko-KR" altLang="en-US" sz="2000" dirty="0" err="1" smtClean="0">
                    <a:latin typeface="나눔고딕" pitchFamily="50" charset="-127"/>
                    <a:ea typeface="나눔고딕" pitchFamily="50" charset="-127"/>
                  </a:rPr>
                  <a:t>ㄷ</a:t>
                </a:r>
                <a:endParaRPr kumimoji="0" lang="ko-KR" altLang="en-US" sz="20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pic>
        <p:nvPicPr>
          <p:cNvPr id="57" name="그림 5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2584" y="315000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그림 6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9033" y="512570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그림 6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91854" y="557370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타원 40">
            <a:hlinkClick r:id="rId6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타원 41">
            <a:hlinkClick r:id="rId7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타원 43">
            <a:hlinkClick r:id="rId8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타원 54">
            <a:hlinkClick r:id="rId9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타원 55">
            <a:hlinkClick r:id="rId10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타원 62">
            <a:hlinkClick r:id="rId11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801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34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3894668" y="2122332"/>
            <a:ext cx="1720124" cy="1761046"/>
            <a:chOff x="3894668" y="2122332"/>
            <a:chExt cx="1720124" cy="1761046"/>
          </a:xfrm>
        </p:grpSpPr>
        <p:grpSp>
          <p:nvGrpSpPr>
            <p:cNvPr id="42" name="그룹 41"/>
            <p:cNvGrpSpPr/>
            <p:nvPr/>
          </p:nvGrpSpPr>
          <p:grpSpPr>
            <a:xfrm>
              <a:off x="3894668" y="2122332"/>
              <a:ext cx="1720124" cy="1761046"/>
              <a:chOff x="2510906" y="3163276"/>
              <a:chExt cx="1720124" cy="1761046"/>
            </a:xfrm>
          </p:grpSpPr>
          <p:sp>
            <p:nvSpPr>
              <p:cNvPr id="43" name="모서리가 둥근 직사각형 42"/>
              <p:cNvSpPr/>
              <p:nvPr/>
            </p:nvSpPr>
            <p:spPr>
              <a:xfrm>
                <a:off x="2510906" y="3408433"/>
                <a:ext cx="1720124" cy="1515889"/>
              </a:xfrm>
              <a:prstGeom prst="roundRect">
                <a:avLst>
                  <a:gd name="adj" fmla="val 8310"/>
                </a:avLst>
              </a:prstGeom>
              <a:solidFill>
                <a:schemeClr val="bg1"/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50" name="그림 49"/>
              <p:cNvPicPr preferRelativeResize="0"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359" t="6905" r="74619" b="89505"/>
              <a:stretch/>
            </p:blipFill>
            <p:spPr>
              <a:xfrm>
                <a:off x="3062540" y="3163276"/>
                <a:ext cx="612022" cy="467737"/>
              </a:xfrm>
              <a:prstGeom prst="rect">
                <a:avLst/>
              </a:prstGeom>
            </p:spPr>
          </p:pic>
        </p:grpSp>
        <p:pic>
          <p:nvPicPr>
            <p:cNvPr id="38" name="그림 37"/>
            <p:cNvPicPr preferRelativeResize="0"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8820" y="2738780"/>
              <a:ext cx="1166988" cy="880024"/>
            </a:xfrm>
            <a:prstGeom prst="rect">
              <a:avLst/>
            </a:prstGeom>
          </p:spPr>
        </p:pic>
      </p:grpSp>
      <p:grpSp>
        <p:nvGrpSpPr>
          <p:cNvPr id="9" name="그룹 8"/>
          <p:cNvGrpSpPr/>
          <p:nvPr/>
        </p:nvGrpSpPr>
        <p:grpSpPr>
          <a:xfrm>
            <a:off x="1976697" y="4182355"/>
            <a:ext cx="5910105" cy="1662189"/>
            <a:chOff x="1976697" y="4182355"/>
            <a:chExt cx="5910105" cy="1662189"/>
          </a:xfrm>
        </p:grpSpPr>
        <p:pic>
          <p:nvPicPr>
            <p:cNvPr id="5" name="그림 4"/>
            <p:cNvPicPr preferRelativeResize="0"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985031" y="4382282"/>
              <a:ext cx="1166988" cy="880024"/>
            </a:xfrm>
            <a:prstGeom prst="rect">
              <a:avLst/>
            </a:prstGeom>
          </p:spPr>
        </p:pic>
        <p:pic>
          <p:nvPicPr>
            <p:cNvPr id="34" name="그림 33"/>
            <p:cNvPicPr preferRelativeResize="0"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585326" y="4325837"/>
              <a:ext cx="1166988" cy="880024"/>
            </a:xfrm>
            <a:prstGeom prst="rect">
              <a:avLst/>
            </a:prstGeom>
          </p:spPr>
        </p:pic>
        <p:pic>
          <p:nvPicPr>
            <p:cNvPr id="35" name="그림 34"/>
            <p:cNvPicPr preferRelativeResize="0"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9861" y="4325837"/>
              <a:ext cx="1166988" cy="880024"/>
            </a:xfrm>
            <a:prstGeom prst="rect">
              <a:avLst/>
            </a:prstGeom>
          </p:spPr>
        </p:pic>
        <p:pic>
          <p:nvPicPr>
            <p:cNvPr id="36" name="그림 35"/>
            <p:cNvPicPr preferRelativeResize="0"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715647" y="4325837"/>
              <a:ext cx="1166988" cy="880024"/>
            </a:xfrm>
            <a:prstGeom prst="rect">
              <a:avLst/>
            </a:prstGeom>
          </p:spPr>
        </p:pic>
        <p:sp>
          <p:nvSpPr>
            <p:cNvPr id="37" name="직사각형 36"/>
            <p:cNvSpPr/>
            <p:nvPr/>
          </p:nvSpPr>
          <p:spPr>
            <a:xfrm>
              <a:off x="1976697" y="5413657"/>
              <a:ext cx="1175322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나눔고딕" pitchFamily="50" charset="-127"/>
                  <a:ea typeface="나눔고딕" pitchFamily="50" charset="-127"/>
                </a:rPr>
                <a:t>(      </a:t>
              </a:r>
              <a:r>
                <a:rPr lang="en-US" altLang="ko-KR" sz="2200" b="1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나눔고딕" pitchFamily="50" charset="-127"/>
                  <a:ea typeface="나눔고딕" pitchFamily="50" charset="-127"/>
                </a:rPr>
                <a:t>    )</a:t>
              </a:r>
              <a:endParaRPr lang="en-US" altLang="ko-KR" sz="2200" b="1" dirty="0">
                <a:solidFill>
                  <a:prstClr val="black">
                    <a:lumMod val="95000"/>
                    <a:lumOff val="5000"/>
                  </a:prst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3622148" y="5413657"/>
              <a:ext cx="1175322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나눔고딕" pitchFamily="50" charset="-127"/>
                  <a:ea typeface="나눔고딕" pitchFamily="50" charset="-127"/>
                </a:rPr>
                <a:t>(      </a:t>
              </a:r>
              <a:r>
                <a:rPr lang="en-US" altLang="ko-KR" sz="2200" b="1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나눔고딕" pitchFamily="50" charset="-127"/>
                  <a:ea typeface="나눔고딕" pitchFamily="50" charset="-127"/>
                </a:rPr>
                <a:t>    )</a:t>
              </a:r>
              <a:endParaRPr lang="en-US" altLang="ko-KR" sz="2200" b="1" dirty="0">
                <a:solidFill>
                  <a:prstClr val="black">
                    <a:lumMod val="95000"/>
                    <a:lumOff val="5000"/>
                  </a:prst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5131527" y="5413657"/>
              <a:ext cx="1175322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나눔고딕" pitchFamily="50" charset="-127"/>
                  <a:ea typeface="나눔고딕" pitchFamily="50" charset="-127"/>
                </a:rPr>
                <a:t>(      </a:t>
              </a:r>
              <a:r>
                <a:rPr lang="en-US" altLang="ko-KR" sz="2200" b="1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나눔고딕" pitchFamily="50" charset="-127"/>
                  <a:ea typeface="나눔고딕" pitchFamily="50" charset="-127"/>
                </a:rPr>
                <a:t>    )</a:t>
              </a:r>
              <a:endParaRPr lang="en-US" altLang="ko-KR" sz="2200" b="1" dirty="0">
                <a:solidFill>
                  <a:prstClr val="black">
                    <a:lumMod val="95000"/>
                    <a:lumOff val="5000"/>
                  </a:prst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6711480" y="5413657"/>
              <a:ext cx="1175322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나눔고딕" pitchFamily="50" charset="-127"/>
                  <a:ea typeface="나눔고딕" pitchFamily="50" charset="-127"/>
                </a:rPr>
                <a:t>(      </a:t>
              </a:r>
              <a:r>
                <a:rPr lang="en-US" altLang="ko-KR" sz="2200" b="1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나눔고딕" pitchFamily="50" charset="-127"/>
                  <a:ea typeface="나눔고딕" pitchFamily="50" charset="-127"/>
                </a:rPr>
                <a:t>    )</a:t>
              </a:r>
              <a:endParaRPr lang="en-US" altLang="ko-KR" sz="2200" b="1" dirty="0">
                <a:solidFill>
                  <a:prstClr val="black">
                    <a:lumMod val="95000"/>
                    <a:lumOff val="5000"/>
                  </a:prst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4" name="그룹 43"/>
          <p:cNvGrpSpPr/>
          <p:nvPr/>
        </p:nvGrpSpPr>
        <p:grpSpPr>
          <a:xfrm>
            <a:off x="9035676" y="6192000"/>
            <a:ext cx="428628" cy="428628"/>
            <a:chOff x="6701949" y="6250801"/>
            <a:chExt cx="428628" cy="428628"/>
          </a:xfrm>
        </p:grpSpPr>
        <p:sp>
          <p:nvSpPr>
            <p:cNvPr id="45" name="타원 4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46" name="이등변 삼각형 45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7" name="그룹 46"/>
          <p:cNvGrpSpPr/>
          <p:nvPr/>
        </p:nvGrpSpPr>
        <p:grpSpPr>
          <a:xfrm>
            <a:off x="8382024" y="6192000"/>
            <a:ext cx="428628" cy="428628"/>
            <a:chOff x="6701949" y="6250801"/>
            <a:chExt cx="428628" cy="428628"/>
          </a:xfrm>
        </p:grpSpPr>
        <p:sp>
          <p:nvSpPr>
            <p:cNvPr id="48" name="타원 4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49" name="이등변 삼각형 48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1" name="타원 20"/>
          <p:cNvSpPr/>
          <p:nvPr/>
        </p:nvSpPr>
        <p:spPr>
          <a:xfrm>
            <a:off x="5592213" y="5501395"/>
            <a:ext cx="285752" cy="285752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2400" y="15240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04800" y="30480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" name="Rectangle 27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930275" y="1431445"/>
            <a:ext cx="8078788" cy="467737"/>
            <a:chOff x="930275" y="1431445"/>
            <a:chExt cx="8078788" cy="467737"/>
          </a:xfrm>
        </p:grpSpPr>
        <p:sp>
          <p:nvSpPr>
            <p:cNvPr id="51" name="타원 50"/>
            <p:cNvSpPr/>
            <p:nvPr/>
          </p:nvSpPr>
          <p:spPr>
            <a:xfrm>
              <a:off x="7500786" y="1522438"/>
              <a:ext cx="285752" cy="285752"/>
            </a:xfrm>
            <a:prstGeom prst="ellipse">
              <a:avLst/>
            </a:prstGeom>
            <a:noFill/>
            <a:ln>
              <a:solidFill>
                <a:srgbClr val="E400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6" name="그룹 5"/>
            <p:cNvGrpSpPr/>
            <p:nvPr/>
          </p:nvGrpSpPr>
          <p:grpSpPr>
            <a:xfrm>
              <a:off x="930275" y="1431445"/>
              <a:ext cx="8078788" cy="467737"/>
              <a:chOff x="930275" y="1431445"/>
              <a:chExt cx="8078788" cy="467737"/>
            </a:xfrm>
          </p:grpSpPr>
          <p:grpSp>
            <p:nvGrpSpPr>
              <p:cNvPr id="25" name="그룹 24"/>
              <p:cNvGrpSpPr/>
              <p:nvPr/>
            </p:nvGrpSpPr>
            <p:grpSpPr>
              <a:xfrm>
                <a:off x="930275" y="1447346"/>
                <a:ext cx="8078788" cy="434836"/>
                <a:chOff x="917575" y="1465441"/>
                <a:chExt cx="8078788" cy="434836"/>
              </a:xfrm>
            </p:grpSpPr>
            <p:sp>
              <p:nvSpPr>
                <p:cNvPr id="27" name="직사각형 26"/>
                <p:cNvSpPr/>
                <p:nvPr/>
              </p:nvSpPr>
              <p:spPr>
                <a:xfrm>
                  <a:off x="917575" y="1465441"/>
                  <a:ext cx="1074512" cy="4308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ko-KR" altLang="en-US" sz="2200" b="1" dirty="0" smtClean="0">
                      <a:latin typeface="나눔고딕" pitchFamily="50" charset="-127"/>
                      <a:ea typeface="나눔고딕" pitchFamily="50" charset="-127"/>
                    </a:rPr>
                    <a:t>문제 </a:t>
                  </a:r>
                  <a:r>
                    <a:rPr lang="en-US" altLang="ko-KR" sz="2200" b="1" dirty="0">
                      <a:latin typeface="나눔고딕" pitchFamily="50" charset="-127"/>
                      <a:ea typeface="나눔고딕" pitchFamily="50" charset="-127"/>
                    </a:rPr>
                    <a:t>1</a:t>
                  </a:r>
                  <a:r>
                    <a:rPr lang="en-US" altLang="ko-KR" sz="2200" b="1" dirty="0" smtClean="0">
                      <a:latin typeface="나눔고딕" pitchFamily="50" charset="-127"/>
                      <a:ea typeface="나눔고딕" pitchFamily="50" charset="-127"/>
                    </a:rPr>
                    <a:t>. </a:t>
                  </a:r>
                  <a:endParaRPr lang="en-US" altLang="ko-KR" sz="2200" b="1" spc="-130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  <p:sp>
              <p:nvSpPr>
                <p:cNvPr id="28" name="직사각형 27"/>
                <p:cNvSpPr/>
                <p:nvPr/>
              </p:nvSpPr>
              <p:spPr>
                <a:xfrm>
                  <a:off x="1916598" y="1469390"/>
                  <a:ext cx="7079765" cy="4308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ko-KR" altLang="en-US" sz="2200" b="1" dirty="0" smtClean="0">
                      <a:latin typeface="나눔고딕" pitchFamily="50" charset="-127"/>
                      <a:ea typeface="나눔고딕" pitchFamily="50" charset="-127"/>
                    </a:rPr>
                    <a:t>        </a:t>
                  </a:r>
                  <a:r>
                    <a:rPr kumimoji="1" lang="ko-KR" altLang="en-US" sz="2200" b="1" dirty="0">
                      <a:solidFill>
                        <a:srgbClr val="000000"/>
                      </a:solidFill>
                      <a:latin typeface="나눔고딕" pitchFamily="50" charset="-127"/>
                      <a:ea typeface="나눔고딕" pitchFamily="50" charset="-127"/>
                      <a:cs typeface="굴림" pitchFamily="50" charset="-127"/>
                    </a:rPr>
                    <a:t>의 </a:t>
                  </a:r>
                  <a:r>
                    <a:rPr kumimoji="1" lang="ko-KR" altLang="en-US" sz="2200" b="1" spc="-30" dirty="0">
                      <a:solidFill>
                        <a:srgbClr val="000000"/>
                      </a:solidFill>
                      <a:latin typeface="나눔고딕" pitchFamily="50" charset="-127"/>
                      <a:ea typeface="나눔고딕" pitchFamily="50" charset="-127"/>
                      <a:cs typeface="굴림" pitchFamily="50" charset="-127"/>
                    </a:rPr>
                    <a:t>도형을 아래쪽으로 밀었을 </a:t>
                  </a:r>
                  <a:r>
                    <a:rPr kumimoji="1" lang="ko-KR" altLang="en-US" sz="2200" b="1" spc="-30" dirty="0" smtClean="0">
                      <a:solidFill>
                        <a:srgbClr val="000000"/>
                      </a:solidFill>
                      <a:latin typeface="나눔고딕" pitchFamily="50" charset="-127"/>
                      <a:ea typeface="나눔고딕" pitchFamily="50" charset="-127"/>
                      <a:cs typeface="굴림" pitchFamily="50" charset="-127"/>
                    </a:rPr>
                    <a:t>때의 도형에     </a:t>
                  </a:r>
                  <a:r>
                    <a:rPr kumimoji="1" lang="ko-KR" altLang="en-US" sz="2200" b="1" spc="-30" dirty="0">
                      <a:solidFill>
                        <a:srgbClr val="000000"/>
                      </a:solidFill>
                      <a:latin typeface="나눔고딕" pitchFamily="50" charset="-127"/>
                      <a:ea typeface="나눔고딕" pitchFamily="50" charset="-127"/>
                      <a:cs typeface="굴림" pitchFamily="50" charset="-127"/>
                    </a:rPr>
                    <a:t>표 하세요</a:t>
                  </a:r>
                  <a:r>
                    <a:rPr kumimoji="1" lang="ko-KR" altLang="ko-KR" sz="2200" b="1" spc="-30" dirty="0" smtClean="0">
                      <a:solidFill>
                        <a:srgbClr val="000000"/>
                      </a:solidFill>
                      <a:latin typeface="나눔고딕" pitchFamily="50" charset="-127"/>
                      <a:ea typeface="나눔고딕" pitchFamily="50" charset="-127"/>
                      <a:cs typeface="굴림" pitchFamily="50" charset="-127"/>
                    </a:rPr>
                    <a:t>.</a:t>
                  </a:r>
                  <a:endParaRPr lang="ko-KR" altLang="en-US" sz="2200" b="1" spc="-30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</p:grpSp>
          <p:pic>
            <p:nvPicPr>
              <p:cNvPr id="52" name="그림 51"/>
              <p:cNvPicPr preferRelativeResize="0"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359" t="6905" r="74619" b="89505"/>
              <a:stretch/>
            </p:blipFill>
            <p:spPr>
              <a:xfrm>
                <a:off x="2006567" y="1431445"/>
                <a:ext cx="612022" cy="467737"/>
              </a:xfrm>
              <a:prstGeom prst="rect">
                <a:avLst/>
              </a:prstGeom>
            </p:spPr>
          </p:pic>
        </p:grpSp>
      </p:grpSp>
      <p:pic>
        <p:nvPicPr>
          <p:cNvPr id="53" name="그림 5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60692" y="547853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981" y="2511355"/>
            <a:ext cx="7281342" cy="2094173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9" name="타원 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10" name="이등변 삼각형 9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12" name="타원 1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13" name="이등변 삼각형 12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20" name="그룹 19"/>
          <p:cNvGrpSpPr/>
          <p:nvPr/>
        </p:nvGrpSpPr>
        <p:grpSpPr>
          <a:xfrm>
            <a:off x="887082" y="1446213"/>
            <a:ext cx="8078788" cy="434836"/>
            <a:chOff x="917575" y="1465441"/>
            <a:chExt cx="8078788" cy="434836"/>
          </a:xfrm>
        </p:grpSpPr>
        <p:sp>
          <p:nvSpPr>
            <p:cNvPr id="22" name="직사각형 21"/>
            <p:cNvSpPr/>
            <p:nvPr/>
          </p:nvSpPr>
          <p:spPr>
            <a:xfrm>
              <a:off x="917575" y="1465441"/>
              <a:ext cx="107451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문제 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2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 </a:t>
              </a:r>
              <a:endParaRPr lang="en-US" altLang="ko-KR" sz="2200" b="1" spc="-13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1916598" y="1469390"/>
              <a:ext cx="707976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도형을 오른쪽으로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10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cm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밀었을 때의 도형을 그려 보세요</a:t>
              </a:r>
              <a:r>
                <a:rPr kumimoji="1" lang="ko-KR" altLang="ko-KR" sz="2200" b="1" dirty="0" smtClean="0">
                  <a:solidFill>
                    <a:srgbClr val="000000"/>
                  </a:solidFill>
                  <a:latin typeface="나눔고딕" pitchFamily="50" charset="-127"/>
                  <a:ea typeface="나눔고딕" pitchFamily="50" charset="-127"/>
                  <a:cs typeface="굴림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" name="자유형 3"/>
          <p:cNvSpPr/>
          <p:nvPr/>
        </p:nvSpPr>
        <p:spPr>
          <a:xfrm>
            <a:off x="6634720" y="3235372"/>
            <a:ext cx="1341172" cy="896068"/>
          </a:xfrm>
          <a:custGeom>
            <a:avLst/>
            <a:gdLst>
              <a:gd name="connsiteX0" fmla="*/ 0 w 1444121"/>
              <a:gd name="connsiteY0" fmla="*/ 0 h 964850"/>
              <a:gd name="connsiteX1" fmla="*/ 0 w 1444121"/>
              <a:gd name="connsiteY1" fmla="*/ 964850 h 964850"/>
              <a:gd name="connsiteX2" fmla="*/ 1444121 w 1444121"/>
              <a:gd name="connsiteY2" fmla="*/ 964850 h 964850"/>
              <a:gd name="connsiteX3" fmla="*/ 0 w 1444121"/>
              <a:gd name="connsiteY3" fmla="*/ 0 h 96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4121" h="964850">
                <a:moveTo>
                  <a:pt x="0" y="0"/>
                </a:moveTo>
                <a:lnTo>
                  <a:pt x="0" y="964850"/>
                </a:lnTo>
                <a:lnTo>
                  <a:pt x="1444121" y="96485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1966" y="355844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992714" y="2165863"/>
            <a:ext cx="5642436" cy="937047"/>
            <a:chOff x="992714" y="2165863"/>
            <a:chExt cx="5642436" cy="937047"/>
          </a:xfrm>
        </p:grpSpPr>
        <p:sp>
          <p:nvSpPr>
            <p:cNvPr id="8" name="직사각형 7"/>
            <p:cNvSpPr/>
            <p:nvPr/>
          </p:nvSpPr>
          <p:spPr>
            <a:xfrm>
              <a:off x="1090608" y="2587384"/>
              <a:ext cx="5544542" cy="5155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0" fontAlgn="base" latinLnBrk="0" hangingPunct="0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2200" b="1" dirty="0" smtClean="0">
                  <a:latin typeface="나눔고딕" pitchFamily="50" charset="-127"/>
                  <a:ea typeface="나눔고딕" pitchFamily="50" charset="-127"/>
                  <a:cs typeface="한컴바탕" pitchFamily="18" charset="2"/>
                </a:rPr>
                <a:t> </a:t>
              </a:r>
              <a:r>
                <a:rPr kumimoji="1" lang="ko-KR" altLang="ko-KR" sz="2200" b="1" dirty="0" smtClean="0">
                  <a:latin typeface="나눔고딕" pitchFamily="50" charset="-127"/>
                  <a:ea typeface="나눔고딕" pitchFamily="50" charset="-127"/>
                  <a:cs typeface="한컴바탕" pitchFamily="18" charset="2"/>
                </a:rPr>
                <a:t>(</a:t>
              </a:r>
              <a:r>
                <a:rPr kumimoji="1" lang="en-US" altLang="ko-KR" sz="2200" b="1" dirty="0" smtClean="0">
                  <a:latin typeface="나눔고딕" pitchFamily="50" charset="-127"/>
                  <a:ea typeface="나눔고딕" pitchFamily="50" charset="-127"/>
                  <a:cs typeface="한컴바탕" pitchFamily="18" charset="2"/>
                </a:rPr>
                <a:t> </a:t>
              </a:r>
              <a:r>
                <a:rPr kumimoji="1" lang="ko-KR" altLang="en-US" sz="2200" b="1" dirty="0" smtClean="0">
                  <a:latin typeface="나눔고딕" pitchFamily="50" charset="-127"/>
                  <a:ea typeface="나눔고딕" pitchFamily="50" charset="-127"/>
                  <a:cs typeface="한컴바탕" pitchFamily="18" charset="2"/>
                </a:rPr>
                <a:t>변합니다 </a:t>
              </a:r>
              <a:r>
                <a:rPr kumimoji="1" lang="ko-KR" altLang="ko-KR" sz="2200" b="1" dirty="0" smtClean="0">
                  <a:latin typeface="나눔고딕" pitchFamily="50" charset="-127"/>
                  <a:ea typeface="나눔고딕" pitchFamily="50" charset="-127"/>
                  <a:cs typeface="한컴바탕" pitchFamily="18" charset="2"/>
                </a:rPr>
                <a:t>, </a:t>
              </a:r>
              <a:r>
                <a:rPr kumimoji="1" lang="ko-KR" altLang="en-US" sz="2200" b="1" dirty="0" smtClean="0">
                  <a:latin typeface="나눔고딕" pitchFamily="50" charset="-127"/>
                  <a:ea typeface="나눔고딕" pitchFamily="50" charset="-127"/>
                  <a:cs typeface="한컴바탕" pitchFamily="18" charset="2"/>
                </a:rPr>
                <a:t>변하지 않습니다 </a:t>
              </a:r>
              <a:r>
                <a:rPr kumimoji="1" lang="ko-KR" altLang="ko-KR" sz="2200" b="1" dirty="0" smtClean="0">
                  <a:latin typeface="나눔고딕" pitchFamily="50" charset="-127"/>
                  <a:ea typeface="나눔고딕" pitchFamily="50" charset="-127"/>
                  <a:cs typeface="한컴바탕" pitchFamily="18" charset="2"/>
                </a:rPr>
                <a:t>)</a:t>
              </a:r>
              <a:r>
                <a:rPr kumimoji="1" lang="en-US" altLang="ko-KR" sz="2200" b="1" dirty="0" smtClean="0">
                  <a:latin typeface="나눔고딕" pitchFamily="50" charset="-127"/>
                  <a:ea typeface="나눔고딕" pitchFamily="50" charset="-127"/>
                  <a:cs typeface="한컴바탕" pitchFamily="18" charset="2"/>
                </a:rPr>
                <a:t>.</a:t>
              </a:r>
            </a:p>
          </p:txBody>
        </p:sp>
        <p:sp>
          <p:nvSpPr>
            <p:cNvPr id="24" name="직사각형 42"/>
            <p:cNvSpPr>
              <a:spLocks noChangeArrowheads="1"/>
            </p:cNvSpPr>
            <p:nvPr/>
          </p:nvSpPr>
          <p:spPr bwMode="auto">
            <a:xfrm>
              <a:off x="992714" y="2165863"/>
              <a:ext cx="5560153" cy="43088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179388" indent="-179388" algn="just">
                <a:buFont typeface="Arial" pitchFamily="34" charset="0"/>
                <a:buChar char="•"/>
              </a:pPr>
              <a:r>
                <a:rPr kumimoji="1" lang="ko-KR" altLang="en-US" sz="2200" b="1" dirty="0">
                  <a:solidFill>
                    <a:srgbClr val="000000"/>
                  </a:solidFill>
                  <a:latin typeface="나눔고딕" pitchFamily="50" charset="-127"/>
                  <a:ea typeface="나눔고딕" pitchFamily="50" charset="-127"/>
                  <a:cs typeface="한컴바탕" pitchFamily="18" charset="2"/>
                </a:rPr>
                <a:t>도형을 여러 방향으로 밀면 모양과 </a:t>
              </a:r>
              <a:r>
                <a:rPr kumimoji="1" lang="ko-KR" altLang="en-US" sz="2200" b="1" dirty="0" smtClean="0">
                  <a:solidFill>
                    <a:srgbClr val="000000"/>
                  </a:solidFill>
                  <a:latin typeface="나눔고딕" pitchFamily="50" charset="-127"/>
                  <a:ea typeface="나눔고딕" pitchFamily="50" charset="-127"/>
                  <a:cs typeface="한컴바탕" pitchFamily="18" charset="2"/>
                </a:rPr>
                <a:t>크기가</a:t>
              </a:r>
              <a:endParaRPr lang="ko-KR" altLang="en-US" sz="220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992714" y="3442739"/>
            <a:ext cx="5560153" cy="983679"/>
            <a:chOff x="992714" y="3442739"/>
            <a:chExt cx="5560153" cy="983679"/>
          </a:xfrm>
        </p:grpSpPr>
        <p:sp>
          <p:nvSpPr>
            <p:cNvPr id="47105" name="Rectangle 1"/>
            <p:cNvSpPr>
              <a:spLocks noChangeArrowheads="1"/>
            </p:cNvSpPr>
            <p:nvPr/>
          </p:nvSpPr>
          <p:spPr bwMode="auto">
            <a:xfrm>
              <a:off x="1168920" y="3910892"/>
              <a:ext cx="4512548" cy="515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ko-KR" sz="2200" b="1" i="0" u="none" strike="noStrike" cap="none" normalizeH="0" baseline="0" dirty="0" smtClean="0">
                  <a:ln>
                    <a:noFill/>
                  </a:ln>
                  <a:effectLst/>
                  <a:latin typeface="나눔고딕" pitchFamily="50" charset="-127"/>
                  <a:ea typeface="나눔고딕" pitchFamily="50" charset="-127"/>
                  <a:cs typeface="한컴바탕" pitchFamily="18" charset="2"/>
                </a:rPr>
                <a:t>(</a:t>
              </a:r>
              <a:r>
                <a:rPr kumimoji="1" lang="en-US" altLang="ko-KR" sz="2200" b="1" i="0" u="none" strike="noStrike" cap="none" normalizeH="0" baseline="0" dirty="0" smtClean="0">
                  <a:ln>
                    <a:noFill/>
                  </a:ln>
                  <a:effectLst/>
                  <a:latin typeface="나눔고딕" pitchFamily="50" charset="-127"/>
                  <a:ea typeface="나눔고딕" pitchFamily="50" charset="-127"/>
                  <a:cs typeface="한컴바탕" pitchFamily="18" charset="2"/>
                </a:rPr>
                <a:t> </a:t>
              </a:r>
              <a:r>
                <a:rPr kumimoji="1" lang="ko-KR" sz="2200" b="1" i="0" u="none" strike="noStrike" cap="none" normalizeH="0" baseline="0" dirty="0" smtClean="0">
                  <a:ln>
                    <a:noFill/>
                  </a:ln>
                  <a:effectLst/>
                  <a:latin typeface="나눔고딕" pitchFamily="50" charset="-127"/>
                  <a:ea typeface="나눔고딕" pitchFamily="50" charset="-127"/>
                  <a:cs typeface="한컴바탕" pitchFamily="18" charset="2"/>
                </a:rPr>
                <a:t>변합니다</a:t>
              </a:r>
              <a:r>
                <a:rPr kumimoji="1" lang="en-US" altLang="ko-KR" sz="2200" b="1" i="0" u="none" strike="noStrike" cap="none" normalizeH="0" baseline="0" dirty="0" smtClean="0">
                  <a:ln>
                    <a:noFill/>
                  </a:ln>
                  <a:effectLst/>
                  <a:latin typeface="나눔고딕" pitchFamily="50" charset="-127"/>
                  <a:ea typeface="나눔고딕" pitchFamily="50" charset="-127"/>
                  <a:cs typeface="한컴바탕" pitchFamily="18" charset="2"/>
                </a:rPr>
                <a:t> </a:t>
              </a:r>
              <a:r>
                <a:rPr kumimoji="1" lang="ko-KR" altLang="ko-KR" sz="2200" b="1" i="0" u="none" strike="noStrike" cap="none" normalizeH="0" baseline="0" dirty="0" smtClean="0">
                  <a:ln>
                    <a:noFill/>
                  </a:ln>
                  <a:effectLst/>
                  <a:latin typeface="나눔고딕" pitchFamily="50" charset="-127"/>
                  <a:ea typeface="나눔고딕" pitchFamily="50" charset="-127"/>
                  <a:cs typeface="한컴바탕" pitchFamily="18" charset="2"/>
                </a:rPr>
                <a:t>, </a:t>
              </a:r>
              <a:r>
                <a:rPr kumimoji="1" lang="ko-KR" sz="2200" b="1" i="0" u="none" strike="noStrike" cap="none" normalizeH="0" baseline="0" dirty="0" smtClean="0">
                  <a:ln>
                    <a:noFill/>
                  </a:ln>
                  <a:effectLst/>
                  <a:latin typeface="나눔고딕" pitchFamily="50" charset="-127"/>
                  <a:ea typeface="나눔고딕" pitchFamily="50" charset="-127"/>
                  <a:cs typeface="한컴바탕" pitchFamily="18" charset="2"/>
                </a:rPr>
                <a:t>변하지 않습니다</a:t>
              </a:r>
              <a:r>
                <a:rPr kumimoji="1" lang="en-US" altLang="ko-KR" sz="2200" b="1" i="0" u="none" strike="noStrike" cap="none" normalizeH="0" baseline="0" dirty="0" smtClean="0">
                  <a:ln>
                    <a:noFill/>
                  </a:ln>
                  <a:effectLst/>
                  <a:latin typeface="나눔고딕" pitchFamily="50" charset="-127"/>
                  <a:ea typeface="나눔고딕" pitchFamily="50" charset="-127"/>
                  <a:cs typeface="한컴바탕" pitchFamily="18" charset="2"/>
                </a:rPr>
                <a:t> </a:t>
              </a:r>
              <a:r>
                <a:rPr kumimoji="1" lang="ko-KR" altLang="ko-KR" sz="2200" b="1" i="0" u="none" strike="noStrike" cap="none" normalizeH="0" baseline="0" dirty="0" smtClean="0">
                  <a:ln>
                    <a:noFill/>
                  </a:ln>
                  <a:effectLst/>
                  <a:latin typeface="나눔고딕" pitchFamily="50" charset="-127"/>
                  <a:ea typeface="나눔고딕" pitchFamily="50" charset="-127"/>
                  <a:cs typeface="한컴바탕" pitchFamily="18" charset="2"/>
                </a:rPr>
                <a:t>)</a:t>
              </a:r>
              <a:endParaRPr kumimoji="1" lang="ko-KR" altLang="ko-KR" sz="2200" b="1" i="0" u="none" strike="noStrike" cap="none" normalizeH="0" baseline="0" dirty="0" smtClean="0">
                <a:ln>
                  <a:noFill/>
                </a:ln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endParaRPr>
            </a:p>
          </p:txBody>
        </p:sp>
        <p:sp>
          <p:nvSpPr>
            <p:cNvPr id="25" name="직사각형 42"/>
            <p:cNvSpPr>
              <a:spLocks noChangeArrowheads="1"/>
            </p:cNvSpPr>
            <p:nvPr/>
          </p:nvSpPr>
          <p:spPr bwMode="auto">
            <a:xfrm>
              <a:off x="992714" y="3442739"/>
              <a:ext cx="5560153" cy="43088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179388" lvl="0" indent="-179388" algn="just">
                <a:buFont typeface="Arial" pitchFamily="34" charset="0"/>
                <a:buChar char="•"/>
              </a:pPr>
              <a:r>
                <a:rPr kumimoji="1" lang="ko-KR" altLang="ko-KR" sz="2200" b="1" dirty="0">
                  <a:solidFill>
                    <a:srgbClr val="000000"/>
                  </a:solidFill>
                  <a:latin typeface="나눔고딕" pitchFamily="50" charset="-127"/>
                  <a:ea typeface="나눔고딕" pitchFamily="50" charset="-127"/>
                  <a:cs typeface="한컴바탕" pitchFamily="18" charset="2"/>
                </a:rPr>
                <a:t>도형을 여러 방향으로 밀면 </a:t>
              </a:r>
              <a:r>
                <a:rPr kumimoji="1" lang="ko-KR" altLang="ko-KR" sz="2200" b="1" dirty="0" smtClean="0">
                  <a:solidFill>
                    <a:srgbClr val="000000"/>
                  </a:solidFill>
                  <a:latin typeface="나눔고딕" pitchFamily="50" charset="-127"/>
                  <a:ea typeface="나눔고딕" pitchFamily="50" charset="-127"/>
                  <a:cs typeface="한컴바탕" pitchFamily="18" charset="2"/>
                </a:rPr>
                <a:t>위치가</a:t>
              </a:r>
              <a:endParaRPr kumimoji="1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  <a:cs typeface="한컴바탕" pitchFamily="18" charset="2"/>
              </a:endParaRPr>
            </a:p>
          </p:txBody>
        </p:sp>
      </p:grpSp>
      <p:sp>
        <p:nvSpPr>
          <p:cNvPr id="9" name="타원 8"/>
          <p:cNvSpPr/>
          <p:nvPr/>
        </p:nvSpPr>
        <p:spPr>
          <a:xfrm>
            <a:off x="2659342" y="2587384"/>
            <a:ext cx="2226899" cy="569634"/>
          </a:xfrm>
          <a:prstGeom prst="ellipse">
            <a:avLst/>
          </a:prstGeom>
          <a:noFill/>
          <a:ln>
            <a:solidFill>
              <a:srgbClr val="E400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1168484" y="3970784"/>
            <a:ext cx="1514497" cy="470140"/>
          </a:xfrm>
          <a:prstGeom prst="ellipse">
            <a:avLst/>
          </a:prstGeom>
          <a:noFill/>
          <a:ln>
            <a:solidFill>
              <a:srgbClr val="E400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7978" y="268539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2861" y="400890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그룹 15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17" name="타원 16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18" name="이등변 삼각형 17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9" name="타원 1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20" name="이등변 삼각형 19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887082" y="1446213"/>
            <a:ext cx="8057016" cy="434836"/>
            <a:chOff x="887082" y="1446213"/>
            <a:chExt cx="8057016" cy="434836"/>
          </a:xfrm>
        </p:grpSpPr>
        <p:grpSp>
          <p:nvGrpSpPr>
            <p:cNvPr id="21" name="그룹 20"/>
            <p:cNvGrpSpPr/>
            <p:nvPr/>
          </p:nvGrpSpPr>
          <p:grpSpPr>
            <a:xfrm>
              <a:off x="887082" y="1446213"/>
              <a:ext cx="8057016" cy="434836"/>
              <a:chOff x="917575" y="1465441"/>
              <a:chExt cx="8057016" cy="434836"/>
            </a:xfrm>
          </p:grpSpPr>
          <p:sp>
            <p:nvSpPr>
              <p:cNvPr id="22" name="직사각형 21"/>
              <p:cNvSpPr/>
              <p:nvPr/>
            </p:nvSpPr>
            <p:spPr>
              <a:xfrm>
                <a:off x="917575" y="1465441"/>
                <a:ext cx="107451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문제 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3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. </a:t>
                </a:r>
                <a:endParaRPr lang="en-US" altLang="ko-KR" sz="2200" b="1" spc="-13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23" name="직사각형 22"/>
              <p:cNvSpPr/>
              <p:nvPr/>
            </p:nvSpPr>
            <p:spPr>
              <a:xfrm>
                <a:off x="1894826" y="1469390"/>
                <a:ext cx="7079765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kumimoji="1" lang="ko-KR" altLang="en-US" sz="2200" b="1" dirty="0">
                    <a:solidFill>
                      <a:srgbClr val="000000"/>
                    </a:solidFill>
                    <a:latin typeface="나눔고딕" pitchFamily="50" charset="-127"/>
                    <a:ea typeface="나눔고딕" pitchFamily="50" charset="-127"/>
                    <a:cs typeface="굴림" pitchFamily="50" charset="-127"/>
                  </a:rPr>
                  <a:t>알맞은 말을 골라      표 하세요</a:t>
                </a:r>
                <a:r>
                  <a:rPr kumimoji="1" lang="ko-KR" altLang="ko-KR" sz="2200" b="1" dirty="0" smtClean="0">
                    <a:solidFill>
                      <a:srgbClr val="000000"/>
                    </a:solidFill>
                    <a:latin typeface="나눔고딕" pitchFamily="50" charset="-127"/>
                    <a:ea typeface="나눔고딕" pitchFamily="50" charset="-127"/>
                    <a:cs typeface="굴림" pitchFamily="50" charset="-127"/>
                  </a:rPr>
                  <a:t>.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sp>
          <p:nvSpPr>
            <p:cNvPr id="5" name="타원 4"/>
            <p:cNvSpPr/>
            <p:nvPr/>
          </p:nvSpPr>
          <p:spPr>
            <a:xfrm>
              <a:off x="4123261" y="1507894"/>
              <a:ext cx="285752" cy="285752"/>
            </a:xfrm>
            <a:prstGeom prst="ellipse">
              <a:avLst/>
            </a:prstGeom>
            <a:noFill/>
            <a:ln>
              <a:solidFill>
                <a:srgbClr val="E400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원  외부 점선 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3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4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0" name="타원 9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259632" y="1700808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rgbClr val="6FBA2C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  <a:endParaRPr lang="ko-KR" altLang="en-US" sz="2000" dirty="0">
              <a:solidFill>
                <a:srgbClr val="6FBA2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1" name="모서리가 둥근 직사각형 50"/>
          <p:cNvSpPr/>
          <p:nvPr/>
        </p:nvSpPr>
        <p:spPr>
          <a:xfrm>
            <a:off x="395536" y="476672"/>
            <a:ext cx="2962018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모서리가 둥근 직사각형 51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                 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83568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467544" y="4766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2400" dirty="0">
              <a:solidFill>
                <a:srgbClr val="E94829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403648" y="548680"/>
            <a:ext cx="2239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평면도형을 밀어볼까요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7" name="제목 1"/>
          <p:cNvSpPr txBox="1">
            <a:spLocks/>
          </p:cNvSpPr>
          <p:nvPr/>
        </p:nvSpPr>
        <p:spPr>
          <a:xfrm>
            <a:off x="3667116" y="2571744"/>
            <a:ext cx="5969254" cy="1715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평면도형을</a:t>
            </a:r>
            <a:r>
              <a:rPr kumimoji="0" lang="ko-KR" alt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 </a:t>
            </a: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뒤집어</a:t>
            </a:r>
            <a:r>
              <a:rPr kumimoji="0" lang="ko-KR" alt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 볼까요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grpSp>
        <p:nvGrpSpPr>
          <p:cNvPr id="29" name="그룹 28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30" name="타원 2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31" name="이등변 삼각형 3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2" name="그림 31" descr="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23" name="타원 22">
            <a:hlinkClick r:id="rId4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>
            <a:hlinkClick r:id="rId5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>
            <a:hlinkClick r:id="rId6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>
            <a:hlinkClick r:id="rId7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타원 26">
            <a:hlinkClick r:id="rId8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>
            <a:hlinkClick r:id="rId9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원  외부 점선 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3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4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0" name="타원 9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714480" y="2819941"/>
            <a:ext cx="135732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</a:t>
            </a:r>
            <a:endParaRPr lang="ko-KR" altLang="en-US" sz="40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42" name="그룹 41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43" name="타원 42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44" name="이등변 삼각형 43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5" name="그룹 44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46" name="타원 4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47" name="이등변 삼각형 46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8" name="모서리가 둥근 직사각형 47"/>
          <p:cNvSpPr/>
          <p:nvPr/>
        </p:nvSpPr>
        <p:spPr>
          <a:xfrm>
            <a:off x="395536" y="476672"/>
            <a:ext cx="2962018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모서리가 둥근 직사각형 48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                 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83568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467544" y="4766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2400" dirty="0">
              <a:solidFill>
                <a:srgbClr val="E94829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403648" y="548680"/>
            <a:ext cx="2239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평면도형을 밀어볼까요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6" name="그림 25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34" name="제목 1"/>
          <p:cNvSpPr txBox="1">
            <a:spLocks/>
          </p:cNvSpPr>
          <p:nvPr/>
        </p:nvSpPr>
        <p:spPr>
          <a:xfrm>
            <a:off x="3667116" y="3143248"/>
            <a:ext cx="5072098" cy="15716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평면도형을 밀어 </a:t>
            </a: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보아요</a:t>
            </a: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.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35" name="타원 34">
            <a:hlinkClick r:id="rId4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>
            <a:hlinkClick r:id="rId5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36">
            <a:hlinkClick r:id="rId6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37">
            <a:hlinkClick r:id="rId7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타원 38">
            <a:hlinkClick r:id="rId8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타원 39">
            <a:hlinkClick r:id="rId9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3" t="19146" r="10766" b="56415"/>
          <a:stretch/>
        </p:blipFill>
        <p:spPr>
          <a:xfrm>
            <a:off x="971925" y="1934942"/>
            <a:ext cx="7762831" cy="3184437"/>
          </a:xfrm>
          <a:prstGeom prst="rect">
            <a:avLst/>
          </a:prstGeom>
        </p:spPr>
      </p:pic>
      <p:sp>
        <p:nvSpPr>
          <p:cNvPr id="41" name="모서리가 둥근 직사각형 40"/>
          <p:cNvSpPr/>
          <p:nvPr/>
        </p:nvSpPr>
        <p:spPr bwMode="auto">
          <a:xfrm>
            <a:off x="891547" y="5430960"/>
            <a:ext cx="8133419" cy="44926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ea typeface="나눔고딕"/>
            </a:endParaRPr>
          </a:p>
        </p:txBody>
      </p:sp>
      <p:grpSp>
        <p:nvGrpSpPr>
          <p:cNvPr id="58" name="그룹 57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59" name="타원 5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60" name="이등변 삼각형 59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1" name="그룹 60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62" name="타원 6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63" name="이등변 삼각형 62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913225" y="1357298"/>
            <a:ext cx="5072852" cy="430887"/>
            <a:chOff x="913225" y="1357298"/>
            <a:chExt cx="5072852" cy="430887"/>
          </a:xfrm>
        </p:grpSpPr>
        <p:sp>
          <p:nvSpPr>
            <p:cNvPr id="37" name="TextBox 20"/>
            <p:cNvSpPr txBox="1">
              <a:spLocks noChangeArrowheads="1"/>
            </p:cNvSpPr>
            <p:nvPr/>
          </p:nvSpPr>
          <p:spPr bwMode="auto">
            <a:xfrm>
              <a:off x="1170335" y="1357298"/>
              <a:ext cx="481574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839788"/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액자의 움직임에 대해 이야기해 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봅시다</a:t>
              </a:r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66" name="그룹 65"/>
            <p:cNvGrpSpPr/>
            <p:nvPr/>
          </p:nvGrpSpPr>
          <p:grpSpPr>
            <a:xfrm>
              <a:off x="913225" y="1478892"/>
              <a:ext cx="219266" cy="218283"/>
              <a:chOff x="-572047" y="4429132"/>
              <a:chExt cx="291025" cy="289721"/>
            </a:xfrm>
          </p:grpSpPr>
          <p:sp>
            <p:nvSpPr>
              <p:cNvPr id="67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68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</p:grpSp>
      </p:grpSp>
      <p:pic>
        <p:nvPicPr>
          <p:cNvPr id="79" name="그림 78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80" name="타원 79">
            <a:hlinkClick r:id="rId4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타원 80">
            <a:hlinkClick r:id="rId5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타원 81">
            <a:hlinkClick r:id="rId6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타원 82">
            <a:hlinkClick r:id="rId7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타원 83">
            <a:hlinkClick r:id="rId8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타원 84">
            <a:hlinkClick r:id="rId9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666720" y="410956"/>
            <a:ext cx="428628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액자의 움직임 이해하기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6" name="TextBox 35"/>
          <p:cNvSpPr txBox="1"/>
          <p:nvPr/>
        </p:nvSpPr>
        <p:spPr bwMode="auto">
          <a:xfrm>
            <a:off x="1080268" y="5430148"/>
            <a:ext cx="5353046" cy="430887"/>
          </a:xfrm>
          <a:prstGeom prst="rect">
            <a:avLst/>
          </a:prstGeom>
          <a:noFill/>
        </p:spPr>
        <p:txBody>
          <a:bodyPr wrap="square" lIns="72000" rIns="144000" anchor="ctr">
            <a:spAutoFit/>
          </a:bodyPr>
          <a:lstStyle/>
          <a:p>
            <a:pPr indent="-180000" algn="just">
              <a:buFont typeface="Arial" pitchFamily="34" charset="0"/>
              <a:buChar char="•"/>
              <a:defRPr/>
            </a:pP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거실에 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액자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가족사진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를 걸고 있습니다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39" name="그림 38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34723" y="547052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그룹 3"/>
          <p:cNvGrpSpPr/>
          <p:nvPr/>
        </p:nvGrpSpPr>
        <p:grpSpPr>
          <a:xfrm>
            <a:off x="908050" y="5021400"/>
            <a:ext cx="5525264" cy="430887"/>
            <a:chOff x="908050" y="5021400"/>
            <a:chExt cx="5525264" cy="430887"/>
          </a:xfrm>
        </p:grpSpPr>
        <p:sp>
          <p:nvSpPr>
            <p:cNvPr id="35" name="TextBox 20"/>
            <p:cNvSpPr txBox="1">
              <a:spLocks noChangeArrowheads="1"/>
            </p:cNvSpPr>
            <p:nvPr/>
          </p:nvSpPr>
          <p:spPr bwMode="auto">
            <a:xfrm>
              <a:off x="1019653" y="5021400"/>
              <a:ext cx="541366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839788"/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수일이네 부모님께서는 무엇을 하고 있나요</a:t>
              </a:r>
              <a:r>
                <a:rPr kumimoji="0" lang="en-US" altLang="ko-KR" sz="2200" b="1" dirty="0">
                  <a:latin typeface="나눔고딕" pitchFamily="50" charset="-127"/>
                  <a:ea typeface="나눔고딕" pitchFamily="50" charset="-127"/>
                </a:rPr>
                <a:t>?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0" name="Freeform 14"/>
            <p:cNvSpPr>
              <a:spLocks/>
            </p:cNvSpPr>
            <p:nvPr/>
          </p:nvSpPr>
          <p:spPr bwMode="auto">
            <a:xfrm>
              <a:off x="908050" y="5173843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pic>
        <p:nvPicPr>
          <p:cNvPr id="30" name="그림 29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6" t="7623" r="57414" b="83143"/>
          <a:stretch/>
        </p:blipFill>
        <p:spPr>
          <a:xfrm>
            <a:off x="3321704" y="2097882"/>
            <a:ext cx="1531636" cy="1203193"/>
          </a:xfrm>
          <a:prstGeom prst="rect">
            <a:avLst/>
          </a:prstGeom>
        </p:spPr>
      </p:pic>
      <p:pic>
        <p:nvPicPr>
          <p:cNvPr id="38" name="그림 37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90" t="2338" r="33300" b="88428"/>
          <a:stretch/>
        </p:blipFill>
        <p:spPr>
          <a:xfrm>
            <a:off x="4919133" y="1896115"/>
            <a:ext cx="1531636" cy="1203193"/>
          </a:xfrm>
          <a:prstGeom prst="rect">
            <a:avLst/>
          </a:prstGeom>
        </p:spPr>
      </p:pic>
      <p:pic>
        <p:nvPicPr>
          <p:cNvPr id="42" name="그림 41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34" t="7705" r="12032" b="85870"/>
          <a:stretch/>
        </p:blipFill>
        <p:spPr>
          <a:xfrm>
            <a:off x="7703276" y="2463845"/>
            <a:ext cx="925923" cy="837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25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모서리가 둥근 직사각형 50"/>
          <p:cNvSpPr/>
          <p:nvPr/>
        </p:nvSpPr>
        <p:spPr bwMode="auto">
          <a:xfrm>
            <a:off x="908497" y="2983069"/>
            <a:ext cx="8100898" cy="46305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ea typeface="나눔고딕"/>
            </a:endParaRPr>
          </a:p>
        </p:txBody>
      </p:sp>
      <p:sp>
        <p:nvSpPr>
          <p:cNvPr id="43" name="직사각형 42"/>
          <p:cNvSpPr>
            <a:spLocks noChangeArrowheads="1"/>
          </p:cNvSpPr>
          <p:nvPr/>
        </p:nvSpPr>
        <p:spPr bwMode="auto">
          <a:xfrm>
            <a:off x="902703" y="3015237"/>
            <a:ext cx="8106360" cy="43088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9388" indent="-179388" algn="just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아래쪽으로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3cm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밀고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오른쪽으로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5cm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더 밀겠다고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하셨습니다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2200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0" name="모서리가 둥근 직사각형 39"/>
          <p:cNvSpPr/>
          <p:nvPr/>
        </p:nvSpPr>
        <p:spPr bwMode="auto">
          <a:xfrm>
            <a:off x="930669" y="4063716"/>
            <a:ext cx="8078726" cy="44767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ea typeface="나눔고딕"/>
            </a:endParaRPr>
          </a:p>
        </p:txBody>
      </p:sp>
      <p:sp>
        <p:nvSpPr>
          <p:cNvPr id="41" name="TextBox 40"/>
          <p:cNvSpPr txBox="1"/>
          <p:nvPr/>
        </p:nvSpPr>
        <p:spPr bwMode="auto">
          <a:xfrm>
            <a:off x="887486" y="4072109"/>
            <a:ext cx="6458019" cy="43088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오른쪽이나 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아래쪽으로 밀리면서 위치가 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바뀝니다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kumimoji="0"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9" name="모서리가 둥근 직사각형 48"/>
          <p:cNvSpPr/>
          <p:nvPr/>
        </p:nvSpPr>
        <p:spPr bwMode="auto">
          <a:xfrm>
            <a:off x="907315" y="5134176"/>
            <a:ext cx="8102080" cy="75415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ea typeface="나눔고딕"/>
            </a:endParaRPr>
          </a:p>
        </p:txBody>
      </p:sp>
      <p:sp>
        <p:nvSpPr>
          <p:cNvPr id="50" name="TextBox 49"/>
          <p:cNvSpPr txBox="1"/>
          <p:nvPr/>
        </p:nvSpPr>
        <p:spPr bwMode="auto">
          <a:xfrm>
            <a:off x="889531" y="5118885"/>
            <a:ext cx="4183976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모양은 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그대로일 것 같습니다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en-US" altLang="ko-KR" sz="2200" b="1" dirty="0" smtClean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indent="-180000">
              <a:buFont typeface="Arial" pitchFamily="34" charset="0"/>
              <a:buChar char="•"/>
              <a:defRPr/>
            </a:pP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변화가 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없을 것 같습니다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grpSp>
        <p:nvGrpSpPr>
          <p:cNvPr id="58" name="그룹 57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59" name="타원 5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60" name="이등변 삼각형 59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1" name="그룹 60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62" name="타원 6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63" name="이등변 삼각형 62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930669" y="2570458"/>
            <a:ext cx="4959570" cy="430887"/>
            <a:chOff x="930669" y="2407008"/>
            <a:chExt cx="4959570" cy="430887"/>
          </a:xfrm>
        </p:grpSpPr>
        <p:sp>
          <p:nvSpPr>
            <p:cNvPr id="48" name="TextBox 20"/>
            <p:cNvSpPr txBox="1">
              <a:spLocks noChangeArrowheads="1"/>
            </p:cNvSpPr>
            <p:nvPr/>
          </p:nvSpPr>
          <p:spPr bwMode="auto">
            <a:xfrm>
              <a:off x="1084115" y="2407008"/>
              <a:ext cx="480612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839788"/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아버지께서는 액자를 어떻게 하셨나요</a:t>
              </a:r>
              <a:r>
                <a:rPr kumimoji="0" lang="en-US" altLang="ko-KR" sz="2200" b="1" dirty="0">
                  <a:latin typeface="나눔고딕" pitchFamily="50" charset="-127"/>
                  <a:ea typeface="나눔고딕" pitchFamily="50" charset="-127"/>
                </a:rPr>
                <a:t>?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0" name="Freeform 14"/>
            <p:cNvSpPr>
              <a:spLocks/>
            </p:cNvSpPr>
            <p:nvPr/>
          </p:nvSpPr>
          <p:spPr bwMode="auto">
            <a:xfrm>
              <a:off x="930669" y="2572151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938568" y="3637168"/>
            <a:ext cx="4589481" cy="430887"/>
            <a:chOff x="938568" y="3967368"/>
            <a:chExt cx="4589481" cy="430887"/>
          </a:xfrm>
        </p:grpSpPr>
        <p:sp>
          <p:nvSpPr>
            <p:cNvPr id="39" name="TextBox 20"/>
            <p:cNvSpPr txBox="1">
              <a:spLocks noChangeArrowheads="1"/>
            </p:cNvSpPr>
            <p:nvPr/>
          </p:nvSpPr>
          <p:spPr bwMode="auto">
            <a:xfrm>
              <a:off x="1087410" y="3967368"/>
              <a:ext cx="444063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839788"/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액자를 밀면</a:t>
              </a:r>
              <a:r>
                <a:rPr kumimoji="0" lang="en-US" altLang="ko-KR" sz="2200" b="1" dirty="0"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액자는 어떻게 될까요</a:t>
              </a:r>
              <a:r>
                <a:rPr kumimoji="0" lang="en-US" altLang="ko-KR" sz="2200" b="1" dirty="0">
                  <a:latin typeface="나눔고딕" pitchFamily="50" charset="-127"/>
                  <a:ea typeface="나눔고딕" pitchFamily="50" charset="-127"/>
                </a:rPr>
                <a:t>?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1" name="Freeform 14"/>
            <p:cNvSpPr>
              <a:spLocks/>
            </p:cNvSpPr>
            <p:nvPr/>
          </p:nvSpPr>
          <p:spPr bwMode="auto">
            <a:xfrm>
              <a:off x="938568" y="4093887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907315" y="4723050"/>
            <a:ext cx="4866117" cy="430887"/>
            <a:chOff x="907315" y="4637778"/>
            <a:chExt cx="4866117" cy="430887"/>
          </a:xfrm>
        </p:grpSpPr>
        <p:sp>
          <p:nvSpPr>
            <p:cNvPr id="42" name="TextBox 20"/>
            <p:cNvSpPr txBox="1">
              <a:spLocks noChangeArrowheads="1"/>
            </p:cNvSpPr>
            <p:nvPr/>
          </p:nvSpPr>
          <p:spPr bwMode="auto">
            <a:xfrm>
              <a:off x="1074710" y="4637778"/>
              <a:ext cx="469872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839788"/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액자의 모양은 어떻게 될 것 같습니까</a:t>
              </a:r>
              <a:r>
                <a:rPr kumimoji="0" lang="en-US" altLang="ko-KR" sz="2200" b="1" dirty="0">
                  <a:latin typeface="나눔고딕" pitchFamily="50" charset="-127"/>
                  <a:ea typeface="나눔고딕" pitchFamily="50" charset="-127"/>
                </a:rPr>
                <a:t>?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2" name="Freeform 14"/>
            <p:cNvSpPr>
              <a:spLocks/>
            </p:cNvSpPr>
            <p:nvPr/>
          </p:nvSpPr>
          <p:spPr bwMode="auto">
            <a:xfrm>
              <a:off x="907315" y="4761571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pic>
        <p:nvPicPr>
          <p:cNvPr id="79" name="그림 78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66720" y="410956"/>
            <a:ext cx="428628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액자의 움직임 이해하기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4" name="모서리가 둥근 직사각형 33"/>
          <p:cNvSpPr/>
          <p:nvPr/>
        </p:nvSpPr>
        <p:spPr bwMode="auto">
          <a:xfrm>
            <a:off x="930669" y="1838922"/>
            <a:ext cx="8078726" cy="44926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ea typeface="나눔고딕"/>
            </a:endParaRPr>
          </a:p>
        </p:txBody>
      </p:sp>
      <p:sp>
        <p:nvSpPr>
          <p:cNvPr id="35" name="TextBox 34"/>
          <p:cNvSpPr txBox="1"/>
          <p:nvPr/>
        </p:nvSpPr>
        <p:spPr bwMode="auto">
          <a:xfrm>
            <a:off x="898543" y="1840173"/>
            <a:ext cx="5357293" cy="43088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아래쪽으로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3cm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밀라고 하셨습니다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kumimoji="0"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923254" y="1433012"/>
            <a:ext cx="6977162" cy="430887"/>
            <a:chOff x="923254" y="1433012"/>
            <a:chExt cx="6977162" cy="430887"/>
          </a:xfrm>
        </p:grpSpPr>
        <p:sp>
          <p:nvSpPr>
            <p:cNvPr id="33" name="TextBox 20"/>
            <p:cNvSpPr txBox="1">
              <a:spLocks noChangeArrowheads="1"/>
            </p:cNvSpPr>
            <p:nvPr/>
          </p:nvSpPr>
          <p:spPr bwMode="auto">
            <a:xfrm>
              <a:off x="1085730" y="1433012"/>
              <a:ext cx="681468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839788"/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어머니께서는 액자를 어떻게 해야 한다고 말씀하셨나요</a:t>
              </a:r>
              <a:r>
                <a:rPr kumimoji="0" lang="en-US" altLang="ko-KR" sz="2200" b="1" dirty="0">
                  <a:latin typeface="나눔고딕" pitchFamily="50" charset="-127"/>
                  <a:ea typeface="나눔고딕" pitchFamily="50" charset="-127"/>
                </a:rPr>
                <a:t>?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7" name="Freeform 14"/>
            <p:cNvSpPr>
              <a:spLocks/>
            </p:cNvSpPr>
            <p:nvPr/>
          </p:nvSpPr>
          <p:spPr bwMode="auto">
            <a:xfrm>
              <a:off x="923254" y="1585455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pic>
        <p:nvPicPr>
          <p:cNvPr id="44" name="그림 4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1913" y="184017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그림 4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1913" y="302192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그림 4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644" y="408548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그림 4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644" y="530249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타원 51">
            <a:hlinkClick r:id="rId4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타원 52">
            <a:hlinkClick r:id="rId5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타원 53">
            <a:hlinkClick r:id="rId6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타원 54">
            <a:hlinkClick r:id="rId7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타원 55">
            <a:hlinkClick r:id="rId8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타원 56">
            <a:hlinkClick r:id="rId9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145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3" grpId="0"/>
      <p:bldP spid="40" grpId="0" animBg="1"/>
      <p:bldP spid="41" grpId="0"/>
      <p:bldP spid="49" grpId="0" animBg="1"/>
      <p:bldP spid="50" grpId="0"/>
      <p:bldP spid="34" grpId="0" animBg="1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66720" y="410956"/>
            <a:ext cx="432228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모양 조각을 여러 방향으로 밀기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9" name="모서리가 둥근 직사각형 38"/>
          <p:cNvSpPr/>
          <p:nvPr/>
        </p:nvSpPr>
        <p:spPr bwMode="auto">
          <a:xfrm>
            <a:off x="3251545" y="2931778"/>
            <a:ext cx="5773421" cy="1211244"/>
          </a:xfrm>
          <a:prstGeom prst="roundRect">
            <a:avLst>
              <a:gd name="adj" fmla="val 9824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ea typeface="나눔고딕"/>
            </a:endParaRPr>
          </a:p>
        </p:txBody>
      </p:sp>
      <p:sp>
        <p:nvSpPr>
          <p:cNvPr id="40" name="TextBox 39"/>
          <p:cNvSpPr txBox="1"/>
          <p:nvPr/>
        </p:nvSpPr>
        <p:spPr bwMode="auto">
          <a:xfrm>
            <a:off x="3237769" y="2983402"/>
            <a:ext cx="5593032" cy="110799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kumimoji="0" lang="ko-KR" altLang="en-US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위쪽이나 아래쪽으로 조각의 </a:t>
            </a:r>
            <a:r>
              <a:rPr kumimoji="0" lang="ko-KR" altLang="en-US" sz="2200" b="1" spc="-15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위치가 이동합니다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indent="-180000">
              <a:buFont typeface="Arial" pitchFamily="34" charset="0"/>
              <a:buChar char="•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조각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 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밀리면서 위치가 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바뀝니다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indent="-180000">
              <a:buFont typeface="Arial" pitchFamily="34" charset="0"/>
              <a:buChar char="•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조각의 모양은 변화가 없을 것 같습니다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kumimoji="0"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45" name="그림 4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0136" y="332864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7" name="그룹 46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48" name="타원 4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49" name="이등변 삼각형 48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0" name="그룹 49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51" name="타원 5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52" name="이등변 삼각형 51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908928" y="1344292"/>
            <a:ext cx="5716141" cy="430887"/>
            <a:chOff x="952472" y="1376950"/>
            <a:chExt cx="5716141" cy="430887"/>
          </a:xfrm>
        </p:grpSpPr>
        <p:sp>
          <p:nvSpPr>
            <p:cNvPr id="37" name="TextBox 20"/>
            <p:cNvSpPr txBox="1">
              <a:spLocks noChangeArrowheads="1"/>
            </p:cNvSpPr>
            <p:nvPr/>
          </p:nvSpPr>
          <p:spPr bwMode="auto">
            <a:xfrm>
              <a:off x="1166786" y="1376950"/>
              <a:ext cx="5501827" cy="4308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defTabSz="839788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1pPr>
              <a:lvl2pPr marL="742950" indent="-285750" defTabSz="839788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2pPr>
              <a:lvl3pPr marL="11430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3pPr>
              <a:lvl4pPr marL="16002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4pPr>
              <a:lvl5pPr marL="20574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5pPr>
              <a:lvl6pPr marL="25146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6pPr>
              <a:lvl7pPr marL="29718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7pPr>
              <a:lvl8pPr marL="34290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8pPr>
              <a:lvl9pPr marL="38862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  <a:defRPr/>
              </a:pPr>
              <a:r>
                <a:rPr lang="ko-KR" altLang="en-US" sz="2200" b="1" dirty="0" smtClean="0">
                  <a:latin typeface="나눔고딕" pitchFamily="50" charset="-127"/>
                </a:rPr>
                <a:t>모양 조각을 밀면 어떻게 되는지 알아봅시다</a:t>
              </a:r>
              <a:r>
                <a:rPr lang="en-US" altLang="ko-KR" sz="2200" b="1" dirty="0" smtClean="0">
                  <a:latin typeface="나눔고딕" pitchFamily="50" charset="-127"/>
                </a:rPr>
                <a:t>. </a:t>
              </a:r>
              <a:endParaRPr kumimoji="0" lang="en-US" altLang="ko-KR" sz="2200" b="1" dirty="0" smtClean="0">
                <a:latin typeface="나눔고딕" pitchFamily="50" charset="-127"/>
              </a:endParaRPr>
            </a:p>
          </p:txBody>
        </p:sp>
        <p:grpSp>
          <p:nvGrpSpPr>
            <p:cNvPr id="55" name="그룹 54"/>
            <p:cNvGrpSpPr/>
            <p:nvPr/>
          </p:nvGrpSpPr>
          <p:grpSpPr>
            <a:xfrm>
              <a:off x="952472" y="1490771"/>
              <a:ext cx="219266" cy="218283"/>
              <a:chOff x="-572047" y="4458030"/>
              <a:chExt cx="291025" cy="289721"/>
            </a:xfrm>
          </p:grpSpPr>
          <p:sp>
            <p:nvSpPr>
              <p:cNvPr id="56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57" name="Freeform 15"/>
              <p:cNvSpPr>
                <a:spLocks noEditPoints="1"/>
              </p:cNvSpPr>
              <p:nvPr/>
            </p:nvSpPr>
            <p:spPr bwMode="auto">
              <a:xfrm>
                <a:off x="-572047" y="4458030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</p:grpSp>
      </p:grpSp>
      <p:pic>
        <p:nvPicPr>
          <p:cNvPr id="26" name="그림 25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3284069" y="2117305"/>
            <a:ext cx="5867847" cy="769441"/>
            <a:chOff x="918802" y="3552656"/>
            <a:chExt cx="5867847" cy="769441"/>
          </a:xfrm>
        </p:grpSpPr>
        <p:sp>
          <p:nvSpPr>
            <p:cNvPr id="38" name="TextBox 20"/>
            <p:cNvSpPr txBox="1">
              <a:spLocks noChangeArrowheads="1"/>
            </p:cNvSpPr>
            <p:nvPr/>
          </p:nvSpPr>
          <p:spPr bwMode="auto">
            <a:xfrm>
              <a:off x="1062104" y="3552656"/>
              <a:ext cx="5724545" cy="76944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defTabSz="839788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1pPr>
              <a:lvl2pPr marL="742950" indent="-285750" defTabSz="839788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2pPr>
              <a:lvl3pPr marL="11430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3pPr>
              <a:lvl4pPr marL="16002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4pPr>
              <a:lvl5pPr marL="20574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5pPr>
              <a:lvl6pPr marL="25146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6pPr>
              <a:lvl7pPr marL="29718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7pPr>
              <a:lvl8pPr marL="34290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8pPr>
              <a:lvl9pPr marL="38862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  <a:defRPr/>
              </a:pPr>
              <a:r>
                <a:rPr lang="ko-KR" altLang="en-US" sz="2200" b="1" dirty="0" smtClean="0">
                  <a:latin typeface="나눔고딕" pitchFamily="50" charset="-127"/>
                </a:rPr>
                <a:t>        조각</a:t>
              </a:r>
              <a:r>
                <a:rPr kumimoji="0" lang="ko-KR" altLang="en-US" sz="2200" b="1" dirty="0" smtClean="0">
                  <a:latin typeface="나눔고딕" pitchFamily="50" charset="-127"/>
                </a:rPr>
                <a:t>을 위쪽이나 아래쪽으로 밀면 어떻게 </a:t>
              </a:r>
              <a:r>
                <a:rPr kumimoji="0" lang="ko-KR" altLang="en-US" sz="2200" b="1" dirty="0">
                  <a:latin typeface="나눔고딕" pitchFamily="50" charset="-127"/>
                </a:rPr>
                <a:t>될지 </a:t>
              </a:r>
              <a:r>
                <a:rPr kumimoji="0" lang="ko-KR" altLang="en-US" sz="2200" b="1" dirty="0" smtClean="0">
                  <a:latin typeface="나눔고딕" pitchFamily="50" charset="-127"/>
                </a:rPr>
                <a:t>생각해 </a:t>
              </a:r>
              <a:r>
                <a:rPr kumimoji="0" lang="ko-KR" altLang="en-US" sz="2200" b="1" dirty="0">
                  <a:latin typeface="나눔고딕" pitchFamily="50" charset="-127"/>
                </a:rPr>
                <a:t>보세요</a:t>
              </a:r>
              <a:r>
                <a:rPr kumimoji="0" lang="en-US" altLang="ko-KR" sz="2200" b="1" dirty="0">
                  <a:latin typeface="나눔고딕" pitchFamily="50" charset="-127"/>
                </a:rPr>
                <a:t>.</a:t>
              </a:r>
              <a:endParaRPr kumimoji="0" lang="ko-KR" altLang="en-US" sz="2200" b="1" dirty="0" smtClean="0">
                <a:latin typeface="나눔고딕" pitchFamily="50" charset="-127"/>
              </a:endParaRPr>
            </a:p>
          </p:txBody>
        </p:sp>
        <p:sp>
          <p:nvSpPr>
            <p:cNvPr id="54" name="Freeform 14"/>
            <p:cNvSpPr>
              <a:spLocks/>
            </p:cNvSpPr>
            <p:nvPr/>
          </p:nvSpPr>
          <p:spPr bwMode="auto">
            <a:xfrm>
              <a:off x="918802" y="3723787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pic>
          <p:nvPicPr>
            <p:cNvPr id="34" name="그림 33"/>
            <p:cNvPicPr>
              <a:picLocks noChangeAspect="1"/>
            </p:cNvPicPr>
            <p:nvPr/>
          </p:nvPicPr>
          <p:blipFill rotWithShape="1">
            <a:blip r:embed="rId4"/>
            <a:srcRect l="12261" r="17548" b="-5226"/>
            <a:stretch/>
          </p:blipFill>
          <p:spPr>
            <a:xfrm>
              <a:off x="1144307" y="3554204"/>
              <a:ext cx="576064" cy="432014"/>
            </a:xfrm>
            <a:prstGeom prst="rect">
              <a:avLst/>
            </a:prstGeom>
          </p:spPr>
        </p:pic>
      </p:grpSp>
      <p:pic>
        <p:nvPicPr>
          <p:cNvPr id="33" name="그림 32"/>
          <p:cNvPicPr preferRelativeResize="0"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682" y="2626948"/>
            <a:ext cx="1453767" cy="1907386"/>
          </a:xfrm>
          <a:prstGeom prst="rect">
            <a:avLst/>
          </a:prstGeom>
        </p:spPr>
      </p:pic>
      <p:sp>
        <p:nvSpPr>
          <p:cNvPr id="35" name="타원 34">
            <a:hlinkClick r:id="rId6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>
            <a:hlinkClick r:id="rId7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타원 43">
            <a:hlinkClick r:id="rId8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타원 52">
            <a:hlinkClick r:id="rId9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타원 58">
            <a:hlinkClick r:id="rId10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타원 59">
            <a:hlinkClick r:id="rId11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그림 48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435" y="4622510"/>
            <a:ext cx="1559366" cy="919914"/>
          </a:xfrm>
          <a:prstGeom prst="rect">
            <a:avLst/>
          </a:prstGeom>
        </p:spPr>
      </p:pic>
      <p:pic>
        <p:nvPicPr>
          <p:cNvPr id="48" name="그림 47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013" y="1582560"/>
            <a:ext cx="1559366" cy="919914"/>
          </a:xfrm>
          <a:prstGeom prst="rect">
            <a:avLst/>
          </a:prstGeom>
        </p:spPr>
      </p:pic>
      <p:grpSp>
        <p:nvGrpSpPr>
          <p:cNvPr id="51" name="그룹 50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52" name="타원 5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53" name="이등변 삼각형 52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4" name="그룹 53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55" name="타원 5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56" name="이등변 삼각형 55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57" name="그림 56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3283200" y="1788724"/>
            <a:ext cx="5741766" cy="781649"/>
            <a:chOff x="925622" y="1383976"/>
            <a:chExt cx="5741766" cy="781649"/>
          </a:xfrm>
        </p:grpSpPr>
        <p:sp>
          <p:nvSpPr>
            <p:cNvPr id="38" name="TextBox 20"/>
            <p:cNvSpPr txBox="1">
              <a:spLocks noChangeArrowheads="1"/>
            </p:cNvSpPr>
            <p:nvPr/>
          </p:nvSpPr>
          <p:spPr bwMode="auto">
            <a:xfrm>
              <a:off x="1136651" y="1396184"/>
              <a:ext cx="5530737" cy="76944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defTabSz="839788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1pPr>
              <a:lvl2pPr marL="742950" indent="-285750" defTabSz="839788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2pPr>
              <a:lvl3pPr marL="11430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3pPr>
              <a:lvl4pPr marL="16002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4pPr>
              <a:lvl5pPr marL="20574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5pPr>
              <a:lvl6pPr marL="25146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6pPr>
              <a:lvl7pPr marL="29718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7pPr>
              <a:lvl8pPr marL="34290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8pPr>
              <a:lvl9pPr marL="38862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9pPr>
            </a:lstStyle>
            <a:p>
              <a:pPr algn="just" latinLnBrk="0">
                <a:spcBef>
                  <a:spcPct val="0"/>
                </a:spcBef>
                <a:buFontTx/>
                <a:buNone/>
                <a:defRPr/>
              </a:pPr>
              <a:r>
                <a:rPr kumimoji="0" lang="ko-KR" altLang="en-US" sz="2200" b="1" dirty="0" smtClean="0">
                  <a:latin typeface="나눔고딕" pitchFamily="50" charset="-127"/>
                </a:rPr>
                <a:t>       조각을 위쪽</a:t>
              </a:r>
              <a:r>
                <a:rPr kumimoji="0" lang="en-US" altLang="ko-KR" sz="2200" b="1" dirty="0" smtClean="0">
                  <a:latin typeface="나눔고딕" pitchFamily="50" charset="-127"/>
                </a:rPr>
                <a:t>, </a:t>
              </a:r>
              <a:r>
                <a:rPr kumimoji="0" lang="ko-KR" altLang="en-US" sz="2200" b="1" dirty="0" smtClean="0">
                  <a:latin typeface="나눔고딕" pitchFamily="50" charset="-127"/>
                </a:rPr>
                <a:t>아래쪽으로 밀어 </a:t>
              </a:r>
              <a:r>
                <a:rPr kumimoji="0" lang="ko-KR" altLang="en-US" sz="2200" b="1" dirty="0">
                  <a:latin typeface="나눔고딕" pitchFamily="50" charset="-127"/>
                </a:rPr>
                <a:t>보세요</a:t>
              </a:r>
              <a:r>
                <a:rPr kumimoji="0" lang="en-US" altLang="ko-KR" sz="2200" b="1" dirty="0" smtClean="0">
                  <a:latin typeface="나눔고딕" pitchFamily="50" charset="-127"/>
                </a:rPr>
                <a:t>.</a:t>
              </a:r>
            </a:p>
            <a:p>
              <a:pPr algn="just" latinLnBrk="0">
                <a:spcBef>
                  <a:spcPct val="0"/>
                </a:spcBef>
                <a:buFontTx/>
                <a:buNone/>
                <a:defRPr/>
              </a:pPr>
              <a:r>
                <a:rPr lang="ko-KR" altLang="en-US" sz="2200" b="1" dirty="0" smtClean="0">
                  <a:latin typeface="나눔고딕" pitchFamily="50" charset="-127"/>
                </a:rPr>
                <a:t>예상과 같은지 비교해 보세요</a:t>
              </a:r>
              <a:r>
                <a:rPr lang="en-US" altLang="ko-KR" sz="2200" b="1" dirty="0" smtClean="0">
                  <a:latin typeface="나눔고딕" pitchFamily="50" charset="-127"/>
                </a:rPr>
                <a:t>.</a:t>
              </a:r>
              <a:endParaRPr kumimoji="0" lang="ko-KR" altLang="en-US" sz="2200" b="1" dirty="0" smtClean="0">
                <a:latin typeface="나눔고딕" pitchFamily="50" charset="-127"/>
              </a:endParaRPr>
            </a:p>
          </p:txBody>
        </p:sp>
        <p:sp>
          <p:nvSpPr>
            <p:cNvPr id="31" name="Freeform 14"/>
            <p:cNvSpPr>
              <a:spLocks/>
            </p:cNvSpPr>
            <p:nvPr/>
          </p:nvSpPr>
          <p:spPr bwMode="auto">
            <a:xfrm>
              <a:off x="925622" y="1539060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pic>
          <p:nvPicPr>
            <p:cNvPr id="37" name="그림 36"/>
            <p:cNvPicPr>
              <a:picLocks noChangeAspect="1"/>
            </p:cNvPicPr>
            <p:nvPr/>
          </p:nvPicPr>
          <p:blipFill rotWithShape="1">
            <a:blip r:embed="rId4"/>
            <a:srcRect l="12261" r="17548" b="-5226"/>
            <a:stretch/>
          </p:blipFill>
          <p:spPr>
            <a:xfrm>
              <a:off x="1175176" y="1383976"/>
              <a:ext cx="576064" cy="432014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666720" y="410956"/>
            <a:ext cx="432228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모양 조각을 여러 방향으로 밀기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8" name="모서리가 둥근 직사각형 27"/>
          <p:cNvSpPr/>
          <p:nvPr/>
        </p:nvSpPr>
        <p:spPr bwMode="auto">
          <a:xfrm>
            <a:off x="3283200" y="3466769"/>
            <a:ext cx="5725863" cy="1305161"/>
          </a:xfrm>
          <a:prstGeom prst="roundRect">
            <a:avLst>
              <a:gd name="adj" fmla="val 13198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ea typeface="나눔고딕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3283200" y="2652724"/>
            <a:ext cx="5897834" cy="769441"/>
            <a:chOff x="3864963" y="2037216"/>
            <a:chExt cx="5897834" cy="769441"/>
          </a:xfrm>
        </p:grpSpPr>
        <p:grpSp>
          <p:nvGrpSpPr>
            <p:cNvPr id="5" name="그룹 4"/>
            <p:cNvGrpSpPr/>
            <p:nvPr/>
          </p:nvGrpSpPr>
          <p:grpSpPr>
            <a:xfrm>
              <a:off x="3864963" y="2037216"/>
              <a:ext cx="5897834" cy="769441"/>
              <a:chOff x="4032228" y="2037216"/>
              <a:chExt cx="5897834" cy="769441"/>
            </a:xfrm>
          </p:grpSpPr>
          <p:sp>
            <p:nvSpPr>
              <p:cNvPr id="27" name="TextBox 20"/>
              <p:cNvSpPr txBox="1">
                <a:spLocks noChangeArrowheads="1"/>
              </p:cNvSpPr>
              <p:nvPr/>
            </p:nvSpPr>
            <p:spPr bwMode="auto">
              <a:xfrm>
                <a:off x="4240020" y="2037216"/>
                <a:ext cx="5690042" cy="769441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defTabSz="839788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1pPr>
                <a:lvl2pPr marL="742950" indent="-285750" defTabSz="839788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2pPr>
                <a:lvl3pPr marL="1143000" indent="-228600" defTabSz="839788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3pPr>
                <a:lvl4pPr marL="1600200" indent="-228600" defTabSz="839788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4pPr>
                <a:lvl5pPr marL="2057400" indent="-228600" defTabSz="839788" latinLnBrk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5pPr>
                <a:lvl6pPr marL="2514600" indent="-228600" defTabSz="8397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6pPr>
                <a:lvl7pPr marL="2971800" indent="-228600" defTabSz="8397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7pPr>
                <a:lvl8pPr marL="3429000" indent="-228600" defTabSz="8397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8pPr>
                <a:lvl9pPr marL="3886200" indent="-228600" defTabSz="8397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  <a:defRPr/>
                </a:pPr>
                <a:r>
                  <a:rPr lang="ko-KR" altLang="en-US" sz="2200" b="1" dirty="0" smtClean="0">
                    <a:latin typeface="나눔고딕" pitchFamily="50" charset="-127"/>
                  </a:rPr>
                  <a:t>       조각</a:t>
                </a:r>
                <a:r>
                  <a:rPr kumimoji="0" lang="ko-KR" altLang="en-US" sz="2200" b="1" dirty="0" smtClean="0">
                    <a:latin typeface="나눔고딕" pitchFamily="50" charset="-127"/>
                  </a:rPr>
                  <a:t>을 위쪽</a:t>
                </a:r>
                <a:r>
                  <a:rPr lang="ko-KR" altLang="en-US" sz="2200" b="1" dirty="0" smtClean="0">
                    <a:latin typeface="나눔고딕" pitchFamily="50" charset="-127"/>
                  </a:rPr>
                  <a:t>이나 아래쪽으로 </a:t>
                </a:r>
                <a:r>
                  <a:rPr kumimoji="0" lang="ko-KR" altLang="en-US" sz="2200" b="1" dirty="0" smtClean="0">
                    <a:latin typeface="나눔고딕" pitchFamily="50" charset="-127"/>
                  </a:rPr>
                  <a:t>밀었을 </a:t>
                </a:r>
                <a:r>
                  <a:rPr kumimoji="0" lang="ko-KR" altLang="en-US" sz="2200" b="1" dirty="0">
                    <a:latin typeface="나눔고딕" pitchFamily="50" charset="-127"/>
                  </a:rPr>
                  <a:t>때의 변화를 말해 보세요</a:t>
                </a:r>
                <a:r>
                  <a:rPr kumimoji="0" lang="en-US" altLang="ko-KR" sz="2200" b="1" dirty="0">
                    <a:latin typeface="나눔고딕" pitchFamily="50" charset="-127"/>
                  </a:rPr>
                  <a:t>.</a:t>
                </a:r>
                <a:endParaRPr kumimoji="0" lang="ko-KR" altLang="en-US" sz="2200" b="1" dirty="0" smtClean="0">
                  <a:latin typeface="나눔고딕" pitchFamily="50" charset="-127"/>
                </a:endParaRPr>
              </a:p>
            </p:txBody>
          </p:sp>
          <p:sp>
            <p:nvSpPr>
              <p:cNvPr id="30" name="Freeform 14"/>
              <p:cNvSpPr>
                <a:spLocks/>
              </p:cNvSpPr>
              <p:nvPr/>
            </p:nvSpPr>
            <p:spPr bwMode="auto">
              <a:xfrm>
                <a:off x="4032228" y="2198008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</p:grpSp>
        <p:pic>
          <p:nvPicPr>
            <p:cNvPr id="33" name="그림 32"/>
            <p:cNvPicPr>
              <a:picLocks noChangeAspect="1"/>
            </p:cNvPicPr>
            <p:nvPr/>
          </p:nvPicPr>
          <p:blipFill rotWithShape="1">
            <a:blip r:embed="rId4"/>
            <a:srcRect l="12261" r="17548" b="-5226"/>
            <a:stretch/>
          </p:blipFill>
          <p:spPr>
            <a:xfrm>
              <a:off x="4117358" y="2045001"/>
              <a:ext cx="576064" cy="432014"/>
            </a:xfrm>
            <a:prstGeom prst="rect">
              <a:avLst/>
            </a:prstGeom>
          </p:spPr>
        </p:pic>
      </p:grpSp>
      <p:sp>
        <p:nvSpPr>
          <p:cNvPr id="35" name="직사각형 42"/>
          <p:cNvSpPr>
            <a:spLocks noChangeArrowheads="1"/>
          </p:cNvSpPr>
          <p:nvPr/>
        </p:nvSpPr>
        <p:spPr bwMode="auto">
          <a:xfrm>
            <a:off x="3283200" y="3506963"/>
            <a:ext cx="5635022" cy="1107996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9388" indent="-179388" algn="just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미는 방향에 따라 조각의 위치가 바뀝니다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179388" indent="-179388" algn="just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모양은 변화가 없지만 조각의 위치는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바뀝니다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2200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4" name="그림 3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70218" y="393690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90540" y="185949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그림 4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67961" y="487371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타원 41">
            <a:hlinkClick r:id="rId6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타원 42">
            <a:hlinkClick r:id="rId7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타원 43">
            <a:hlinkClick r:id="rId8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타원 44">
            <a:hlinkClick r:id="rId9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타원 45">
            <a:hlinkClick r:id="rId10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타원 46">
            <a:hlinkClick r:id="rId11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6" name="그림 35"/>
          <p:cNvPicPr preferRelativeResize="0"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682" y="2626948"/>
            <a:ext cx="1453767" cy="1907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모서리가 둥근 직사각형 38"/>
          <p:cNvSpPr/>
          <p:nvPr/>
        </p:nvSpPr>
        <p:spPr bwMode="auto">
          <a:xfrm>
            <a:off x="925411" y="5096563"/>
            <a:ext cx="8083652" cy="79147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ea typeface="나눔고딕"/>
            </a:endParaRPr>
          </a:p>
        </p:txBody>
      </p:sp>
      <p:grpSp>
        <p:nvGrpSpPr>
          <p:cNvPr id="47" name="그룹 46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48" name="타원 4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49" name="이등변 삼각형 48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0" name="그룹 49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51" name="타원 5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52" name="이등변 삼각형 51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6" name="그림 25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922463" y="4581892"/>
            <a:ext cx="8203523" cy="440225"/>
            <a:chOff x="922463" y="4658094"/>
            <a:chExt cx="8203523" cy="440225"/>
          </a:xfrm>
        </p:grpSpPr>
        <p:grpSp>
          <p:nvGrpSpPr>
            <p:cNvPr id="4" name="그룹 3"/>
            <p:cNvGrpSpPr/>
            <p:nvPr/>
          </p:nvGrpSpPr>
          <p:grpSpPr>
            <a:xfrm>
              <a:off x="922463" y="4667432"/>
              <a:ext cx="8203523" cy="430887"/>
              <a:chOff x="922463" y="4667432"/>
              <a:chExt cx="8203523" cy="430887"/>
            </a:xfrm>
          </p:grpSpPr>
          <p:sp>
            <p:nvSpPr>
              <p:cNvPr id="38" name="TextBox 20"/>
              <p:cNvSpPr txBox="1">
                <a:spLocks noChangeArrowheads="1"/>
              </p:cNvSpPr>
              <p:nvPr/>
            </p:nvSpPr>
            <p:spPr bwMode="auto">
              <a:xfrm>
                <a:off x="1065766" y="4667432"/>
                <a:ext cx="8060220" cy="43088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 defTabSz="839788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1pPr>
                <a:lvl2pPr marL="742950" indent="-285750" defTabSz="839788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2pPr>
                <a:lvl3pPr marL="1143000" indent="-228600" defTabSz="839788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3pPr>
                <a:lvl4pPr marL="1600200" indent="-228600" defTabSz="839788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4pPr>
                <a:lvl5pPr marL="2057400" indent="-228600" defTabSz="839788" latinLnBrk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5pPr>
                <a:lvl6pPr marL="2514600" indent="-228600" defTabSz="8397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6pPr>
                <a:lvl7pPr marL="2971800" indent="-228600" defTabSz="8397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7pPr>
                <a:lvl8pPr marL="3429000" indent="-228600" defTabSz="8397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8pPr>
                <a:lvl9pPr marL="3886200" indent="-228600" defTabSz="8397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  <a:defRPr/>
                </a:pPr>
                <a:r>
                  <a:rPr lang="ko-KR" altLang="en-US" sz="2200" b="1" dirty="0" smtClean="0">
                    <a:latin typeface="나눔고딕" pitchFamily="50" charset="-127"/>
                  </a:rPr>
                  <a:t>        조각</a:t>
                </a:r>
                <a:r>
                  <a:rPr kumimoji="0" lang="ko-KR" altLang="en-US" sz="2200" b="1" dirty="0" smtClean="0">
                    <a:latin typeface="나눔고딕" pitchFamily="50" charset="-127"/>
                  </a:rPr>
                  <a:t>을 왼쪽이나 오른쪽으로 밀면 어떻게 </a:t>
                </a:r>
                <a:r>
                  <a:rPr kumimoji="0" lang="ko-KR" altLang="en-US" sz="2200" b="1" dirty="0">
                    <a:latin typeface="나눔고딕" pitchFamily="50" charset="-127"/>
                  </a:rPr>
                  <a:t>될지 </a:t>
                </a:r>
                <a:r>
                  <a:rPr kumimoji="0" lang="ko-KR" altLang="en-US" sz="2200" b="1" dirty="0" smtClean="0">
                    <a:latin typeface="나눔고딕" pitchFamily="50" charset="-127"/>
                  </a:rPr>
                  <a:t>생각해 </a:t>
                </a:r>
                <a:r>
                  <a:rPr kumimoji="0" lang="ko-KR" altLang="en-US" sz="2200" b="1" dirty="0">
                    <a:latin typeface="나눔고딕" pitchFamily="50" charset="-127"/>
                  </a:rPr>
                  <a:t>보세요</a:t>
                </a:r>
                <a:r>
                  <a:rPr kumimoji="0" lang="en-US" altLang="ko-KR" sz="2200" b="1" dirty="0">
                    <a:latin typeface="나눔고딕" pitchFamily="50" charset="-127"/>
                  </a:rPr>
                  <a:t>.</a:t>
                </a:r>
                <a:endParaRPr kumimoji="0" lang="ko-KR" altLang="en-US" sz="2200" b="1" dirty="0" smtClean="0">
                  <a:latin typeface="나눔고딕" pitchFamily="50" charset="-127"/>
                </a:endParaRPr>
              </a:p>
            </p:txBody>
          </p:sp>
          <p:sp>
            <p:nvSpPr>
              <p:cNvPr id="54" name="Freeform 14"/>
              <p:cNvSpPr>
                <a:spLocks/>
              </p:cNvSpPr>
              <p:nvPr/>
            </p:nvSpPr>
            <p:spPr bwMode="auto">
              <a:xfrm>
                <a:off x="922463" y="4811101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/>
              </a:p>
            </p:txBody>
          </p:sp>
        </p:grpSp>
        <p:pic>
          <p:nvPicPr>
            <p:cNvPr id="34" name="그림 33"/>
            <p:cNvPicPr>
              <a:picLocks noChangeAspect="1"/>
            </p:cNvPicPr>
            <p:nvPr/>
          </p:nvPicPr>
          <p:blipFill rotWithShape="1">
            <a:blip r:embed="rId3"/>
            <a:srcRect l="12261" r="17548" b="-5226"/>
            <a:stretch/>
          </p:blipFill>
          <p:spPr>
            <a:xfrm>
              <a:off x="1180626" y="4658094"/>
              <a:ext cx="576064" cy="432014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666720" y="410956"/>
            <a:ext cx="432228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모양 조각을 여러 방향으로 밀기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953403" y="1376950"/>
            <a:ext cx="5683290" cy="430887"/>
            <a:chOff x="953403" y="1376950"/>
            <a:chExt cx="5683290" cy="430887"/>
          </a:xfrm>
        </p:grpSpPr>
        <p:sp>
          <p:nvSpPr>
            <p:cNvPr id="37" name="TextBox 20"/>
            <p:cNvSpPr txBox="1">
              <a:spLocks noChangeArrowheads="1"/>
            </p:cNvSpPr>
            <p:nvPr/>
          </p:nvSpPr>
          <p:spPr bwMode="auto">
            <a:xfrm>
              <a:off x="1134866" y="1376950"/>
              <a:ext cx="5501827" cy="4308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defTabSz="839788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1pPr>
              <a:lvl2pPr marL="742950" indent="-285750" defTabSz="839788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2pPr>
              <a:lvl3pPr marL="11430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3pPr>
              <a:lvl4pPr marL="16002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4pPr>
              <a:lvl5pPr marL="20574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5pPr>
              <a:lvl6pPr marL="25146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6pPr>
              <a:lvl7pPr marL="29718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7pPr>
              <a:lvl8pPr marL="34290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8pPr>
              <a:lvl9pPr marL="38862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  <a:defRPr/>
              </a:pPr>
              <a:r>
                <a:rPr lang="ko-KR" altLang="en-US" sz="2200" b="1" dirty="0" smtClean="0">
                  <a:latin typeface="나눔고딕" pitchFamily="50" charset="-127"/>
                </a:rPr>
                <a:t>모양 조각을 밀면 어떻게 되는지 알아봅시다</a:t>
              </a:r>
              <a:r>
                <a:rPr lang="en-US" altLang="ko-KR" sz="2200" b="1" dirty="0" smtClean="0">
                  <a:latin typeface="나눔고딕" pitchFamily="50" charset="-127"/>
                </a:rPr>
                <a:t>. </a:t>
              </a:r>
              <a:endParaRPr kumimoji="0" lang="en-US" altLang="ko-KR" sz="2200" b="1" dirty="0" smtClean="0">
                <a:latin typeface="나눔고딕" pitchFamily="50" charset="-127"/>
              </a:endParaRPr>
            </a:p>
          </p:txBody>
        </p:sp>
        <p:sp>
          <p:nvSpPr>
            <p:cNvPr id="35" name="Freeform 14"/>
            <p:cNvSpPr>
              <a:spLocks/>
            </p:cNvSpPr>
            <p:nvPr/>
          </p:nvSpPr>
          <p:spPr bwMode="auto">
            <a:xfrm>
              <a:off x="953403" y="1529393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</p:grpSp>
      <p:sp>
        <p:nvSpPr>
          <p:cNvPr id="41" name="직사각형 42"/>
          <p:cNvSpPr>
            <a:spLocks noChangeArrowheads="1"/>
          </p:cNvSpPr>
          <p:nvPr/>
        </p:nvSpPr>
        <p:spPr bwMode="auto">
          <a:xfrm>
            <a:off x="907211" y="5109759"/>
            <a:ext cx="8101852" cy="76944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9388" indent="-179388" algn="just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모양은 그대로이지만 조각이 왼쪽이나 오른쪽으로 위치가 바뀔 것 같습니다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pic>
        <p:nvPicPr>
          <p:cNvPr id="45" name="그림 4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885" y="528354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타원 39">
            <a:hlinkClick r:id="rId5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타원 41">
            <a:hlinkClick r:id="rId6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타원 42">
            <a:hlinkClick r:id="rId7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타원 43">
            <a:hlinkClick r:id="rId8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타원 45">
            <a:hlinkClick r:id="rId9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타원 52">
            <a:hlinkClick r:id="rId10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8" name="그림 27"/>
          <p:cNvPicPr preferRelativeResize="0"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514" y="2670446"/>
            <a:ext cx="2525486" cy="83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02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그림 32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514" y="2670446"/>
            <a:ext cx="2525486" cy="831104"/>
          </a:xfrm>
          <a:prstGeom prst="rect">
            <a:avLst/>
          </a:prstGeom>
        </p:spPr>
      </p:pic>
      <p:pic>
        <p:nvPicPr>
          <p:cNvPr id="35" name="그림 34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710" y="2667982"/>
            <a:ext cx="1658127" cy="978175"/>
          </a:xfrm>
          <a:prstGeom prst="rect">
            <a:avLst/>
          </a:prstGeom>
        </p:spPr>
      </p:pic>
      <p:pic>
        <p:nvPicPr>
          <p:cNvPr id="36" name="그림 35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714" y="2609856"/>
            <a:ext cx="1855184" cy="1094425"/>
          </a:xfrm>
          <a:prstGeom prst="rect">
            <a:avLst/>
          </a:prstGeom>
        </p:spPr>
      </p:pic>
      <p:sp>
        <p:nvSpPr>
          <p:cNvPr id="40" name="모서리가 둥근 직사각형 39"/>
          <p:cNvSpPr/>
          <p:nvPr/>
        </p:nvSpPr>
        <p:spPr bwMode="auto">
          <a:xfrm>
            <a:off x="892903" y="5036887"/>
            <a:ext cx="8116491" cy="76435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ea typeface="나눔고딕"/>
            </a:endParaRPr>
          </a:p>
        </p:txBody>
      </p:sp>
      <p:sp>
        <p:nvSpPr>
          <p:cNvPr id="41" name="TextBox 40"/>
          <p:cNvSpPr txBox="1"/>
          <p:nvPr/>
        </p:nvSpPr>
        <p:spPr bwMode="auto">
          <a:xfrm>
            <a:off x="955169" y="5031799"/>
            <a:ext cx="6026226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미는 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방향에 따라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조각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 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위치가 바뀝니다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indent="-180000">
              <a:buFont typeface="Arial" pitchFamily="34" charset="0"/>
              <a:buChar char="•"/>
              <a:defRPr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모양은 변화가 없지만 조각의 위치는 바뀝니다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kumimoji="0"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51" name="그룹 50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52" name="타원 5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53" name="이등변 삼각형 52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4" name="그룹 53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55" name="타원 5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56" name="이등변 삼각형 55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16" name="그림 11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2149" y="520776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그림 56" descr="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903458" y="1430949"/>
            <a:ext cx="8105605" cy="778204"/>
            <a:chOff x="903458" y="1430949"/>
            <a:chExt cx="8105605" cy="778204"/>
          </a:xfrm>
        </p:grpSpPr>
        <p:grpSp>
          <p:nvGrpSpPr>
            <p:cNvPr id="2" name="그룹 1"/>
            <p:cNvGrpSpPr/>
            <p:nvPr/>
          </p:nvGrpSpPr>
          <p:grpSpPr>
            <a:xfrm>
              <a:off x="903458" y="1439712"/>
              <a:ext cx="8105605" cy="769441"/>
              <a:chOff x="903458" y="1439712"/>
              <a:chExt cx="8105605" cy="769441"/>
            </a:xfrm>
          </p:grpSpPr>
          <p:sp>
            <p:nvSpPr>
              <p:cNvPr id="38" name="TextBox 20"/>
              <p:cNvSpPr txBox="1">
                <a:spLocks noChangeArrowheads="1"/>
              </p:cNvSpPr>
              <p:nvPr/>
            </p:nvSpPr>
            <p:spPr bwMode="auto">
              <a:xfrm>
                <a:off x="1012471" y="1439712"/>
                <a:ext cx="7996592" cy="7694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839788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1pPr>
                <a:lvl2pPr marL="742950" indent="-285750" defTabSz="839788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2pPr>
                <a:lvl3pPr marL="1143000" indent="-228600" defTabSz="839788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3pPr>
                <a:lvl4pPr marL="1600200" indent="-228600" defTabSz="839788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4pPr>
                <a:lvl5pPr marL="2057400" indent="-228600" defTabSz="839788" latinLnBrk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5pPr>
                <a:lvl6pPr marL="2514600" indent="-228600" defTabSz="8397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6pPr>
                <a:lvl7pPr marL="2971800" indent="-228600" defTabSz="8397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7pPr>
                <a:lvl8pPr marL="3429000" indent="-228600" defTabSz="8397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8pPr>
                <a:lvl9pPr marL="3886200" indent="-228600" defTabSz="8397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  <a:defRPr/>
                </a:pPr>
                <a:r>
                  <a:rPr kumimoji="0" lang="ko-KR" altLang="en-US" sz="2200" b="1" dirty="0" smtClean="0">
                    <a:latin typeface="나눔고딕" pitchFamily="50" charset="-127"/>
                  </a:rPr>
                  <a:t>         조각을 왼쪽</a:t>
                </a:r>
                <a:r>
                  <a:rPr kumimoji="0" lang="en-US" altLang="ko-KR" sz="2200" b="1" dirty="0" smtClean="0">
                    <a:latin typeface="나눔고딕" pitchFamily="50" charset="-127"/>
                  </a:rPr>
                  <a:t>, </a:t>
                </a:r>
                <a:r>
                  <a:rPr kumimoji="0" lang="ko-KR" altLang="en-US" sz="2200" b="1" dirty="0" smtClean="0">
                    <a:latin typeface="나눔고딕" pitchFamily="50" charset="-127"/>
                  </a:rPr>
                  <a:t>오른쪽으로 밀어 </a:t>
                </a:r>
                <a:r>
                  <a:rPr kumimoji="0" lang="ko-KR" altLang="en-US" sz="2200" b="1" dirty="0">
                    <a:latin typeface="나눔고딕" pitchFamily="50" charset="-127"/>
                  </a:rPr>
                  <a:t>보세요</a:t>
                </a:r>
                <a:r>
                  <a:rPr kumimoji="0" lang="en-US" altLang="ko-KR" sz="2200" b="1" dirty="0" smtClean="0">
                    <a:latin typeface="나눔고딕" pitchFamily="50" charset="-127"/>
                  </a:rPr>
                  <a:t>. </a:t>
                </a:r>
                <a:r>
                  <a:rPr kumimoji="0" lang="ko-KR" altLang="en-US" sz="2200" b="1" dirty="0" smtClean="0">
                    <a:latin typeface="나눔고딕" pitchFamily="50" charset="-127"/>
                  </a:rPr>
                  <a:t>예상과 같은지 비교해 보세요</a:t>
                </a:r>
                <a:r>
                  <a:rPr kumimoji="0" lang="en-US" altLang="ko-KR" sz="2200" b="1" dirty="0" smtClean="0">
                    <a:latin typeface="나눔고딕" pitchFamily="50" charset="-127"/>
                  </a:rPr>
                  <a:t>.</a:t>
                </a:r>
                <a:endParaRPr kumimoji="0" lang="ko-KR" altLang="en-US" sz="2200" b="1" dirty="0" smtClean="0">
                  <a:latin typeface="나눔고딕" pitchFamily="50" charset="-127"/>
                </a:endParaRPr>
              </a:p>
            </p:txBody>
          </p:sp>
          <p:sp>
            <p:nvSpPr>
              <p:cNvPr id="31" name="Freeform 14"/>
              <p:cNvSpPr>
                <a:spLocks/>
              </p:cNvSpPr>
              <p:nvPr/>
            </p:nvSpPr>
            <p:spPr bwMode="auto">
              <a:xfrm>
                <a:off x="903458" y="1593877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</p:grpSp>
        <p:pic>
          <p:nvPicPr>
            <p:cNvPr id="37" name="그림 36"/>
            <p:cNvPicPr>
              <a:picLocks noChangeAspect="1"/>
            </p:cNvPicPr>
            <p:nvPr/>
          </p:nvPicPr>
          <p:blipFill rotWithShape="1">
            <a:blip r:embed="rId6"/>
            <a:srcRect l="12261" r="17548" b="-5226"/>
            <a:stretch/>
          </p:blipFill>
          <p:spPr>
            <a:xfrm>
              <a:off x="1107304" y="1430949"/>
              <a:ext cx="576064" cy="432014"/>
            </a:xfrm>
            <a:prstGeom prst="rect">
              <a:avLst/>
            </a:prstGeom>
          </p:spPr>
        </p:pic>
      </p:grpSp>
      <p:grpSp>
        <p:nvGrpSpPr>
          <p:cNvPr id="5" name="그룹 4"/>
          <p:cNvGrpSpPr/>
          <p:nvPr/>
        </p:nvGrpSpPr>
        <p:grpSpPr>
          <a:xfrm>
            <a:off x="913021" y="4560143"/>
            <a:ext cx="8268012" cy="439799"/>
            <a:chOff x="913021" y="4560143"/>
            <a:chExt cx="8268012" cy="439799"/>
          </a:xfrm>
        </p:grpSpPr>
        <p:grpSp>
          <p:nvGrpSpPr>
            <p:cNvPr id="3" name="그룹 2"/>
            <p:cNvGrpSpPr/>
            <p:nvPr/>
          </p:nvGrpSpPr>
          <p:grpSpPr>
            <a:xfrm>
              <a:off x="913021" y="4560143"/>
              <a:ext cx="8268012" cy="430887"/>
              <a:chOff x="913021" y="4560143"/>
              <a:chExt cx="8268012" cy="430887"/>
            </a:xfrm>
          </p:grpSpPr>
          <p:sp>
            <p:nvSpPr>
              <p:cNvPr id="39" name="TextBox 20"/>
              <p:cNvSpPr txBox="1">
                <a:spLocks noChangeArrowheads="1"/>
              </p:cNvSpPr>
              <p:nvPr/>
            </p:nvSpPr>
            <p:spPr bwMode="auto">
              <a:xfrm>
                <a:off x="1120813" y="4560143"/>
                <a:ext cx="8060220" cy="43088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 defTabSz="839788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1pPr>
                <a:lvl2pPr marL="742950" indent="-285750" defTabSz="839788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2pPr>
                <a:lvl3pPr marL="1143000" indent="-228600" defTabSz="839788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3pPr>
                <a:lvl4pPr marL="1600200" indent="-228600" defTabSz="839788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4pPr>
                <a:lvl5pPr marL="2057400" indent="-228600" defTabSz="839788" latinLnBrk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5pPr>
                <a:lvl6pPr marL="2514600" indent="-228600" defTabSz="8397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6pPr>
                <a:lvl7pPr marL="2971800" indent="-228600" defTabSz="8397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7pPr>
                <a:lvl8pPr marL="3429000" indent="-228600" defTabSz="8397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8pPr>
                <a:lvl9pPr marL="3886200" indent="-228600" defTabSz="8397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  <a:defRPr/>
                </a:pPr>
                <a:r>
                  <a:rPr lang="ko-KR" altLang="en-US" sz="2200" b="1" dirty="0" smtClean="0">
                    <a:latin typeface="나눔고딕" pitchFamily="50" charset="-127"/>
                  </a:rPr>
                  <a:t>        조각</a:t>
                </a:r>
                <a:r>
                  <a:rPr kumimoji="0" lang="ko-KR" altLang="en-US" sz="2200" b="1" dirty="0" smtClean="0">
                    <a:latin typeface="나눔고딕" pitchFamily="50" charset="-127"/>
                  </a:rPr>
                  <a:t>을 왼쪽</a:t>
                </a:r>
                <a:r>
                  <a:rPr lang="ko-KR" altLang="en-US" sz="2200" b="1" dirty="0" smtClean="0">
                    <a:latin typeface="나눔고딕" pitchFamily="50" charset="-127"/>
                  </a:rPr>
                  <a:t>이나 오른쪽으로 </a:t>
                </a:r>
                <a:r>
                  <a:rPr kumimoji="0" lang="ko-KR" altLang="en-US" sz="2200" b="1" dirty="0" smtClean="0">
                    <a:latin typeface="나눔고딕" pitchFamily="50" charset="-127"/>
                  </a:rPr>
                  <a:t>밀었을 </a:t>
                </a:r>
                <a:r>
                  <a:rPr kumimoji="0" lang="ko-KR" altLang="en-US" sz="2200" b="1" dirty="0">
                    <a:latin typeface="나눔고딕" pitchFamily="50" charset="-127"/>
                  </a:rPr>
                  <a:t>때의 변화를 말해 보세요</a:t>
                </a:r>
                <a:r>
                  <a:rPr kumimoji="0" lang="en-US" altLang="ko-KR" sz="2200" b="1" dirty="0">
                    <a:latin typeface="나눔고딕" pitchFamily="50" charset="-127"/>
                  </a:rPr>
                  <a:t>.</a:t>
                </a:r>
                <a:endParaRPr kumimoji="0" lang="ko-KR" altLang="en-US" sz="2200" b="1" dirty="0" smtClean="0">
                  <a:latin typeface="나눔고딕" pitchFamily="50" charset="-127"/>
                </a:endParaRPr>
              </a:p>
            </p:txBody>
          </p:sp>
          <p:sp>
            <p:nvSpPr>
              <p:cNvPr id="58" name="Freeform 14"/>
              <p:cNvSpPr>
                <a:spLocks/>
              </p:cNvSpPr>
              <p:nvPr/>
            </p:nvSpPr>
            <p:spPr bwMode="auto">
              <a:xfrm>
                <a:off x="913021" y="4712586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</p:grpSp>
        <p:pic>
          <p:nvPicPr>
            <p:cNvPr id="44" name="그림 43"/>
            <p:cNvPicPr>
              <a:picLocks noChangeAspect="1"/>
            </p:cNvPicPr>
            <p:nvPr/>
          </p:nvPicPr>
          <p:blipFill rotWithShape="1">
            <a:blip r:embed="rId6"/>
            <a:srcRect l="12261" r="17548" b="-5226"/>
            <a:stretch/>
          </p:blipFill>
          <p:spPr>
            <a:xfrm>
              <a:off x="1127563" y="4567928"/>
              <a:ext cx="576064" cy="432014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666720" y="410956"/>
            <a:ext cx="432228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모양 조각을 여러 방향으로 밀기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4" name="그림 3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0773" y="292573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그림 4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6187" y="295195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타원 42">
            <a:hlinkClick r:id="rId7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타원 44">
            <a:hlinkClick r:id="rId8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타원 45">
            <a:hlinkClick r:id="rId9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타원 46">
            <a:hlinkClick r:id="rId10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타원 47">
            <a:hlinkClick r:id="rId11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타원 48">
            <a:hlinkClick r:id="rId12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357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66720" y="410956"/>
            <a:ext cx="429795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도형을 밀었을 때의 도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형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알아보기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37" name="그룹 36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38" name="타원 3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39" name="이등변 삼각형 38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0" name="그룹 39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41" name="타원 4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42" name="이등변 삼각형 41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898780" y="1403888"/>
            <a:ext cx="6517220" cy="430887"/>
            <a:chOff x="920552" y="1425660"/>
            <a:chExt cx="6517220" cy="430887"/>
          </a:xfrm>
        </p:grpSpPr>
        <p:sp>
          <p:nvSpPr>
            <p:cNvPr id="36" name="TextBox 20"/>
            <p:cNvSpPr txBox="1">
              <a:spLocks noChangeArrowheads="1"/>
            </p:cNvSpPr>
            <p:nvPr/>
          </p:nvSpPr>
          <p:spPr bwMode="auto">
            <a:xfrm>
              <a:off x="1138693" y="1425660"/>
              <a:ext cx="6299079" cy="4308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defTabSz="839788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1pPr>
              <a:lvl2pPr marL="742950" indent="-285750" defTabSz="839788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2pPr>
              <a:lvl3pPr marL="11430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3pPr>
              <a:lvl4pPr marL="16002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4pPr>
              <a:lvl5pPr marL="20574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5pPr>
              <a:lvl6pPr marL="25146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6pPr>
              <a:lvl7pPr marL="29718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7pPr>
              <a:lvl8pPr marL="34290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8pPr>
              <a:lvl9pPr marL="38862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9pPr>
            </a:lstStyle>
            <a:p>
              <a:pPr algn="just" latinLnBrk="0">
                <a:spcBef>
                  <a:spcPct val="0"/>
                </a:spcBef>
                <a:buFontTx/>
                <a:buNone/>
                <a:defRPr/>
              </a:pPr>
              <a:r>
                <a:rPr kumimoji="0" lang="ko-KR" altLang="en-US" sz="2200" b="1" dirty="0" smtClean="0">
                  <a:latin typeface="나눔고딕" pitchFamily="50" charset="-127"/>
                </a:rPr>
                <a:t>도형을 밀었을 때의 </a:t>
              </a:r>
              <a:r>
                <a:rPr lang="ko-KR" altLang="en-US" sz="2200" b="1" dirty="0" smtClean="0">
                  <a:latin typeface="나눔고딕" pitchFamily="50" charset="-127"/>
                </a:rPr>
                <a:t>도</a:t>
              </a:r>
              <a:r>
                <a:rPr lang="ko-KR" altLang="en-US" sz="2200" b="1" dirty="0">
                  <a:latin typeface="나눔고딕" pitchFamily="50" charset="-127"/>
                </a:rPr>
                <a:t>형</a:t>
              </a:r>
              <a:r>
                <a:rPr kumimoji="0" lang="ko-KR" altLang="en-US" sz="2200" b="1" dirty="0" smtClean="0">
                  <a:latin typeface="나눔고딕" pitchFamily="50" charset="-127"/>
                </a:rPr>
                <a:t>을 알아봅시다</a:t>
              </a:r>
              <a:r>
                <a:rPr kumimoji="0" lang="en-US" altLang="ko-KR" sz="2200" b="1" dirty="0" smtClean="0">
                  <a:latin typeface="나눔고딕" pitchFamily="50" charset="-127"/>
                </a:rPr>
                <a:t>.</a:t>
              </a:r>
              <a:endParaRPr kumimoji="0" lang="ko-KR" altLang="en-US" sz="2200" b="1" dirty="0" smtClean="0">
                <a:latin typeface="나눔고딕" pitchFamily="50" charset="-127"/>
              </a:endParaRPr>
            </a:p>
          </p:txBody>
        </p:sp>
        <p:grpSp>
          <p:nvGrpSpPr>
            <p:cNvPr id="25" name="그룹 24"/>
            <p:cNvGrpSpPr/>
            <p:nvPr/>
          </p:nvGrpSpPr>
          <p:grpSpPr>
            <a:xfrm>
              <a:off x="920552" y="1537632"/>
              <a:ext cx="219266" cy="218283"/>
              <a:chOff x="-572047" y="4429132"/>
              <a:chExt cx="291025" cy="289721"/>
            </a:xfrm>
          </p:grpSpPr>
          <p:sp>
            <p:nvSpPr>
              <p:cNvPr id="28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33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</p:grpSp>
      </p:grpSp>
      <p:pic>
        <p:nvPicPr>
          <p:cNvPr id="24" name="그림 23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35" name="모서리가 둥근 직사각형 34"/>
          <p:cNvSpPr/>
          <p:nvPr/>
        </p:nvSpPr>
        <p:spPr bwMode="auto">
          <a:xfrm>
            <a:off x="5013726" y="4422458"/>
            <a:ext cx="3978020" cy="1448645"/>
          </a:xfrm>
          <a:prstGeom prst="roundRect">
            <a:avLst>
              <a:gd name="adj" fmla="val 8401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ea typeface="나눔고딕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5054987" y="2201055"/>
            <a:ext cx="4755057" cy="2123658"/>
            <a:chOff x="940041" y="3974791"/>
            <a:chExt cx="4755057" cy="2123658"/>
          </a:xfrm>
        </p:grpSpPr>
        <p:sp>
          <p:nvSpPr>
            <p:cNvPr id="30" name="TextBox 20"/>
            <p:cNvSpPr txBox="1">
              <a:spLocks noChangeArrowheads="1"/>
            </p:cNvSpPr>
            <p:nvPr/>
          </p:nvSpPr>
          <p:spPr bwMode="auto">
            <a:xfrm>
              <a:off x="1092435" y="3974791"/>
              <a:ext cx="4602663" cy="212365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defTabSz="839788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1pPr>
              <a:lvl2pPr marL="742950" indent="-285750" defTabSz="839788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2pPr>
              <a:lvl3pPr marL="11430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3pPr>
              <a:lvl4pPr marL="16002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4pPr>
              <a:lvl5pPr marL="20574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5pPr>
              <a:lvl6pPr marL="25146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6pPr>
              <a:lvl7pPr marL="29718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7pPr>
              <a:lvl8pPr marL="34290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8pPr>
              <a:lvl9pPr marL="38862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  <a:defRPr/>
              </a:pPr>
              <a:r>
                <a:rPr lang="ko-KR" altLang="en-US" sz="2200" b="1" dirty="0">
                  <a:latin typeface="나눔고딕" pitchFamily="50" charset="-127"/>
                </a:rPr>
                <a:t>삼각형 </a:t>
              </a:r>
              <a:r>
                <a:rPr lang="ko-KR" altLang="en-US" sz="2200" b="1" spc="-150" dirty="0" err="1" smtClean="0">
                  <a:latin typeface="나눔고딕" pitchFamily="50" charset="-127"/>
                </a:rPr>
                <a:t>ㄱㄴㄷ을</a:t>
              </a:r>
              <a:r>
                <a:rPr lang="ko-KR" altLang="en-US" sz="2200" b="1" dirty="0">
                  <a:latin typeface="나눔고딕" pitchFamily="50" charset="-127"/>
                </a:rPr>
                <a:t> </a:t>
              </a:r>
              <a:r>
                <a:rPr lang="ko-KR" altLang="en-US" sz="2200" b="1" dirty="0" smtClean="0">
                  <a:latin typeface="나눔고딕" pitchFamily="50" charset="-127"/>
                </a:rPr>
                <a:t>위쪽이나 오른 쪽으로 </a:t>
              </a:r>
              <a:r>
                <a:rPr lang="en-US" altLang="ko-KR" sz="2200" b="1" dirty="0" smtClean="0">
                  <a:latin typeface="나눔고딕" pitchFamily="50" charset="-127"/>
                </a:rPr>
                <a:t>6 cm </a:t>
              </a:r>
              <a:r>
                <a:rPr lang="ko-KR" altLang="en-US" sz="2200" b="1" dirty="0">
                  <a:latin typeface="나눔고딕" pitchFamily="50" charset="-127"/>
                </a:rPr>
                <a:t>밀었을 때의 </a:t>
              </a:r>
              <a:r>
                <a:rPr lang="ko-KR" altLang="en-US" sz="2200" b="1" dirty="0" smtClean="0">
                  <a:latin typeface="나눔고딕" pitchFamily="50" charset="-127"/>
                </a:rPr>
                <a:t>도</a:t>
              </a:r>
              <a:r>
                <a:rPr lang="ko-KR" altLang="en-US" sz="2200" b="1" dirty="0">
                  <a:latin typeface="나눔고딕" pitchFamily="50" charset="-127"/>
                </a:rPr>
                <a:t>형</a:t>
              </a:r>
              <a:endParaRPr lang="en-US" altLang="ko-KR" sz="2200" b="1" dirty="0" smtClean="0">
                <a:latin typeface="나눔고딕" pitchFamily="50" charset="-127"/>
              </a:endParaRPr>
            </a:p>
            <a:p>
              <a:pPr latinLnBrk="0">
                <a:spcBef>
                  <a:spcPct val="0"/>
                </a:spcBef>
                <a:buFontTx/>
                <a:buNone/>
                <a:defRPr/>
              </a:pPr>
              <a:r>
                <a:rPr lang="ko-KR" altLang="en-US" sz="2200" b="1" dirty="0" smtClean="0">
                  <a:latin typeface="나눔고딕" pitchFamily="50" charset="-127"/>
                </a:rPr>
                <a:t>을 </a:t>
              </a:r>
              <a:r>
                <a:rPr lang="ko-KR" altLang="en-US" sz="2200" b="1" dirty="0">
                  <a:latin typeface="나눔고딕" pitchFamily="50" charset="-127"/>
                </a:rPr>
                <a:t>그리려고 </a:t>
              </a:r>
              <a:r>
                <a:rPr lang="ko-KR" altLang="en-US" sz="2200" b="1" dirty="0" smtClean="0">
                  <a:latin typeface="나눔고딕" pitchFamily="50" charset="-127"/>
                </a:rPr>
                <a:t>합니다</a:t>
              </a:r>
              <a:r>
                <a:rPr lang="en-US" altLang="ko-KR" sz="2200" b="1" dirty="0" smtClean="0">
                  <a:latin typeface="나눔고딕" pitchFamily="50" charset="-127"/>
                </a:rPr>
                <a:t>. </a:t>
              </a:r>
              <a:r>
                <a:rPr lang="ko-KR" altLang="en-US" sz="2200" b="1" dirty="0" smtClean="0">
                  <a:latin typeface="나눔고딕" pitchFamily="50" charset="-127"/>
                </a:rPr>
                <a:t>삼각형 </a:t>
              </a:r>
              <a:r>
                <a:rPr lang="ko-KR" altLang="en-US" sz="2200" b="1" dirty="0" err="1" smtClean="0">
                  <a:latin typeface="나눔고딕" pitchFamily="50" charset="-127"/>
                </a:rPr>
                <a:t>ㄱ</a:t>
              </a:r>
              <a:endParaRPr lang="en-US" altLang="ko-KR" sz="2200" b="1" dirty="0" smtClean="0">
                <a:latin typeface="나눔고딕" pitchFamily="50" charset="-127"/>
              </a:endParaRPr>
            </a:p>
            <a:p>
              <a:pPr latinLnBrk="0">
                <a:spcBef>
                  <a:spcPct val="0"/>
                </a:spcBef>
                <a:buFontTx/>
                <a:buNone/>
                <a:defRPr/>
              </a:pPr>
              <a:r>
                <a:rPr lang="ko-KR" altLang="en-US" sz="2200" b="1" dirty="0" err="1" smtClean="0">
                  <a:latin typeface="나눔고딕" pitchFamily="50" charset="-127"/>
                </a:rPr>
                <a:t>ㄴㄷ을</a:t>
              </a:r>
              <a:r>
                <a:rPr lang="ko-KR" altLang="en-US" sz="2200" b="1" dirty="0" smtClean="0">
                  <a:latin typeface="나눔고딕" pitchFamily="50" charset="-127"/>
                </a:rPr>
                <a:t> 위쪽이나 오른쪽으로 </a:t>
              </a:r>
              <a:r>
                <a:rPr lang="en-US" altLang="ko-KR" sz="2200" b="1" dirty="0" smtClean="0">
                  <a:latin typeface="나눔고딕" pitchFamily="50" charset="-127"/>
                </a:rPr>
                <a:t>6</a:t>
              </a:r>
            </a:p>
            <a:p>
              <a:pPr latinLnBrk="0">
                <a:spcBef>
                  <a:spcPct val="0"/>
                </a:spcBef>
                <a:buFontTx/>
                <a:buNone/>
                <a:defRPr/>
              </a:pPr>
              <a:r>
                <a:rPr lang="en-US" altLang="ko-KR" sz="2200" b="1" spc="-50" dirty="0" smtClean="0">
                  <a:latin typeface="나눔고딕" pitchFamily="50" charset="-127"/>
                </a:rPr>
                <a:t>cm </a:t>
              </a:r>
              <a:r>
                <a:rPr lang="ko-KR" altLang="en-US" sz="2200" b="1" spc="-50" dirty="0">
                  <a:latin typeface="나눔고딕" pitchFamily="50" charset="-127"/>
                </a:rPr>
                <a:t>밀면 어떻게 될지 생각해 </a:t>
              </a:r>
              <a:r>
                <a:rPr lang="ko-KR" altLang="en-US" sz="2200" b="1" spc="-50" dirty="0" smtClean="0">
                  <a:latin typeface="나눔고딕" pitchFamily="50" charset="-127"/>
                </a:rPr>
                <a:t>보</a:t>
              </a:r>
              <a:endParaRPr lang="en-US" altLang="ko-KR" sz="2200" b="1" spc="-50" dirty="0" smtClean="0">
                <a:latin typeface="나눔고딕" pitchFamily="50" charset="-127"/>
              </a:endParaRPr>
            </a:p>
            <a:p>
              <a:pPr latinLnBrk="0">
                <a:spcBef>
                  <a:spcPct val="0"/>
                </a:spcBef>
                <a:buFontTx/>
                <a:buNone/>
                <a:defRPr/>
              </a:pPr>
              <a:r>
                <a:rPr lang="ko-KR" altLang="en-US" sz="2200" b="1" dirty="0" smtClean="0">
                  <a:latin typeface="나눔고딕" pitchFamily="50" charset="-127"/>
                </a:rPr>
                <a:t>세요</a:t>
              </a:r>
              <a:r>
                <a:rPr lang="en-US" altLang="ko-KR" sz="2200" b="1" dirty="0" smtClean="0">
                  <a:latin typeface="나눔고딕" pitchFamily="50" charset="-127"/>
                </a:rPr>
                <a:t>.</a:t>
              </a:r>
              <a:endParaRPr kumimoji="0" lang="ko-KR" altLang="en-US" sz="2200" b="1" dirty="0" smtClean="0">
                <a:latin typeface="나눔고딕" pitchFamily="50" charset="-127"/>
              </a:endParaRPr>
            </a:p>
          </p:txBody>
        </p:sp>
        <p:sp>
          <p:nvSpPr>
            <p:cNvPr id="50" name="Freeform 14"/>
            <p:cNvSpPr>
              <a:spLocks/>
            </p:cNvSpPr>
            <p:nvPr/>
          </p:nvSpPr>
          <p:spPr bwMode="auto">
            <a:xfrm>
              <a:off x="940041" y="4101836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sp>
        <p:nvSpPr>
          <p:cNvPr id="51" name="직사각형 42"/>
          <p:cNvSpPr>
            <a:spLocks noChangeArrowheads="1"/>
          </p:cNvSpPr>
          <p:nvPr/>
        </p:nvSpPr>
        <p:spPr bwMode="auto">
          <a:xfrm>
            <a:off x="5009930" y="4413668"/>
            <a:ext cx="3894730" cy="144655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9388" indent="-179388" algn="just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삼각형 </a:t>
            </a:r>
            <a:r>
              <a:rPr lang="ko-KR" altLang="en-US" sz="2200" b="1" dirty="0" err="1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ㄱㄴㄷ의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모양은 그대로이고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도형의 위치만 위쪽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오른쪽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으로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6 cm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이동할 것 같습니다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2200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49" name="그림 4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2000" y="492818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2" r="37835" b="17097"/>
          <a:stretch/>
        </p:blipFill>
        <p:spPr>
          <a:xfrm>
            <a:off x="870391" y="1902703"/>
            <a:ext cx="3984978" cy="4052892"/>
          </a:xfrm>
          <a:prstGeom prst="rect">
            <a:avLst/>
          </a:prstGeom>
        </p:spPr>
      </p:pic>
      <p:sp>
        <p:nvSpPr>
          <p:cNvPr id="29" name="타원 28">
            <a:hlinkClick r:id="rId5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타원 30">
            <a:hlinkClick r:id="rId6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>
            <a:hlinkClick r:id="rId7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>
            <a:hlinkClick r:id="rId8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타원 42">
            <a:hlinkClick r:id="rId9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타원 47">
            <a:hlinkClick r:id="rId10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875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51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1985</TotalTime>
  <Words>664</Words>
  <Application>Microsoft Office PowerPoint</Application>
  <PresentationFormat>A4 용지(210x297mm)</PresentationFormat>
  <Paragraphs>152</Paragraphs>
  <Slides>18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18</vt:i4>
      </vt:variant>
    </vt:vector>
  </HeadingPairs>
  <TitlesOfParts>
    <vt:vector size="27" baseType="lpstr">
      <vt:lpstr>나눔고딕</vt:lpstr>
      <vt:lpstr>나눔바른고딕</vt:lpstr>
      <vt:lpstr>Arial</vt:lpstr>
      <vt:lpstr>나눔고딕 ExtraBold</vt:lpstr>
      <vt:lpstr>한컴바탕</vt:lpstr>
      <vt:lpstr>굴림</vt:lpstr>
      <vt:lpstr>맑은 고딕</vt:lpstr>
      <vt:lpstr>Office 테마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사용자</dc:creator>
  <cp:lastModifiedBy>user</cp:lastModifiedBy>
  <cp:revision>288</cp:revision>
  <dcterms:created xsi:type="dcterms:W3CDTF">2016-11-16T23:53:02Z</dcterms:created>
  <dcterms:modified xsi:type="dcterms:W3CDTF">2020-10-16T04:47:22Z</dcterms:modified>
</cp:coreProperties>
</file>