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3" r:id="rId4"/>
    <p:sldId id="261" r:id="rId5"/>
    <p:sldId id="307" r:id="rId6"/>
    <p:sldId id="304" r:id="rId7"/>
    <p:sldId id="305" r:id="rId8"/>
    <p:sldId id="306" r:id="rId9"/>
    <p:sldId id="265" r:id="rId10"/>
  </p:sldIdLst>
  <p:sldSz cx="9906000" cy="6858000" type="A4"/>
  <p:notesSz cx="6858000" cy="9144000"/>
  <p:embeddedFontLst>
    <p:embeddedFont>
      <p:font typeface="나눔바른고딕" panose="020B0603020101020101" pitchFamily="50" charset="-127"/>
      <p:regular r:id="rId13"/>
      <p:bold r:id="rId14"/>
    </p:embeddedFont>
    <p:embeddedFont>
      <p:font typeface="나눔고딕" panose="020D0604000000000000" pitchFamily="50" charset="-127"/>
      <p:regular r:id="rId15"/>
      <p:bold r:id="rId16"/>
    </p:embeddedFont>
    <p:embeddedFont>
      <p:font typeface="나눔고딕 ExtraBold" panose="020D0904000000000000" pitchFamily="50" charset="-127"/>
      <p:bold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99FF"/>
    <a:srgbClr val="66673C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230" y="-78"/>
      </p:cViewPr>
      <p:guideLst>
        <p:guide orient="horz" pos="482"/>
        <p:guide orient="horz" pos="3838"/>
        <p:guide orient="horz" pos="618"/>
        <p:guide orient="horz" pos="913"/>
        <p:guide orient="horz" pos="3702"/>
        <p:guide pos="5978"/>
        <p:guide pos="580"/>
        <p:guide pos="56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2018-01-19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7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63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9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5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4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1124527" y="404813"/>
            <a:ext cx="4764577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>
            <a:off x="999117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5878800" y="620671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53184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01826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506142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emf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435218"/>
            <a:ext cx="5988874" cy="24488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우리는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종이를 얼마나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</a:rPr>
              <a:t>  사용하고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있을까요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6616" y="3143248"/>
            <a:ext cx="17520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3528963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277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곱셈과 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80~81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제목 1"/>
          <p:cNvSpPr txBox="1">
            <a:spLocks/>
          </p:cNvSpPr>
          <p:nvPr/>
        </p:nvSpPr>
        <p:spPr>
          <a:xfrm>
            <a:off x="3584848" y="2420888"/>
            <a:ext cx="6624736" cy="25202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실생활과 관련된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곱셈과 나눗셈 문제를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해결해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5536" y="476672"/>
            <a:ext cx="218120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1459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9504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16496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0520" y="548680"/>
            <a:ext cx="106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8" name="그림 3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9" name="타원 38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9397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21629" r="11734" b="51688"/>
          <a:stretch/>
        </p:blipFill>
        <p:spPr>
          <a:xfrm>
            <a:off x="1999246" y="1659252"/>
            <a:ext cx="6115432" cy="2980341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 bwMode="auto">
          <a:xfrm>
            <a:off x="919807" y="5073990"/>
            <a:ext cx="8089426" cy="80293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6449" y="5085450"/>
            <a:ext cx="7321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교과서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공책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연습장 등을 만들려면 종이가 있어야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휴지나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메모지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수첩 등도 모두 종이를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36576" y="410956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우리가 사용하는 교과서를 쌓은 높이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</a:p>
        </p:txBody>
      </p: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57" y="5290782"/>
            <a:ext cx="3254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19807" y="1392213"/>
            <a:ext cx="8876088" cy="430887"/>
            <a:chOff x="919807" y="1412776"/>
            <a:chExt cx="8876088" cy="430887"/>
          </a:xfrm>
        </p:grpSpPr>
        <p:grpSp>
          <p:nvGrpSpPr>
            <p:cNvPr id="27" name="그룹 26"/>
            <p:cNvGrpSpPr/>
            <p:nvPr/>
          </p:nvGrpSpPr>
          <p:grpSpPr>
            <a:xfrm>
              <a:off x="919807" y="1529266"/>
              <a:ext cx="219266" cy="218283"/>
              <a:chOff x="668145" y="1363023"/>
              <a:chExt cx="219266" cy="218283"/>
            </a:xfrm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1184945" y="1412776"/>
              <a:ext cx="86109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우리가 사용하는 교과서를 쌓아 높이를 재어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59530" y="4620744"/>
            <a:ext cx="7254687" cy="430887"/>
            <a:chOff x="992188" y="4500192"/>
            <a:chExt cx="7254687" cy="430887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164667" y="4500192"/>
              <a:ext cx="70822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 주변에서 종이를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어디에 사용하는지 말해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992188" y="465263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 bwMode="auto">
          <a:xfrm>
            <a:off x="920750" y="3377275"/>
            <a:ext cx="8104216" cy="7685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2904" y="3376351"/>
            <a:ext cx="72851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 latinLnBrk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사람이 가지고 있는 교과서의 양을 구해서 우리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학생 수를 곱해서 구할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36576" y="410956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우리가 사용하는 교과서를 쌓은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높이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34" y="3734311"/>
            <a:ext cx="3254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그룹 52"/>
          <p:cNvGrpSpPr/>
          <p:nvPr/>
        </p:nvGrpSpPr>
        <p:grpSpPr>
          <a:xfrm>
            <a:off x="943434" y="2606910"/>
            <a:ext cx="8771049" cy="769441"/>
            <a:chOff x="920552" y="1412776"/>
            <a:chExt cx="8771049" cy="769441"/>
          </a:xfrm>
        </p:grpSpPr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1080651" y="1412776"/>
              <a:ext cx="86109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 반 전체 학생이 가지고 있는 교과서의 양을 어떻게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구할 수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920552" y="15652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9" name="그림 5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42522" y="1419891"/>
            <a:ext cx="7955703" cy="1107996"/>
            <a:chOff x="912157" y="3717032"/>
            <a:chExt cx="7955703" cy="1107996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1069546" y="3717032"/>
              <a:ext cx="779831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교과서를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만드는 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종이가 필요하고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종이를 만들려면 나무를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베어야 합니다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사용하는 교과서를 만들기 위해서는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얼마나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많은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나무를 베어야 할지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912157" y="386104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951135" y="4356739"/>
            <a:ext cx="5351694" cy="769441"/>
            <a:chOff x="938568" y="5383256"/>
            <a:chExt cx="5351694" cy="769441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1108127" y="5383256"/>
              <a:ext cx="518213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한 사람이 가지고 있는 교과서를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쌓아 보고 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높이를 재어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938568" y="553711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4" t="54670" r="11200" b="30567"/>
          <a:stretch/>
        </p:blipFill>
        <p:spPr>
          <a:xfrm>
            <a:off x="7811960" y="4606669"/>
            <a:ext cx="1118707" cy="137906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t="74176" r="57442" b="18620"/>
          <a:stretch/>
        </p:blipFill>
        <p:spPr>
          <a:xfrm>
            <a:off x="6542343" y="4504819"/>
            <a:ext cx="1643235" cy="7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 bwMode="auto">
          <a:xfrm>
            <a:off x="920751" y="2154570"/>
            <a:ext cx="8088482" cy="43324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8190" y="2156930"/>
            <a:ext cx="71287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사람이 가진 교과서의 높이에 반 학생 수를 곱합니다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36576" y="410956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우리가 사용하는 교과서를 쌓은 높이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</a:p>
        </p:txBody>
      </p: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95" y="2153513"/>
            <a:ext cx="3254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959902" y="1384072"/>
            <a:ext cx="7921254" cy="769441"/>
            <a:chOff x="693406" y="1484313"/>
            <a:chExt cx="7921254" cy="769441"/>
          </a:xfrm>
        </p:grpSpPr>
        <p:sp>
          <p:nvSpPr>
            <p:cNvPr id="46" name="TextBox 20"/>
            <p:cNvSpPr txBox="1">
              <a:spLocks noChangeArrowheads="1"/>
            </p:cNvSpPr>
            <p:nvPr/>
          </p:nvSpPr>
          <p:spPr bwMode="auto">
            <a:xfrm>
              <a:off x="879125" y="1484313"/>
              <a:ext cx="773553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한 사람이 가진 교과서의 높이를 알았다면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 반 전체 학생의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교과서를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쌓았을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때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높이는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알 수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693406" y="16288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68060" y="2799551"/>
            <a:ext cx="7913096" cy="769441"/>
            <a:chOff x="693406" y="3068960"/>
            <a:chExt cx="7743190" cy="769441"/>
          </a:xfrm>
        </p:grpSpPr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879125" y="3068960"/>
              <a:ext cx="755747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우리 반 친구들이 가지고 있는 교과서를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모두 쌓으면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높이는 얼마나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될까요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693406" y="319062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35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36576" y="410956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교과서를 만드는 데 필요한 나무의 양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6" name="모서리가 둥근 직사각형 55"/>
          <p:cNvSpPr/>
          <p:nvPr/>
        </p:nvSpPr>
        <p:spPr bwMode="auto">
          <a:xfrm>
            <a:off x="920750" y="3505213"/>
            <a:ext cx="4968353" cy="5279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45240" y="3541028"/>
            <a:ext cx="4752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 반 학생 교과서의 높이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)÷95</a:t>
            </a: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76" y="3589820"/>
            <a:ext cx="3254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960011" y="2397217"/>
            <a:ext cx="5555738" cy="1107996"/>
            <a:chOff x="693406" y="2308688"/>
            <a:chExt cx="5555738" cy="1107996"/>
          </a:xfrm>
        </p:grpSpPr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879125" y="2308688"/>
              <a:ext cx="537001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반 친구들이 가지고 있는 교과서를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만드는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데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30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년 된 나무가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몇 그루 정도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필요한지 구해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693406" y="242907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7" name="그림 4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5282" y="1417878"/>
            <a:ext cx="4963822" cy="769441"/>
            <a:chOff x="992188" y="1484784"/>
            <a:chExt cx="4963822" cy="769441"/>
          </a:xfrm>
        </p:grpSpPr>
        <p:sp>
          <p:nvSpPr>
            <p:cNvPr id="46" name="TextBox 20"/>
            <p:cNvSpPr txBox="1">
              <a:spLocks noChangeArrowheads="1"/>
            </p:cNvSpPr>
            <p:nvPr/>
          </p:nvSpPr>
          <p:spPr bwMode="auto">
            <a:xfrm>
              <a:off x="1230630" y="1484784"/>
              <a:ext cx="472538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고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있는 교과서를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만드는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데 나무가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얼마나 필요한지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992188" y="1605039"/>
              <a:ext cx="219266" cy="218283"/>
              <a:chOff x="668145" y="1363023"/>
              <a:chExt cx="219266" cy="218283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t="40401" r="15043" b="50000"/>
          <a:stretch/>
        </p:blipFill>
        <p:spPr>
          <a:xfrm>
            <a:off x="1417287" y="4308157"/>
            <a:ext cx="6989925" cy="1251608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9" t="10835" r="14157" b="66453"/>
          <a:stretch/>
        </p:blipFill>
        <p:spPr>
          <a:xfrm>
            <a:off x="5889104" y="1417879"/>
            <a:ext cx="3358586" cy="28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모서리가 둥근 직사각형 55"/>
          <p:cNvSpPr/>
          <p:nvPr/>
        </p:nvSpPr>
        <p:spPr bwMode="auto">
          <a:xfrm>
            <a:off x="925347" y="2427051"/>
            <a:ext cx="8083886" cy="9015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직사각형 42"/>
          <p:cNvSpPr>
            <a:spLocks noChangeArrowheads="1"/>
          </p:cNvSpPr>
          <p:nvPr/>
        </p:nvSpPr>
        <p:spPr bwMode="auto">
          <a:xfrm>
            <a:off x="977580" y="2480417"/>
            <a:ext cx="7877391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우리가 무심코 사용하는 교과서를 만드는 데 이렇게 많은 나무가 필요한지 새롭게 알게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되었습니다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36576" y="410956"/>
            <a:ext cx="47525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느낀 점 다양하게 표현하기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56" y="2698440"/>
            <a:ext cx="3254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999273" y="1996164"/>
            <a:ext cx="5226961" cy="430887"/>
            <a:chOff x="703547" y="1872179"/>
            <a:chExt cx="5226961" cy="430887"/>
          </a:xfrm>
        </p:grpSpPr>
        <p:sp>
          <p:nvSpPr>
            <p:cNvPr id="2" name="직사각형 1"/>
            <p:cNvSpPr/>
            <p:nvPr/>
          </p:nvSpPr>
          <p:spPr>
            <a:xfrm>
              <a:off x="879125" y="1872179"/>
              <a:ext cx="50513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위의 활동을 하며 느낀 점을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703547" y="202462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67360" y="3574666"/>
            <a:ext cx="7887612" cy="769441"/>
            <a:chOff x="967360" y="4228764"/>
            <a:chExt cx="7887612" cy="769441"/>
          </a:xfrm>
        </p:grpSpPr>
        <p:sp>
          <p:nvSpPr>
            <p:cNvPr id="39" name="직사각형 38"/>
            <p:cNvSpPr/>
            <p:nvPr/>
          </p:nvSpPr>
          <p:spPr>
            <a:xfrm>
              <a:off x="1153080" y="4228764"/>
              <a:ext cx="77018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여러분이 곱셈과 나눗셈을 이용하여 알게 된 정보를 다른 사람들과 함께 나눌 수 있는 방법은 어떤 것이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967360" y="437220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6" name="그림 45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925347" y="1430354"/>
            <a:ext cx="6091255" cy="430887"/>
            <a:chOff x="979777" y="1484784"/>
            <a:chExt cx="6091255" cy="430887"/>
          </a:xfrm>
        </p:grpSpPr>
        <p:sp>
          <p:nvSpPr>
            <p:cNvPr id="42" name="직사각형 41"/>
            <p:cNvSpPr/>
            <p:nvPr/>
          </p:nvSpPr>
          <p:spPr>
            <a:xfrm>
              <a:off x="1226162" y="1484784"/>
              <a:ext cx="58448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활동을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하며 느낀 점을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다양하게 표현해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79777" y="1591085"/>
              <a:ext cx="219266" cy="218283"/>
              <a:chOff x="668145" y="1363023"/>
              <a:chExt cx="219266" cy="218283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925347" y="4390821"/>
            <a:ext cx="8083886" cy="5430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직사각형 42"/>
          <p:cNvSpPr>
            <a:spLocks noChangeArrowheads="1"/>
          </p:cNvSpPr>
          <p:nvPr/>
        </p:nvSpPr>
        <p:spPr bwMode="auto">
          <a:xfrm>
            <a:off x="977580" y="4444186"/>
            <a:ext cx="7877391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광고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만화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편지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노래 가사 바꾸기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신문 기사 등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55" y="4482974"/>
            <a:ext cx="3254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784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4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512840" y="2636912"/>
            <a:ext cx="5969254" cy="160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평면도형의 이동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5197" y="3143248"/>
            <a:ext cx="13814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218120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1459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9504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16496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0520" y="548680"/>
            <a:ext cx="106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346</Words>
  <Application>Microsoft Office PowerPoint</Application>
  <PresentationFormat>A4 용지(210x297mm)</PresentationFormat>
  <Paragraphs>73</Paragraphs>
  <Slides>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Arial</vt:lpstr>
      <vt:lpstr>나눔바른고딕</vt:lpstr>
      <vt:lpstr>나눔고딕</vt:lpstr>
      <vt:lpstr>나눔고딕 ExtraBold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347</cp:revision>
  <dcterms:created xsi:type="dcterms:W3CDTF">2016-11-16T23:53:02Z</dcterms:created>
  <dcterms:modified xsi:type="dcterms:W3CDTF">2018-01-19T01:42:38Z</dcterms:modified>
</cp:coreProperties>
</file>