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1" r:id="rId5"/>
    <p:sldId id="294" r:id="rId6"/>
    <p:sldId id="283" r:id="rId7"/>
    <p:sldId id="291" r:id="rId8"/>
    <p:sldId id="286" r:id="rId9"/>
    <p:sldId id="292" r:id="rId10"/>
    <p:sldId id="287" r:id="rId11"/>
    <p:sldId id="293" r:id="rId12"/>
    <p:sldId id="295" r:id="rId13"/>
    <p:sldId id="296" r:id="rId14"/>
    <p:sldId id="297" r:id="rId15"/>
    <p:sldId id="298" r:id="rId16"/>
    <p:sldId id="299" r:id="rId17"/>
    <p:sldId id="265" r:id="rId18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나눔바른고딕" panose="020B0603020101020101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50307DE-416E-46BE-8B79-5FB6FE209BFE}">
          <p14:sldIdLst>
            <p14:sldId id="256"/>
            <p14:sldId id="258"/>
            <p14:sldId id="261"/>
            <p14:sldId id="294"/>
            <p14:sldId id="283"/>
            <p14:sldId id="291"/>
            <p14:sldId id="286"/>
            <p14:sldId id="292"/>
            <p14:sldId id="287"/>
            <p14:sldId id="293"/>
            <p14:sldId id="295"/>
            <p14:sldId id="296"/>
            <p14:sldId id="297"/>
            <p14:sldId id="298"/>
            <p14:sldId id="299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398">
          <p15:clr>
            <a:srgbClr val="A4A3A4"/>
          </p15:clr>
        </p15:guide>
        <p15:guide id="6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99FF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894" y="-84"/>
      </p:cViewPr>
      <p:guideLst>
        <p:guide orient="horz" pos="482"/>
        <p:guide orient="horz" pos="3884"/>
        <p:guide orient="horz" pos="618"/>
        <p:guide orient="horz" pos="916"/>
        <p:guide orient="horz" pos="3709"/>
        <p:guide orient="horz" pos="4319"/>
        <p:guide pos="255"/>
        <p:guide pos="567"/>
        <p:guide pos="56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2018-10-04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39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43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39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97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59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6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10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08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7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몇십몇으로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나누어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몇십몇으로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나누어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6.png"/><Relationship Id="rId10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6.png"/><Relationship Id="rId10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emf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3068960"/>
            <a:ext cx="5988874" cy="8496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</a:rPr>
              <a:t>몇십몇으로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나누어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70~71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46~47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모서리가 둥근 직사각형 58"/>
          <p:cNvSpPr/>
          <p:nvPr/>
        </p:nvSpPr>
        <p:spPr bwMode="auto">
          <a:xfrm>
            <a:off x="884330" y="5417295"/>
            <a:ext cx="8121558" cy="4707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463236" y="2101894"/>
            <a:ext cx="4381046" cy="769441"/>
            <a:chOff x="4376936" y="1781807"/>
            <a:chExt cx="4381046" cy="769441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4551531" y="1781807"/>
              <a:ext cx="420645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 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76936" y="195292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4481487" y="2849564"/>
            <a:ext cx="4524401" cy="1107996"/>
          </a:xfrm>
          <a:prstGeom prst="roundRect">
            <a:avLst>
              <a:gd name="adj" fmla="val 953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88294" y="2849563"/>
            <a:ext cx="4455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이라고 보고 계산했습니다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20×8=160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생각하여 몫을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이라고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예상했습니다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50391" y="4017646"/>
            <a:ext cx="3994378" cy="430887"/>
            <a:chOff x="4376936" y="3209618"/>
            <a:chExt cx="3994378" cy="43088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4551532" y="3209618"/>
              <a:ext cx="38197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몫을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로 계산할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376936" y="33620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884330" y="4447557"/>
            <a:ext cx="8121557" cy="4728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3297" y="4467040"/>
            <a:ext cx="4174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빼는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더 커서 뺄 수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없습니다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845" y="3254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43657" y="4964636"/>
            <a:ext cx="5305092" cy="430887"/>
            <a:chOff x="4376936" y="4354081"/>
            <a:chExt cx="5279318" cy="430887"/>
          </a:xfrm>
        </p:grpSpPr>
        <p:sp>
          <p:nvSpPr>
            <p:cNvPr id="57" name="TextBox 20"/>
            <p:cNvSpPr txBox="1">
              <a:spLocks noChangeArrowheads="1"/>
            </p:cNvSpPr>
            <p:nvPr/>
          </p:nvSpPr>
          <p:spPr bwMode="auto">
            <a:xfrm>
              <a:off x="4551531" y="4354081"/>
              <a:ext cx="51047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계산에 도움이 되는 말을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4376936" y="44991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34797" y="5441103"/>
            <a:ext cx="6305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뺄 수 없을 때에는 몫을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작게 해 줍니다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315" y="45028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315" y="5470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98988" y="1381279"/>
            <a:ext cx="7900954" cy="769441"/>
            <a:chOff x="898988" y="1381279"/>
            <a:chExt cx="7900954" cy="769441"/>
          </a:xfrm>
        </p:grpSpPr>
        <p:grpSp>
          <p:nvGrpSpPr>
            <p:cNvPr id="40" name="그룹 39"/>
            <p:cNvGrpSpPr/>
            <p:nvPr/>
          </p:nvGrpSpPr>
          <p:grpSpPr>
            <a:xfrm>
              <a:off x="898988" y="1486371"/>
              <a:ext cx="219266" cy="218283"/>
              <a:chOff x="668145" y="1363023"/>
              <a:chExt cx="219266" cy="218283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1140832" y="1381279"/>
              <a:ext cx="765911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지혜가 계산을 하다 멈췄습니다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올바른 답을 구할 수 있도록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도움이 되는 말을 써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t="64574" r="67412" b="27757"/>
          <a:stretch/>
        </p:blipFill>
        <p:spPr>
          <a:xfrm>
            <a:off x="1097287" y="2508385"/>
            <a:ext cx="1282498" cy="999982"/>
          </a:xfrm>
          <a:prstGeom prst="rect">
            <a:avLst/>
          </a:prstGeom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7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6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7" t="64574" r="50045" b="27757"/>
          <a:stretch/>
        </p:blipFill>
        <p:spPr>
          <a:xfrm>
            <a:off x="2424942" y="2522753"/>
            <a:ext cx="1772076" cy="9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3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4" grpId="0" animBg="1"/>
      <p:bldP spid="55" grpId="0"/>
      <p:bldP spid="50" grpId="0" animBg="1"/>
      <p:bldP spid="52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4553496" y="2210855"/>
            <a:ext cx="4452392" cy="11079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74023" y="2226374"/>
            <a:ext cx="4455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이라고 보고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20x6=120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생각하여 몫을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이라고 예상했습니다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900114" y="4120907"/>
            <a:ext cx="8105774" cy="436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5025" y="4115553"/>
            <a:ext cx="7855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나머지가 커서 한 번 더  나눌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535244" y="1469290"/>
            <a:ext cx="4312235" cy="769441"/>
            <a:chOff x="4376936" y="1781807"/>
            <a:chExt cx="4312235" cy="769441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4584190" y="1781807"/>
              <a:ext cx="410498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 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76936" y="195292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69031" y="3690020"/>
            <a:ext cx="3994378" cy="430887"/>
            <a:chOff x="4376936" y="3209618"/>
            <a:chExt cx="3994378" cy="43088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4551532" y="3209618"/>
              <a:ext cx="38197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몫을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으로 계산할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376936" y="33620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245" y="25716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66655" y="4706198"/>
            <a:ext cx="4504014" cy="430887"/>
            <a:chOff x="4376936" y="4354081"/>
            <a:chExt cx="4482132" cy="430887"/>
          </a:xfrm>
        </p:grpSpPr>
        <p:sp>
          <p:nvSpPr>
            <p:cNvPr id="57" name="TextBox 20"/>
            <p:cNvSpPr txBox="1">
              <a:spLocks noChangeArrowheads="1"/>
            </p:cNvSpPr>
            <p:nvPr/>
          </p:nvSpPr>
          <p:spPr bwMode="auto">
            <a:xfrm>
              <a:off x="4551531" y="4354081"/>
              <a:ext cx="43075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계산에 도움이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되는 말을 써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4376936" y="44991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 bwMode="auto">
          <a:xfrm>
            <a:off x="900114" y="5121175"/>
            <a:ext cx="8105774" cy="7869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5946" y="5138668"/>
            <a:ext cx="7881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나머지가 나누는 수보다 작아야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하므로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몫을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크게 해 줍니다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134" y="53058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2" y="41402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6" t="64639" r="12277" b="25755"/>
          <a:stretch/>
        </p:blipFill>
        <p:spPr>
          <a:xfrm>
            <a:off x="977541" y="1820143"/>
            <a:ext cx="3054576" cy="1252646"/>
          </a:xfrm>
          <a:prstGeom prst="rect">
            <a:avLst/>
          </a:prstGeom>
        </p:spPr>
      </p:pic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0778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0" grpId="0"/>
      <p:bldP spid="50" grpId="0" animBg="1"/>
      <p:bldP spid="71" grpId="0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00001" y="1459873"/>
            <a:ext cx="8352469" cy="430887"/>
            <a:chOff x="900001" y="1459873"/>
            <a:chExt cx="8352469" cy="430887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508828" y="153244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900001" y="1459873"/>
              <a:ext cx="8352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곱셈을 보고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  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378086" y="2500366"/>
            <a:ext cx="1717691" cy="1880970"/>
            <a:chOff x="5378086" y="2500366"/>
            <a:chExt cx="1717691" cy="188097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6071284" y="3360347"/>
              <a:ext cx="82428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5861095" y="2806947"/>
              <a:ext cx="1167776" cy="575236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6071283" y="2928994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1 3 6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378086" y="2917843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6465858" y="2500366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6249720" y="3952708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6071284" y="3863329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/>
          <p:cNvGrpSpPr/>
          <p:nvPr/>
        </p:nvGrpSpPr>
        <p:grpSpPr>
          <a:xfrm>
            <a:off x="2177143" y="2634343"/>
            <a:ext cx="2337357" cy="1896921"/>
            <a:chOff x="2177143" y="2634343"/>
            <a:chExt cx="2337357" cy="1896921"/>
          </a:xfrm>
        </p:grpSpPr>
        <p:sp>
          <p:nvSpPr>
            <p:cNvPr id="40" name="직사각형 39"/>
            <p:cNvSpPr/>
            <p:nvPr/>
          </p:nvSpPr>
          <p:spPr>
            <a:xfrm>
              <a:off x="2508427" y="2756084"/>
              <a:ext cx="18023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21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5 = 105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2177143" y="2634343"/>
              <a:ext cx="2337357" cy="1896921"/>
            </a:xfrm>
            <a:prstGeom prst="roundRect">
              <a:avLst>
                <a:gd name="adj" fmla="val 10620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2508427" y="3348730"/>
              <a:ext cx="18023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21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6 = 126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2508427" y="3950449"/>
              <a:ext cx="18023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21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7 = 147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378087" y="5123832"/>
            <a:ext cx="2729969" cy="348344"/>
            <a:chOff x="5378087" y="5123832"/>
            <a:chExt cx="2729969" cy="348344"/>
          </a:xfrm>
        </p:grpSpPr>
        <p:sp>
          <p:nvSpPr>
            <p:cNvPr id="92" name="_x180381184"/>
            <p:cNvSpPr>
              <a:spLocks noChangeArrowheads="1"/>
            </p:cNvSpPr>
            <p:nvPr/>
          </p:nvSpPr>
          <p:spPr bwMode="auto">
            <a:xfrm>
              <a:off x="5378087" y="5123832"/>
              <a:ext cx="957400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lang="ko-KR" altLang="en-US" b="1" dirty="0" smtClean="0">
                  <a:solidFill>
                    <a:srgbClr val="FFFFFF"/>
                  </a:solidFill>
                  <a:latin typeface="나눔고딕" panose="020B0600000101010101" charset="-127"/>
                  <a:ea typeface="나눔고딕" panose="020B0600000101010101" charset="-127"/>
                </a:rPr>
                <a:t>나머지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93" name="직선 연결선 92"/>
            <p:cNvCxnSpPr/>
            <p:nvPr/>
          </p:nvCxnSpPr>
          <p:spPr>
            <a:xfrm>
              <a:off x="6465858" y="5472176"/>
              <a:ext cx="16421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2029727" y="5123832"/>
            <a:ext cx="2729969" cy="348344"/>
            <a:chOff x="2029727" y="5123832"/>
            <a:chExt cx="2729969" cy="348344"/>
          </a:xfrm>
        </p:grpSpPr>
        <p:sp>
          <p:nvSpPr>
            <p:cNvPr id="94" name="_x180381184"/>
            <p:cNvSpPr>
              <a:spLocks noChangeArrowheads="1"/>
            </p:cNvSpPr>
            <p:nvPr/>
          </p:nvSpPr>
          <p:spPr bwMode="auto">
            <a:xfrm>
              <a:off x="2029727" y="5123832"/>
              <a:ext cx="957400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몫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95" name="직선 연결선 94"/>
            <p:cNvCxnSpPr/>
            <p:nvPr/>
          </p:nvCxnSpPr>
          <p:spPr>
            <a:xfrm>
              <a:off x="3117498" y="5472176"/>
              <a:ext cx="16421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직사각형 95"/>
          <p:cNvSpPr/>
          <p:nvPr/>
        </p:nvSpPr>
        <p:spPr>
          <a:xfrm>
            <a:off x="3409585" y="5022687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6939752" y="5011801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331" y="25540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직사각형 78"/>
          <p:cNvSpPr/>
          <p:nvPr/>
        </p:nvSpPr>
        <p:spPr>
          <a:xfrm>
            <a:off x="6245338" y="2504793"/>
            <a:ext cx="624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6066901" y="3360347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1 2 6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233129" y="3946249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1 0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이등변 삼각형 3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646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79" grpId="0"/>
      <p:bldP spid="80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3783703" y="2914034"/>
            <a:ext cx="1772121" cy="1941753"/>
            <a:chOff x="3783703" y="2914034"/>
            <a:chExt cx="1772121" cy="1941753"/>
          </a:xfrm>
        </p:grpSpPr>
        <p:grpSp>
          <p:nvGrpSpPr>
            <p:cNvPr id="9" name="그룹 8"/>
            <p:cNvGrpSpPr/>
            <p:nvPr/>
          </p:nvGrpSpPr>
          <p:grpSpPr>
            <a:xfrm>
              <a:off x="3783703" y="2914034"/>
              <a:ext cx="1495710" cy="1941753"/>
              <a:chOff x="3783703" y="2914034"/>
              <a:chExt cx="1495710" cy="1941753"/>
            </a:xfrm>
          </p:grpSpPr>
          <p:sp>
            <p:nvSpPr>
              <p:cNvPr id="74" name="모서리가 둥근 직사각형 73"/>
              <p:cNvSpPr/>
              <p:nvPr/>
            </p:nvSpPr>
            <p:spPr>
              <a:xfrm>
                <a:off x="4520443" y="4427159"/>
                <a:ext cx="72631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4520443" y="3806673"/>
                <a:ext cx="72631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4817045" y="2914034"/>
                <a:ext cx="429710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783703" y="3364169"/>
                <a:ext cx="6240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73" name="직선 연결선 72"/>
              <p:cNvCxnSpPr/>
              <p:nvPr/>
            </p:nvCxnSpPr>
            <p:spPr>
              <a:xfrm>
                <a:off x="4455129" y="4331427"/>
                <a:ext cx="824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직사각형 67"/>
            <p:cNvSpPr/>
            <p:nvPr/>
          </p:nvSpPr>
          <p:spPr>
            <a:xfrm>
              <a:off x="4531330" y="3375320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8  7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4299370" y="3253273"/>
              <a:ext cx="1167776" cy="575236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1285050" y="2914034"/>
            <a:ext cx="1772121" cy="1941753"/>
            <a:chOff x="1285050" y="2914034"/>
            <a:chExt cx="1772121" cy="1941753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2021790" y="3806673"/>
              <a:ext cx="72631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1800717" y="3253273"/>
              <a:ext cx="1167776" cy="575236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2032677" y="3375320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9  6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285050" y="3364169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24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2318392" y="2914034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956476" y="4331427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모서리가 둥근 직사각형 63"/>
            <p:cNvSpPr/>
            <p:nvPr/>
          </p:nvSpPr>
          <p:spPr>
            <a:xfrm>
              <a:off x="2021790" y="4427159"/>
              <a:ext cx="72631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439817" y="2914034"/>
            <a:ext cx="1844205" cy="1941753"/>
            <a:chOff x="6439817" y="2914034"/>
            <a:chExt cx="1844205" cy="1941753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7194069" y="3806673"/>
              <a:ext cx="100272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4" name="그림 8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6988141" y="3253273"/>
              <a:ext cx="1295881" cy="575236"/>
            </a:xfrm>
            <a:prstGeom prst="rect">
              <a:avLst/>
            </a:prstGeom>
          </p:spPr>
        </p:pic>
        <p:sp>
          <p:nvSpPr>
            <p:cNvPr id="85" name="직사각형 84"/>
            <p:cNvSpPr/>
            <p:nvPr/>
          </p:nvSpPr>
          <p:spPr>
            <a:xfrm>
              <a:off x="7187444" y="3375320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1  2  0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6439817" y="3364169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25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모서리가 둥근 직사각형 88"/>
            <p:cNvSpPr/>
            <p:nvPr/>
          </p:nvSpPr>
          <p:spPr>
            <a:xfrm>
              <a:off x="7767081" y="2914034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3" name="직선 연결선 102"/>
            <p:cNvCxnSpPr/>
            <p:nvPr/>
          </p:nvCxnSpPr>
          <p:spPr>
            <a:xfrm>
              <a:off x="7194069" y="4331427"/>
              <a:ext cx="10353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모서리가 둥근 직사각형 103"/>
            <p:cNvSpPr/>
            <p:nvPr/>
          </p:nvSpPr>
          <p:spPr>
            <a:xfrm>
              <a:off x="7194069" y="4427159"/>
              <a:ext cx="100272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0001" y="1459873"/>
            <a:ext cx="8352469" cy="430887"/>
            <a:chOff x="900001" y="1459873"/>
            <a:chExt cx="8352469" cy="430887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968999" y="153244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900001" y="1459873"/>
              <a:ext cx="8352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 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029380" y="2927673"/>
            <a:ext cx="1024494" cy="1906927"/>
            <a:chOff x="404813" y="2951119"/>
            <a:chExt cx="1024494" cy="1906927"/>
          </a:xfrm>
        </p:grpSpPr>
        <p:sp>
          <p:nvSpPr>
            <p:cNvPr id="79" name="직사각형 78"/>
            <p:cNvSpPr/>
            <p:nvPr/>
          </p:nvSpPr>
          <p:spPr>
            <a:xfrm>
              <a:off x="463504" y="2951119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04813" y="3806673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9  6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04813" y="4427159"/>
              <a:ext cx="7154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545070" y="2918461"/>
            <a:ext cx="1024494" cy="1939585"/>
            <a:chOff x="5718292" y="2918461"/>
            <a:chExt cx="1024494" cy="1939585"/>
          </a:xfrm>
        </p:grpSpPr>
        <p:sp>
          <p:nvSpPr>
            <p:cNvPr id="75" name="직사각형 74"/>
            <p:cNvSpPr/>
            <p:nvPr/>
          </p:nvSpPr>
          <p:spPr>
            <a:xfrm>
              <a:off x="5718292" y="4427159"/>
              <a:ext cx="7154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776983" y="2918461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5718292" y="3806673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8  4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196194" y="2918461"/>
            <a:ext cx="1024494" cy="1939585"/>
            <a:chOff x="7194069" y="2918461"/>
            <a:chExt cx="1024494" cy="1939585"/>
          </a:xfrm>
        </p:grpSpPr>
        <p:sp>
          <p:nvSpPr>
            <p:cNvPr id="90" name="직사각형 89"/>
            <p:cNvSpPr/>
            <p:nvPr/>
          </p:nvSpPr>
          <p:spPr>
            <a:xfrm>
              <a:off x="7540057" y="2918461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7194069" y="3806673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1  0  0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7481366" y="4427159"/>
              <a:ext cx="7154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2  0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06" name="그림 10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865" y="29704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782" y="29704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554" y="29704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0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이등변 삼각형 5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31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900001" y="1459873"/>
            <a:ext cx="8352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3.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계산을 하고 결과를 확인해 보세요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099922" y="2513034"/>
            <a:ext cx="1706805" cy="575236"/>
            <a:chOff x="2099922" y="2513034"/>
            <a:chExt cx="1706805" cy="575236"/>
          </a:xfrm>
        </p:grpSpPr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2550273" y="2513034"/>
              <a:ext cx="1167776" cy="575236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2782233" y="2635081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5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099922" y="2623930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17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706032" y="2210880"/>
            <a:ext cx="1100695" cy="1906927"/>
            <a:chOff x="2706032" y="2210880"/>
            <a:chExt cx="1100695" cy="1906927"/>
          </a:xfrm>
        </p:grpSpPr>
        <p:cxnSp>
          <p:nvCxnSpPr>
            <p:cNvPr id="83" name="직선 연결선 82"/>
            <p:cNvCxnSpPr/>
            <p:nvPr/>
          </p:nvCxnSpPr>
          <p:spPr>
            <a:xfrm>
              <a:off x="2706032" y="3591188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"/>
            <p:cNvGrpSpPr/>
            <p:nvPr/>
          </p:nvGrpSpPr>
          <p:grpSpPr>
            <a:xfrm>
              <a:off x="2782233" y="2210880"/>
              <a:ext cx="1024494" cy="1906927"/>
              <a:chOff x="2782233" y="2210880"/>
              <a:chExt cx="1024494" cy="1906927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2840924" y="2210880"/>
                <a:ext cx="6240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5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2782233" y="3066434"/>
                <a:ext cx="1024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8  5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2782233" y="3686920"/>
                <a:ext cx="7154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0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5953217" y="2508629"/>
            <a:ext cx="1778889" cy="575236"/>
            <a:chOff x="5953217" y="2508629"/>
            <a:chExt cx="1778889" cy="575236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6436225" y="2508629"/>
              <a:ext cx="1295881" cy="575236"/>
            </a:xfrm>
            <a:prstGeom prst="rect">
              <a:avLst/>
            </a:prstGeom>
          </p:spPr>
        </p:pic>
        <p:sp>
          <p:nvSpPr>
            <p:cNvPr id="42" name="직사각형 41"/>
            <p:cNvSpPr/>
            <p:nvPr/>
          </p:nvSpPr>
          <p:spPr>
            <a:xfrm>
              <a:off x="6635528" y="2630676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1  7  7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953217" y="2619525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642153" y="2173817"/>
            <a:ext cx="1035380" cy="1939585"/>
            <a:chOff x="6642153" y="2173817"/>
            <a:chExt cx="1035380" cy="1939585"/>
          </a:xfrm>
        </p:grpSpPr>
        <p:cxnSp>
          <p:nvCxnSpPr>
            <p:cNvPr id="47" name="직선 연결선 46"/>
            <p:cNvCxnSpPr/>
            <p:nvPr/>
          </p:nvCxnSpPr>
          <p:spPr>
            <a:xfrm>
              <a:off x="6642153" y="3586783"/>
              <a:ext cx="10353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6642153" y="2173817"/>
              <a:ext cx="1024494" cy="1939585"/>
              <a:chOff x="6642153" y="2173817"/>
              <a:chExt cx="1024494" cy="1939585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6988141" y="2173817"/>
                <a:ext cx="6240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6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6642153" y="3062029"/>
                <a:ext cx="1024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1  5  6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929450" y="3682515"/>
                <a:ext cx="7154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2  1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1" name="직사각형 50"/>
          <p:cNvSpPr/>
          <p:nvPr/>
        </p:nvSpPr>
        <p:spPr>
          <a:xfrm>
            <a:off x="6284501" y="4521563"/>
            <a:ext cx="1802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6 = 156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5704113" y="4399823"/>
            <a:ext cx="2586461" cy="1206316"/>
          </a:xfrm>
          <a:prstGeom prst="roundRect">
            <a:avLst>
              <a:gd name="adj" fmla="val 1062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984119" y="5002981"/>
            <a:ext cx="219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+21 = 177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345434" y="4787537"/>
            <a:ext cx="1802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85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1859731" y="4399823"/>
            <a:ext cx="2586461" cy="1206316"/>
          </a:xfrm>
          <a:prstGeom prst="roundRect">
            <a:avLst>
              <a:gd name="adj" fmla="val 1062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8608" y="26423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875" y="26423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243" y="48009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022" y="4830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이등변 삼각형 3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360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  <p:bldP spid="53" grpId="0" animBg="1"/>
      <p:bldP spid="54" grpId="0"/>
      <p:bldP spid="56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013858" y="2305929"/>
            <a:ext cx="6992030" cy="516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49027" y="2352732"/>
            <a:ext cx="1712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상자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589" y="24052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900001" y="1459873"/>
            <a:ext cx="8352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4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곶감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108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개를 한 상자에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12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개씩 담으려고 합니다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몇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상자</a:t>
            </a:r>
            <a:endParaRPr lang="en-US" altLang="ko-KR" sz="2200" b="1" dirty="0" smtClean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         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담을 수 있을까요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7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이등변 삼각형 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73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46652" y="1844824"/>
            <a:ext cx="5969254" cy="319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수를 두 자리 수로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나누어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32511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3755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ko-KR" altLang="en-US" sz="1400" dirty="0" err="1">
                <a:latin typeface="나눔고딕 ExtraBold" pitchFamily="50" charset="-127"/>
                <a:ea typeface="나눔고딕 ExtraBold" pitchFamily="50" charset="-127"/>
              </a:rPr>
              <a:t>으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로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나누어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볼까요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320290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275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몇십몇으로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나누어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667116" y="2420887"/>
            <a:ext cx="5988874" cy="25202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두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3600" b="1" spc="-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÷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),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3600" b="1" spc="-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00" b="1" spc="-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÷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방법 </a:t>
            </a:r>
            <a:endParaRPr lang="en-US" altLang="ko-KR" sz="2300" spc="-15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4135" y="4947024"/>
            <a:ext cx="4578605" cy="430887"/>
            <a:chOff x="656928" y="3668109"/>
            <a:chExt cx="4578605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31525" y="3668109"/>
              <a:ext cx="44040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포장해야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할 물건은 무엇이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56928" y="38205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 bwMode="auto">
          <a:xfrm>
            <a:off x="905100" y="5409272"/>
            <a:ext cx="810078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6087" y="5427828"/>
            <a:ext cx="4487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색연필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자루입니다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132" y="54412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05100" y="1397696"/>
            <a:ext cx="7784182" cy="1107996"/>
            <a:chOff x="992188" y="1484784"/>
            <a:chExt cx="8387790" cy="1107996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1252357" y="1484784"/>
              <a:ext cx="812762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재활용품을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팔아 색연필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자루를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샀습니다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장터에서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각각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자루씩 묶어 팔려고 합니다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색연필은 각각 몇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묶음이 되는지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92188" y="1574367"/>
              <a:ext cx="219266" cy="218283"/>
              <a:chOff x="668145" y="1363023"/>
              <a:chExt cx="219266" cy="218283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31" name="타원 30">
              <a:hlinkClick r:id="rId4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타원 31">
              <a:hlinkClick r:id="rId5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타원 32">
              <a:hlinkClick r:id="rId5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38" name="그림 37" descr="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39" name="타원 38">
                <a:hlinkClick r:id="rId4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타원 39">
                <a:hlinkClick r:id="rId5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타원 45">
                <a:hlinkClick r:id="rId7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타원 47">
                <a:hlinkClick r:id="rId8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타원 49">
                <a:hlinkClick r:id="rId9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6" t="15294" r="12824" b="65453"/>
          <a:stretch/>
        </p:blipFill>
        <p:spPr>
          <a:xfrm>
            <a:off x="3159983" y="2391394"/>
            <a:ext cx="3347972" cy="2508738"/>
          </a:xfrm>
          <a:prstGeom prst="rect">
            <a:avLst/>
          </a:prstGeom>
        </p:spPr>
      </p:pic>
      <p:sp>
        <p:nvSpPr>
          <p:cNvPr id="58" name="타원 57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12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73445" y="2996952"/>
            <a:ext cx="5515227" cy="430887"/>
            <a:chOff x="656928" y="4769986"/>
            <a:chExt cx="5515227" cy="430887"/>
          </a:xfrm>
        </p:grpSpPr>
        <p:sp>
          <p:nvSpPr>
            <p:cNvPr id="69" name="TextBox 20"/>
            <p:cNvSpPr txBox="1">
              <a:spLocks noChangeArrowheads="1"/>
            </p:cNvSpPr>
            <p:nvPr/>
          </p:nvSpPr>
          <p:spPr bwMode="auto">
            <a:xfrm>
              <a:off x="829659" y="4769986"/>
              <a:ext cx="53424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색연필의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묶음 수를 구하는 식을 써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656928" y="49092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1" name="모서리가 둥근 직사각형 70"/>
          <p:cNvSpPr/>
          <p:nvPr/>
        </p:nvSpPr>
        <p:spPr bwMode="auto">
          <a:xfrm>
            <a:off x="6463842" y="2996952"/>
            <a:ext cx="2542045" cy="52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85708" y="3034816"/>
            <a:ext cx="1353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60÷12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793" y="3066054"/>
            <a:ext cx="394630" cy="3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978581" y="1616786"/>
            <a:ext cx="4964094" cy="430887"/>
            <a:chOff x="656928" y="4164502"/>
            <a:chExt cx="4964094" cy="430887"/>
          </a:xfrm>
        </p:grpSpPr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831525" y="4164502"/>
              <a:ext cx="47894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색연필과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연필을 몇 개씩 묶어야 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656928" y="43073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모서리가 둥근 직사각형 35"/>
          <p:cNvSpPr/>
          <p:nvPr/>
        </p:nvSpPr>
        <p:spPr bwMode="auto">
          <a:xfrm>
            <a:off x="900113" y="2083728"/>
            <a:ext cx="8109282" cy="52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1581" y="2118600"/>
            <a:ext cx="3209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묶어야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343" y="2138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34" name="타원 33">
              <a:hlinkClick r:id="rId4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타원 43">
              <a:hlinkClick r:id="rId5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타원 44">
              <a:hlinkClick r:id="rId5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48" name="그림 47" descr="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49" name="타원 48">
                <a:hlinkClick r:id="rId4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타원 49">
                <a:hlinkClick r:id="rId5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타원 53">
                <a:hlinkClick r:id="rId7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타원 54">
                <a:hlinkClick r:id="rId8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타원 55">
                <a:hlinkClick r:id="rId9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81" name="타원 80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타원 8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타원 82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" name="타원 84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" name="타원 85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" name="타원 86">
            <a:hlinkClick r:id="rId11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타원 87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타원 88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타원 89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285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38245" r="37071" b="43671"/>
          <a:stretch/>
        </p:blipFill>
        <p:spPr>
          <a:xfrm>
            <a:off x="1377486" y="2199899"/>
            <a:ext cx="4916094" cy="2356452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64625" y="1445137"/>
            <a:ext cx="6431889" cy="430887"/>
            <a:chOff x="681350" y="1445137"/>
            <a:chExt cx="6431889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855946" y="1445137"/>
              <a:ext cx="62572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표를 채워 색연필이 몇 묶음이 될지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681350" y="15748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 bwMode="auto">
          <a:xfrm>
            <a:off x="900114" y="5018887"/>
            <a:ext cx="8105774" cy="8255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739" y="5022837"/>
            <a:ext cx="649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12X5=60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색연필은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묶음이 되면 색연필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묶고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개가 남습니다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151" y="5231829"/>
            <a:ext cx="394630" cy="3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32" name="타원 31">
              <a:hlinkClick r:id="rId5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타원 32">
              <a:hlinkClick r:id="rId6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타원 33">
              <a:hlinkClick r:id="rId6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43" name="그림 42" descr="3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44" name="타원 43">
                <a:hlinkClick r:id="rId5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타원 44">
                <a:hlinkClick r:id="rId6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9" name="타원 48">
                <a:hlinkClick r:id="rId8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타원 49">
                <a:hlinkClick r:id="rId9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타원 51">
                <a:hlinkClick r:id="rId10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4" name="그림 63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1" t="47895" r="9286" b="40661"/>
          <a:stretch/>
        </p:blipFill>
        <p:spPr>
          <a:xfrm>
            <a:off x="7321539" y="3078154"/>
            <a:ext cx="1460386" cy="1491197"/>
          </a:xfrm>
          <a:prstGeom prst="rect">
            <a:avLst/>
          </a:prstGeom>
        </p:spPr>
      </p:pic>
      <p:pic>
        <p:nvPicPr>
          <p:cNvPr id="65" name="그림 64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3" t="35397" r="12664" b="55463"/>
          <a:stretch/>
        </p:blipFill>
        <p:spPr>
          <a:xfrm>
            <a:off x="6308609" y="2199208"/>
            <a:ext cx="2269863" cy="119107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946614" y="3324333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48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93081" y="3324333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48</a:t>
            </a:r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368072" y="3317637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329543" y="3944819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946614" y="3923047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569948" y="3927237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368073" y="3949009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endParaRPr lang="ko-KR" altLang="en-US" dirty="0"/>
          </a:p>
        </p:txBody>
      </p:sp>
      <p:sp>
        <p:nvSpPr>
          <p:cNvPr id="83" name="타원 8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타원 83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" name="타원 8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" name="타원 86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타원 87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타원 88">
            <a:hlinkClick r:id="rId13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타원 89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타원 90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2" name="타원 91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67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68231" r="38927" b="15885"/>
          <a:stretch/>
        </p:blipFill>
        <p:spPr>
          <a:xfrm>
            <a:off x="1512712" y="2061545"/>
            <a:ext cx="4604486" cy="206981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153168" y="2347202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dirty="0"/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82175" y="1412776"/>
            <a:ext cx="5647225" cy="430887"/>
            <a:chOff x="541120" y="1317138"/>
            <a:chExt cx="5647225" cy="430887"/>
          </a:xfrm>
        </p:grpSpPr>
        <p:sp>
          <p:nvSpPr>
            <p:cNvPr id="76" name="TextBox 20"/>
            <p:cNvSpPr txBox="1">
              <a:spLocks noChangeArrowheads="1"/>
            </p:cNvSpPr>
            <p:nvPr/>
          </p:nvSpPr>
          <p:spPr bwMode="auto">
            <a:xfrm>
              <a:off x="731311" y="1317138"/>
              <a:ext cx="54570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60÷12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의 몫과 나머지는 얼마인가요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541120" y="14537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2175" y="4584666"/>
            <a:ext cx="5532401" cy="430887"/>
            <a:chOff x="860759" y="4895807"/>
            <a:chExt cx="5532401" cy="430887"/>
          </a:xfrm>
        </p:grpSpPr>
        <p:sp>
          <p:nvSpPr>
            <p:cNvPr id="78" name="TextBox 20"/>
            <p:cNvSpPr txBox="1">
              <a:spLocks noChangeArrowheads="1"/>
            </p:cNvSpPr>
            <p:nvPr/>
          </p:nvSpPr>
          <p:spPr bwMode="auto">
            <a:xfrm>
              <a:off x="1035356" y="4895807"/>
              <a:ext cx="53578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결과가 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860759" y="50482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1" name="모서리가 둥근 직사각형 80"/>
          <p:cNvSpPr/>
          <p:nvPr/>
        </p:nvSpPr>
        <p:spPr bwMode="auto">
          <a:xfrm>
            <a:off x="900114" y="5026439"/>
            <a:ext cx="8105774" cy="8148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35251" y="5050028"/>
            <a:ext cx="5473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곱해서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되는지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확인합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니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5=60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290" y="23472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31" name="타원 30">
              <a:hlinkClick r:id="rId5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타원 31">
              <a:hlinkClick r:id="rId6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타원 32">
              <a:hlinkClick r:id="rId6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42" name="그림 41" descr="3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43" name="타원 42">
                <a:hlinkClick r:id="rId5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타원 43">
                <a:hlinkClick r:id="rId6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타원 45">
                <a:hlinkClick r:id="rId8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타원 46">
                <a:hlinkClick r:id="rId9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타원 47">
                <a:hlinkClick r:id="rId10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3" t="73064" r="10373" b="14084"/>
          <a:stretch/>
        </p:blipFill>
        <p:spPr>
          <a:xfrm>
            <a:off x="7444146" y="2861723"/>
            <a:ext cx="1334024" cy="1674806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0" t="63953" r="13861" b="26932"/>
          <a:stretch/>
        </p:blipFill>
        <p:spPr>
          <a:xfrm>
            <a:off x="6240243" y="2099614"/>
            <a:ext cx="2158296" cy="118786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871134" y="3036850"/>
            <a:ext cx="7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6    0</a:t>
            </a:r>
            <a:endParaRPr lang="ko-KR" altLang="en-US" spc="-150" dirty="0"/>
          </a:p>
        </p:txBody>
      </p:sp>
      <p:sp>
        <p:nvSpPr>
          <p:cNvPr id="65" name="TextBox 64"/>
          <p:cNvSpPr txBox="1"/>
          <p:nvPr/>
        </p:nvSpPr>
        <p:spPr>
          <a:xfrm>
            <a:off x="2130590" y="3524950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355095" y="2928507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13092" y="3555580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endParaRPr lang="ko-KR" altLang="en-US" dirty="0"/>
          </a:p>
        </p:txBody>
      </p: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13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타원 79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타원 83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060" y="52413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051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 animBg="1"/>
      <p:bldP spid="82" grpId="0"/>
      <p:bldP spid="63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9801" r="32973" b="72893"/>
          <a:stretch/>
        </p:blipFill>
        <p:spPr>
          <a:xfrm>
            <a:off x="2296879" y="3810844"/>
            <a:ext cx="5218667" cy="2254963"/>
          </a:xfrm>
          <a:prstGeom prst="rect">
            <a:avLst/>
          </a:prstGeom>
        </p:spPr>
      </p:pic>
      <p:pic>
        <p:nvPicPr>
          <p:cNvPr id="67" name="그림 6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900112" y="2296035"/>
            <a:ext cx="8105775" cy="8394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8541" y="2280537"/>
            <a:ext cx="70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180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30=6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쯤 될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180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20=9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보다는 작을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13761" y="1375453"/>
            <a:ext cx="7539904" cy="430887"/>
            <a:chOff x="913761" y="1484313"/>
            <a:chExt cx="7539904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137823" y="1484313"/>
              <a:ext cx="73158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186÷27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13761" y="1612155"/>
              <a:ext cx="219266" cy="218283"/>
              <a:chOff x="668145" y="1363023"/>
              <a:chExt cx="219266" cy="218283"/>
            </a:xfrm>
          </p:grpSpPr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1" name="그룹 70"/>
          <p:cNvGrpSpPr/>
          <p:nvPr/>
        </p:nvGrpSpPr>
        <p:grpSpPr>
          <a:xfrm>
            <a:off x="953287" y="1827878"/>
            <a:ext cx="6477113" cy="430887"/>
            <a:chOff x="541120" y="1317138"/>
            <a:chExt cx="6477113" cy="430887"/>
          </a:xfrm>
        </p:grpSpPr>
        <p:sp>
          <p:nvSpPr>
            <p:cNvPr id="72" name="TextBox 20"/>
            <p:cNvSpPr txBox="1">
              <a:spLocks noChangeArrowheads="1"/>
            </p:cNvSpPr>
            <p:nvPr/>
          </p:nvSpPr>
          <p:spPr bwMode="auto">
            <a:xfrm>
              <a:off x="731311" y="1317138"/>
              <a:ext cx="62869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186÷27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의 몫이 얼마인지 어림해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41120" y="14537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7" name="모서리가 둥근 직사각형 76"/>
          <p:cNvSpPr/>
          <p:nvPr/>
        </p:nvSpPr>
        <p:spPr bwMode="auto">
          <a:xfrm>
            <a:off x="4777924" y="3306783"/>
            <a:ext cx="4227963" cy="50294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953287" y="3330194"/>
            <a:ext cx="3824637" cy="430887"/>
            <a:chOff x="541120" y="1309172"/>
            <a:chExt cx="3824637" cy="430887"/>
          </a:xfrm>
        </p:grpSpPr>
        <p:sp>
          <p:nvSpPr>
            <p:cNvPr id="80" name="TextBox 20"/>
            <p:cNvSpPr txBox="1">
              <a:spLocks noChangeArrowheads="1"/>
            </p:cNvSpPr>
            <p:nvPr/>
          </p:nvSpPr>
          <p:spPr bwMode="auto">
            <a:xfrm>
              <a:off x="731311" y="1309172"/>
              <a:ext cx="36344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186÷27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계산하여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541120" y="14537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807011" y="3326392"/>
            <a:ext cx="377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몫은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나머지는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93" y="25070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997292" y="4034818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16660" y="4034818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108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986003" y="4708503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16660" y="4719792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135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86003" y="5397125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716660" y="5408414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162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522882" y="4034818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108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522882" y="4719792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135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22882" y="5408414"/>
            <a:ext cx="74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162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19642" y="4034818"/>
            <a:ext cx="6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78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519642" y="4719792"/>
            <a:ext cx="6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51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519642" y="5408414"/>
            <a:ext cx="6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dirty="0"/>
          </a:p>
        </p:txBody>
      </p:sp>
      <p:sp>
        <p:nvSpPr>
          <p:cNvPr id="74" name="타원 73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타원 7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타원 8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타원 83">
            <a:hlinkClick r:id="rId7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" name="타원 84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" name="타원 85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" name="타원 86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타원 87">
            <a:hlinkClick r:id="rId6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786" y="34127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48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7" grpId="0" animBg="1"/>
      <p:bldP spid="8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04010" y="2179333"/>
            <a:ext cx="1642410" cy="1725051"/>
            <a:chOff x="3895658" y="2060511"/>
            <a:chExt cx="1642410" cy="1725051"/>
          </a:xfrm>
        </p:grpSpPr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7" t="9633" r="14734" b="84086"/>
            <a:stretch/>
          </p:blipFill>
          <p:spPr>
            <a:xfrm>
              <a:off x="3895658" y="2060511"/>
              <a:ext cx="1642410" cy="818474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15758" r="15946" b="80982"/>
            <a:stretch/>
          </p:blipFill>
          <p:spPr>
            <a:xfrm>
              <a:off x="4406498" y="2851562"/>
              <a:ext cx="1014082" cy="424731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7" t="18980" r="14734" b="77084"/>
            <a:stretch/>
          </p:blipFill>
          <p:spPr>
            <a:xfrm>
              <a:off x="3895658" y="3272802"/>
              <a:ext cx="1642410" cy="512760"/>
            </a:xfrm>
            <a:prstGeom prst="rect">
              <a:avLst/>
            </a:prstGeom>
          </p:spPr>
        </p:pic>
      </p:grpSp>
      <p:sp>
        <p:nvSpPr>
          <p:cNvPr id="81" name="모서리가 둥근 직사각형 80"/>
          <p:cNvSpPr/>
          <p:nvPr/>
        </p:nvSpPr>
        <p:spPr bwMode="auto">
          <a:xfrm>
            <a:off x="900112" y="4737655"/>
            <a:ext cx="8105775" cy="1173874"/>
          </a:xfrm>
          <a:prstGeom prst="roundRect">
            <a:avLst>
              <a:gd name="adj" fmla="val 1089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7810" y="4773958"/>
            <a:ext cx="799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6=162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가깝기 때문에 맞는 계산인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나머지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더하면 정확히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되기 때문에 몫과 나머지가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51962" y="1364333"/>
            <a:ext cx="3747517" cy="430887"/>
            <a:chOff x="541120" y="1317138"/>
            <a:chExt cx="3747517" cy="430887"/>
          </a:xfrm>
        </p:grpSpPr>
        <p:sp>
          <p:nvSpPr>
            <p:cNvPr id="76" name="TextBox 20"/>
            <p:cNvSpPr txBox="1">
              <a:spLocks noChangeArrowheads="1"/>
            </p:cNvSpPr>
            <p:nvPr/>
          </p:nvSpPr>
          <p:spPr bwMode="auto">
            <a:xfrm>
              <a:off x="731311" y="1317138"/>
              <a:ext cx="35573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나눗셈으로 계산하여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541120" y="14537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47810" y="4295616"/>
            <a:ext cx="5532401" cy="430887"/>
            <a:chOff x="860759" y="4895807"/>
            <a:chExt cx="5532401" cy="430887"/>
          </a:xfrm>
        </p:grpSpPr>
        <p:sp>
          <p:nvSpPr>
            <p:cNvPr id="78" name="TextBox 20"/>
            <p:cNvSpPr txBox="1">
              <a:spLocks noChangeArrowheads="1"/>
            </p:cNvSpPr>
            <p:nvPr/>
          </p:nvSpPr>
          <p:spPr bwMode="auto">
            <a:xfrm>
              <a:off x="1035356" y="4895807"/>
              <a:ext cx="53578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결과가 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860759" y="50482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956" y="2308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632470" y="2992674"/>
            <a:ext cx="104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1   6  2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20256" y="2271354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66422" y="3494258"/>
            <a:ext cx="88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2  4</a:t>
            </a:r>
            <a:endParaRPr lang="ko-KR" altLang="en-US" dirty="0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6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487" y="5115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68231" r="38927" b="15885"/>
          <a:stretch/>
        </p:blipFill>
        <p:spPr>
          <a:xfrm>
            <a:off x="4285522" y="2012423"/>
            <a:ext cx="3118632" cy="20698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32363" y="2879385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00048" y="3506458"/>
            <a:ext cx="5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261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7" grpId="0"/>
      <p:bldP spid="36" grpId="0"/>
      <p:bldP spid="37" grpId="0"/>
      <p:bldP spid="38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38967" r="19359" b="56836"/>
          <a:stretch/>
        </p:blipFill>
        <p:spPr>
          <a:xfrm>
            <a:off x="1825051" y="2218857"/>
            <a:ext cx="5408460" cy="557684"/>
          </a:xfrm>
          <a:prstGeom prst="rect">
            <a:avLst/>
          </a:prstGeom>
        </p:spPr>
      </p:pic>
      <p:cxnSp>
        <p:nvCxnSpPr>
          <p:cNvPr id="48" name="직선 연결선 47"/>
          <p:cNvCxnSpPr/>
          <p:nvPr/>
        </p:nvCxnSpPr>
        <p:spPr>
          <a:xfrm>
            <a:off x="2262655" y="3106353"/>
            <a:ext cx="8242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7808" y="1484313"/>
            <a:ext cx="5079346" cy="430887"/>
            <a:chOff x="927808" y="1484313"/>
            <a:chExt cx="5079346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1160159" y="1484313"/>
              <a:ext cx="48469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27808" y="1587641"/>
              <a:ext cx="219266" cy="218283"/>
              <a:chOff x="668145" y="1363023"/>
              <a:chExt cx="219266" cy="218283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직사각형 44"/>
          <p:cNvSpPr/>
          <p:nvPr/>
        </p:nvSpPr>
        <p:spPr>
          <a:xfrm>
            <a:off x="2451575" y="2003413"/>
            <a:ext cx="624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262655" y="2675466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1 0 8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484381" y="3106353"/>
            <a:ext cx="624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7390" y="2359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850813" y="2346900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=7…3</a:t>
            </a:r>
            <a:endParaRPr lang="ko-KR" altLang="en-US" dirty="0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0626" y="2359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82005" r="57695" b="9511"/>
          <a:stretch/>
        </p:blipFill>
        <p:spPr>
          <a:xfrm>
            <a:off x="1322698" y="4533331"/>
            <a:ext cx="2475449" cy="1105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88362" y="4533330"/>
            <a:ext cx="9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88362" y="5178099"/>
            <a:ext cx="9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/>
          </a:p>
        </p:txBody>
      </p: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82005" r="57695" b="9511"/>
          <a:stretch/>
        </p:blipFill>
        <p:spPr>
          <a:xfrm>
            <a:off x="5543339" y="4533331"/>
            <a:ext cx="2475449" cy="11054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009003" y="4533330"/>
            <a:ext cx="9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09003" y="5178099"/>
            <a:ext cx="9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8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3" grpId="0"/>
      <p:bldP spid="34" grpId="0"/>
      <p:bldP spid="40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737</Words>
  <Application>Microsoft Office PowerPoint</Application>
  <PresentationFormat>A4 용지(210x297mm)</PresentationFormat>
  <Paragraphs>203</Paragraphs>
  <Slides>16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굴림</vt:lpstr>
      <vt:lpstr>Arial</vt:lpstr>
      <vt:lpstr>나눔고딕</vt:lpstr>
      <vt:lpstr>나눔고딕 ExtraBold</vt:lpstr>
      <vt:lpstr>맑은 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427</cp:revision>
  <cp:lastPrinted>2018-10-02T06:21:53Z</cp:lastPrinted>
  <dcterms:created xsi:type="dcterms:W3CDTF">2016-11-16T23:53:02Z</dcterms:created>
  <dcterms:modified xsi:type="dcterms:W3CDTF">2018-10-04T05:48:39Z</dcterms:modified>
</cp:coreProperties>
</file>