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8" r:id="rId4"/>
    <p:sldId id="261" r:id="rId5"/>
    <p:sldId id="284" r:id="rId6"/>
    <p:sldId id="287" r:id="rId7"/>
    <p:sldId id="275" r:id="rId8"/>
    <p:sldId id="281" r:id="rId9"/>
    <p:sldId id="285" r:id="rId10"/>
    <p:sldId id="282" r:id="rId11"/>
    <p:sldId id="288" r:id="rId12"/>
    <p:sldId id="289" r:id="rId13"/>
    <p:sldId id="290" r:id="rId14"/>
    <p:sldId id="291" r:id="rId15"/>
    <p:sldId id="292" r:id="rId16"/>
    <p:sldId id="293" r:id="rId17"/>
    <p:sldId id="265" r:id="rId18"/>
  </p:sldIdLst>
  <p:sldSz cx="9906000" cy="6858000" type="A4"/>
  <p:notesSz cx="6858000" cy="9144000"/>
  <p:embeddedFontLst>
    <p:embeddedFont>
      <p:font typeface="맑은 고딕" panose="020B0503020000020004" pitchFamily="50" charset="-127"/>
      <p:regular r:id="rId21"/>
      <p:bold r:id="rId22"/>
    </p:embeddedFont>
    <p:embeddedFont>
      <p:font typeface="나눔고딕 ExtraBold" panose="020B0600000101010101" charset="-127"/>
      <p:bold r:id="rId23"/>
    </p:embeddedFont>
    <p:embeddedFont>
      <p:font typeface="나눔바른고딕" panose="020B0600000101010101" charset="-127"/>
      <p:regular r:id="rId24"/>
      <p:bold r:id="rId25"/>
    </p:embeddedFont>
    <p:embeddedFont>
      <p:font typeface="나눔고딕" panose="020B0600000101010101" charset="-127"/>
      <p:regular r:id="rId26"/>
      <p:bold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pos="262">
          <p15:clr>
            <a:srgbClr val="A4A3A4"/>
          </p15:clr>
        </p15:guide>
        <p15:guide id="6" pos="5978">
          <p15:clr>
            <a:srgbClr val="A4A3A4"/>
          </p15:clr>
        </p15:guide>
        <p15:guide id="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6699FF"/>
    <a:srgbClr val="66673C"/>
    <a:srgbClr val="385D8A"/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9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1230" y="-78"/>
      </p:cViewPr>
      <p:guideLst>
        <p:guide orient="horz" pos="482"/>
        <p:guide orient="horz" pos="3884"/>
        <p:guide orient="horz" pos="618"/>
        <p:guide orient="horz" pos="916"/>
        <p:guide orient="horz" pos="3709"/>
        <p:guide/>
        <p:guide pos="574"/>
        <p:guide pos="568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-3276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1F59F-7D21-4297-95C2-EC7C5B978F77}" type="datetimeFigureOut">
              <a:rPr lang="ko-KR" altLang="en-US" smtClean="0">
                <a:latin typeface="나눔고딕" pitchFamily="50" charset="-127"/>
                <a:ea typeface="나눔고딕" pitchFamily="50" charset="-127"/>
              </a:rPr>
              <a:t>2018-01-17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6786F-2707-4DAF-9166-2EB72CD26C05}" type="slidenum">
              <a:rPr lang="ko-KR" altLang="en-US" smtClean="0">
                <a:latin typeface="나눔고딕" pitchFamily="50" charset="-127"/>
                <a:ea typeface="나눔고딕" pitchFamily="50" charset="-127"/>
              </a:rPr>
              <a:t>‹#›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7507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E4A469B-E051-47C2-B7B5-81E8A48B7474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45AB354-40FD-44A1-8735-F0DAD01FF6D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97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6483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3050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3050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3050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305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45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45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0755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47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2216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3050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3050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305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674694" y="404813"/>
            <a:ext cx="4421182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508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곱셈을 이용하여 실생활 문제를 해결해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곱셈을 이용하여 실생활 문제를 해결해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emf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2.png"/><Relationship Id="rId7" Type="http://schemas.openxmlformats.org/officeDocument/2006/relationships/slide" Target="slide7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10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10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10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.xml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0.png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slide" Target="slide1.xml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1.png"/><Relationship Id="rId7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slide" Target="slide7.xml"/><Relationship Id="rId4" Type="http://schemas.openxmlformats.org/officeDocument/2006/relationships/slide" Target="slide1.xml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그림 84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pic>
        <p:nvPicPr>
          <p:cNvPr id="3" name="그림 2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4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5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3667116" y="2780928"/>
            <a:ext cx="5988874" cy="156157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곱셈을 이용하여 실생활 문제를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해결해 볼까요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9024966" y="6179363"/>
            <a:ext cx="428628" cy="42862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   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이등변 삼각형 20">
            <a:hlinkClick r:id="" action="ppaction://hlinkshowjump?jump=nextslide"/>
          </p:cNvPr>
          <p:cNvSpPr/>
          <p:nvPr/>
        </p:nvSpPr>
        <p:spPr>
          <a:xfrm rot="5400000">
            <a:off x="9145314" y="6322239"/>
            <a:ext cx="214314" cy="14287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415925" y="500613"/>
            <a:ext cx="5207377" cy="4081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66786" y="548680"/>
            <a:ext cx="4456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곱셈과 나눗셈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66~67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42~43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6" name="그림 25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7" name="타원 26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hlinkClick r:id="rId5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hlinkClick r:id="rId6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5" action="ppaction://hlinksldjump"/>
          </p:cNvPr>
          <p:cNvSpPr/>
          <p:nvPr/>
        </p:nvSpPr>
        <p:spPr>
          <a:xfrm>
            <a:off x="8365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7" action="ppaction://hlinksldjump"/>
          </p:cNvPr>
          <p:cNvSpPr/>
          <p:nvPr/>
        </p:nvSpPr>
        <p:spPr>
          <a:xfrm>
            <a:off x="8833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8" action="ppaction://hlinksldjump"/>
          </p:cNvPr>
          <p:cNvSpPr/>
          <p:nvPr/>
        </p:nvSpPr>
        <p:spPr>
          <a:xfrm>
            <a:off x="9299544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9" action="ppaction://hlinksldjump"/>
          </p:cNvPr>
          <p:cNvSpPr/>
          <p:nvPr/>
        </p:nvSpPr>
        <p:spPr>
          <a:xfrm>
            <a:off x="7897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931790" y="2870472"/>
            <a:ext cx="5677205" cy="1077690"/>
            <a:chOff x="1931790" y="2870472"/>
            <a:chExt cx="5677205" cy="1077690"/>
          </a:xfrm>
        </p:grpSpPr>
        <p:sp>
          <p:nvSpPr>
            <p:cNvPr id="8" name="_x180381184"/>
            <p:cNvSpPr>
              <a:spLocks noChangeArrowheads="1"/>
            </p:cNvSpPr>
            <p:nvPr/>
          </p:nvSpPr>
          <p:spPr bwMode="auto">
            <a:xfrm>
              <a:off x="1931790" y="2870472"/>
              <a:ext cx="582385" cy="293914"/>
            </a:xfrm>
            <a:prstGeom prst="roundRect">
              <a:avLst>
                <a:gd name="adj" fmla="val 50000"/>
              </a:avLst>
            </a:pr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32150" algn="l"/>
                  <a:tab pos="5751513" algn="r"/>
                </a:tabLst>
              </a:pPr>
              <a:r>
                <a:rPr kumimoji="1" lang="ko-KR" altLang="ko-KR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나눔고딕" panose="020B0600000101010101" charset="-127"/>
                  <a:ea typeface="나눔고딕" panose="020B0600000101010101" charset="-127"/>
                </a:rPr>
                <a:t>식</a:t>
              </a:r>
              <a:endParaRPr kumimoji="1" lang="ko-KR" altLang="ko-K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cxnSp>
          <p:nvCxnSpPr>
            <p:cNvPr id="64" name="직선 연결선 63"/>
            <p:cNvCxnSpPr/>
            <p:nvPr/>
          </p:nvCxnSpPr>
          <p:spPr>
            <a:xfrm>
              <a:off x="2612571" y="3218816"/>
              <a:ext cx="49964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_x180381184"/>
            <p:cNvSpPr>
              <a:spLocks noChangeArrowheads="1"/>
            </p:cNvSpPr>
            <p:nvPr/>
          </p:nvSpPr>
          <p:spPr bwMode="auto">
            <a:xfrm>
              <a:off x="1931790" y="3599818"/>
              <a:ext cx="582385" cy="293914"/>
            </a:xfrm>
            <a:prstGeom prst="roundRect">
              <a:avLst>
                <a:gd name="adj" fmla="val 50000"/>
              </a:avLst>
            </a:pr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32150" algn="l"/>
                  <a:tab pos="5751513" algn="r"/>
                </a:tabLst>
              </a:pPr>
              <a:r>
                <a:rPr lang="ko-KR" altLang="en-US" b="1" dirty="0">
                  <a:solidFill>
                    <a:srgbClr val="FFFFFF"/>
                  </a:solidFill>
                  <a:latin typeface="나눔고딕" panose="020B0600000101010101" charset="-127"/>
                  <a:ea typeface="나눔고딕" panose="020B0600000101010101" charset="-127"/>
                </a:rPr>
                <a:t>답</a:t>
              </a:r>
              <a:endParaRPr kumimoji="1" lang="ko-KR" altLang="ko-K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cxnSp>
          <p:nvCxnSpPr>
            <p:cNvPr id="66" name="직선 연결선 65"/>
            <p:cNvCxnSpPr/>
            <p:nvPr/>
          </p:nvCxnSpPr>
          <p:spPr>
            <a:xfrm>
              <a:off x="2612571" y="3948162"/>
              <a:ext cx="49964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0" name="타원 29">
            <a:hlinkClick r:id="rId3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30308" y="1453720"/>
            <a:ext cx="8028635" cy="780327"/>
            <a:chOff x="930308" y="1453720"/>
            <a:chExt cx="8028635" cy="780327"/>
          </a:xfrm>
        </p:grpSpPr>
        <p:sp>
          <p:nvSpPr>
            <p:cNvPr id="57" name="직사각형 56"/>
            <p:cNvSpPr/>
            <p:nvPr/>
          </p:nvSpPr>
          <p:spPr>
            <a:xfrm>
              <a:off x="1877360" y="1464606"/>
              <a:ext cx="708158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780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원짜리 연필을 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24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자루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샀습니다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구입한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연필의 가격을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구하는 식을 쓰고 답을 구해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보세요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930308" y="1453720"/>
              <a:ext cx="108355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3080657" y="2744385"/>
            <a:ext cx="3537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780×24=18720(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원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)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3080657" y="3487682"/>
            <a:ext cx="3537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18720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원</a:t>
            </a:r>
          </a:p>
        </p:txBody>
      </p:sp>
      <p:pic>
        <p:nvPicPr>
          <p:cNvPr id="69" name="그림 6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1466" y="274687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1465" y="350975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0256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975334" y="2870472"/>
            <a:ext cx="5677205" cy="1077690"/>
            <a:chOff x="1975334" y="2870472"/>
            <a:chExt cx="5677205" cy="1077690"/>
          </a:xfrm>
        </p:grpSpPr>
        <p:sp>
          <p:nvSpPr>
            <p:cNvPr id="8" name="_x180381184"/>
            <p:cNvSpPr>
              <a:spLocks noChangeArrowheads="1"/>
            </p:cNvSpPr>
            <p:nvPr/>
          </p:nvSpPr>
          <p:spPr bwMode="auto">
            <a:xfrm>
              <a:off x="1975334" y="2870472"/>
              <a:ext cx="582385" cy="293914"/>
            </a:xfrm>
            <a:prstGeom prst="roundRect">
              <a:avLst>
                <a:gd name="adj" fmla="val 50000"/>
              </a:avLst>
            </a:pr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32150" algn="l"/>
                  <a:tab pos="5751513" algn="r"/>
                </a:tabLst>
              </a:pPr>
              <a:r>
                <a:rPr kumimoji="1" lang="ko-KR" altLang="ko-KR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나눔고딕" panose="020B0600000101010101" charset="-127"/>
                  <a:ea typeface="나눔고딕" panose="020B0600000101010101" charset="-127"/>
                </a:rPr>
                <a:t>식</a:t>
              </a:r>
              <a:endParaRPr kumimoji="1" lang="ko-KR" altLang="ko-K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cxnSp>
          <p:nvCxnSpPr>
            <p:cNvPr id="64" name="직선 연결선 63"/>
            <p:cNvCxnSpPr/>
            <p:nvPr/>
          </p:nvCxnSpPr>
          <p:spPr>
            <a:xfrm>
              <a:off x="2656115" y="3218816"/>
              <a:ext cx="49964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_x180381184"/>
            <p:cNvSpPr>
              <a:spLocks noChangeArrowheads="1"/>
            </p:cNvSpPr>
            <p:nvPr/>
          </p:nvSpPr>
          <p:spPr bwMode="auto">
            <a:xfrm>
              <a:off x="1975334" y="3599818"/>
              <a:ext cx="582385" cy="293914"/>
            </a:xfrm>
            <a:prstGeom prst="roundRect">
              <a:avLst>
                <a:gd name="adj" fmla="val 50000"/>
              </a:avLst>
            </a:pr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32150" algn="l"/>
                  <a:tab pos="5751513" algn="r"/>
                </a:tabLst>
              </a:pPr>
              <a:r>
                <a:rPr lang="ko-KR" altLang="en-US" b="1" dirty="0">
                  <a:solidFill>
                    <a:srgbClr val="FFFFFF"/>
                  </a:solidFill>
                  <a:latin typeface="나눔고딕" panose="020B0600000101010101" charset="-127"/>
                  <a:ea typeface="나눔고딕" panose="020B0600000101010101" charset="-127"/>
                </a:rPr>
                <a:t>답</a:t>
              </a:r>
              <a:endParaRPr kumimoji="1" lang="ko-KR" altLang="ko-K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cxnSp>
          <p:nvCxnSpPr>
            <p:cNvPr id="66" name="직선 연결선 65"/>
            <p:cNvCxnSpPr/>
            <p:nvPr/>
          </p:nvCxnSpPr>
          <p:spPr>
            <a:xfrm>
              <a:off x="2656115" y="3948162"/>
              <a:ext cx="49964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0" name="타원 29">
            <a:hlinkClick r:id="rId3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30308" y="1453720"/>
            <a:ext cx="8006863" cy="769441"/>
            <a:chOff x="930308" y="1453720"/>
            <a:chExt cx="8006863" cy="769441"/>
          </a:xfrm>
        </p:grpSpPr>
        <p:sp>
          <p:nvSpPr>
            <p:cNvPr id="57" name="직사각형 56"/>
            <p:cNvSpPr/>
            <p:nvPr/>
          </p:nvSpPr>
          <p:spPr>
            <a:xfrm>
              <a:off x="1931790" y="1453720"/>
              <a:ext cx="700538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어느 사과 과수원에서 수확한 사과를 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18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개씩 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252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상자에 담았습니다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상자에 담은 사과는 모두 몇 개일까요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?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930308" y="1453720"/>
              <a:ext cx="108355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2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3124201" y="2744385"/>
            <a:ext cx="35378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252×18=4536(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개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)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3124201" y="3487682"/>
            <a:ext cx="35378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4536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개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090" y="27549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090" y="349436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5288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931790" y="3186166"/>
            <a:ext cx="5677205" cy="1077690"/>
            <a:chOff x="1931790" y="3186166"/>
            <a:chExt cx="5677205" cy="1077690"/>
          </a:xfrm>
        </p:grpSpPr>
        <p:sp>
          <p:nvSpPr>
            <p:cNvPr id="8" name="_x180381184"/>
            <p:cNvSpPr>
              <a:spLocks noChangeArrowheads="1"/>
            </p:cNvSpPr>
            <p:nvPr/>
          </p:nvSpPr>
          <p:spPr bwMode="auto">
            <a:xfrm>
              <a:off x="1931790" y="3186166"/>
              <a:ext cx="582385" cy="293914"/>
            </a:xfrm>
            <a:prstGeom prst="roundRect">
              <a:avLst>
                <a:gd name="adj" fmla="val 50000"/>
              </a:avLst>
            </a:pr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32150" algn="l"/>
                  <a:tab pos="5751513" algn="r"/>
                </a:tabLst>
              </a:pPr>
              <a:r>
                <a:rPr kumimoji="1" lang="ko-KR" altLang="ko-KR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나눔고딕" panose="020B0600000101010101" charset="-127"/>
                  <a:ea typeface="나눔고딕" panose="020B0600000101010101" charset="-127"/>
                </a:rPr>
                <a:t>식</a:t>
              </a:r>
              <a:endParaRPr kumimoji="1" lang="ko-KR" altLang="ko-K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cxnSp>
          <p:nvCxnSpPr>
            <p:cNvPr id="64" name="직선 연결선 63"/>
            <p:cNvCxnSpPr/>
            <p:nvPr/>
          </p:nvCxnSpPr>
          <p:spPr>
            <a:xfrm>
              <a:off x="2612571" y="3534510"/>
              <a:ext cx="49964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_x180381184"/>
            <p:cNvSpPr>
              <a:spLocks noChangeArrowheads="1"/>
            </p:cNvSpPr>
            <p:nvPr/>
          </p:nvSpPr>
          <p:spPr bwMode="auto">
            <a:xfrm>
              <a:off x="1931790" y="3915512"/>
              <a:ext cx="582385" cy="293914"/>
            </a:xfrm>
            <a:prstGeom prst="roundRect">
              <a:avLst>
                <a:gd name="adj" fmla="val 50000"/>
              </a:avLst>
            </a:pr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32150" algn="l"/>
                  <a:tab pos="5751513" algn="r"/>
                </a:tabLst>
              </a:pPr>
              <a:r>
                <a:rPr lang="ko-KR" altLang="en-US" b="1" dirty="0">
                  <a:solidFill>
                    <a:srgbClr val="FFFFFF"/>
                  </a:solidFill>
                  <a:latin typeface="나눔고딕" panose="020B0600000101010101" charset="-127"/>
                  <a:ea typeface="나눔고딕" panose="020B0600000101010101" charset="-127"/>
                </a:rPr>
                <a:t>답</a:t>
              </a:r>
              <a:endParaRPr kumimoji="1" lang="ko-KR" altLang="ko-K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cxnSp>
          <p:nvCxnSpPr>
            <p:cNvPr id="66" name="직선 연결선 65"/>
            <p:cNvCxnSpPr/>
            <p:nvPr/>
          </p:nvCxnSpPr>
          <p:spPr>
            <a:xfrm>
              <a:off x="2612571" y="4263856"/>
              <a:ext cx="49964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0" name="타원 29">
            <a:hlinkClick r:id="rId3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30308" y="1453720"/>
            <a:ext cx="8006863" cy="1129768"/>
            <a:chOff x="930308" y="1453720"/>
            <a:chExt cx="8006863" cy="1129768"/>
          </a:xfrm>
        </p:grpSpPr>
        <p:sp>
          <p:nvSpPr>
            <p:cNvPr id="57" name="직사각형 56"/>
            <p:cNvSpPr/>
            <p:nvPr/>
          </p:nvSpPr>
          <p:spPr>
            <a:xfrm>
              <a:off x="1877360" y="1475492"/>
              <a:ext cx="7059811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새로 나온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전기 자동차는 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1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회 충전으로 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179km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 거리를 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12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번 운행할 수 있습니다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이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전기 자동차가 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1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회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충전하여 운행한 거리를 구해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보세요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930308" y="1453720"/>
              <a:ext cx="108355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3080657" y="3060079"/>
            <a:ext cx="3537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179×12=2148 (km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)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3080657" y="3803376"/>
            <a:ext cx="35378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2148 km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1466" y="30488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7331" y="37919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431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2013858" y="2305929"/>
            <a:ext cx="7027802" cy="51688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0" name="타원 29">
            <a:hlinkClick r:id="rId3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30308" y="1453720"/>
            <a:ext cx="7985091" cy="769441"/>
            <a:chOff x="930308" y="1453720"/>
            <a:chExt cx="7985091" cy="769441"/>
          </a:xfrm>
        </p:grpSpPr>
        <p:sp>
          <p:nvSpPr>
            <p:cNvPr id="57" name="직사각형 56"/>
            <p:cNvSpPr/>
            <p:nvPr/>
          </p:nvSpPr>
          <p:spPr>
            <a:xfrm>
              <a:off x="1910018" y="1453720"/>
              <a:ext cx="700538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450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원짜리 연필 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12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자루를 사고 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10000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원을 냈습니다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거스름돈을 얼마 받아야 하는지 구해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보세요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930308" y="1453720"/>
              <a:ext cx="108355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4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2049027" y="2352732"/>
            <a:ext cx="1712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4600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원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4589" y="24052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7152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2334565" y="3374836"/>
            <a:ext cx="45528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(        </a:t>
            </a:r>
            <a:r>
              <a:rPr lang="en-US" altLang="ko-KR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                                             )</a:t>
            </a:r>
            <a:endParaRPr lang="en-US" altLang="ko-KR" sz="2200" b="1" dirty="0">
              <a:solidFill>
                <a:prstClr val="black">
                  <a:lumMod val="95000"/>
                  <a:lumOff val="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0" name="타원 29">
            <a:hlinkClick r:id="rId3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930308" y="1453720"/>
            <a:ext cx="7952433" cy="430887"/>
            <a:chOff x="930308" y="1453720"/>
            <a:chExt cx="7952433" cy="430887"/>
          </a:xfrm>
        </p:grpSpPr>
        <p:sp>
          <p:nvSpPr>
            <p:cNvPr id="57" name="직사각형 56"/>
            <p:cNvSpPr/>
            <p:nvPr/>
          </p:nvSpPr>
          <p:spPr>
            <a:xfrm>
              <a:off x="1877360" y="1453720"/>
              <a:ext cx="700538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곱셈을 계산하여 큰 것부터 차례로 기호를 써 보세요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930308" y="1453720"/>
              <a:ext cx="108355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5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111834" y="2396236"/>
            <a:ext cx="5268684" cy="629993"/>
            <a:chOff x="2111834" y="2396236"/>
            <a:chExt cx="5268684" cy="629993"/>
          </a:xfrm>
        </p:grpSpPr>
        <p:sp>
          <p:nvSpPr>
            <p:cNvPr id="18" name="직사각형 17"/>
            <p:cNvSpPr/>
            <p:nvPr/>
          </p:nvSpPr>
          <p:spPr>
            <a:xfrm>
              <a:off x="2334565" y="2504403"/>
              <a:ext cx="504595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 latinLnBrk="0"/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㉠ 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518×26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 ㉡ 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254×13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 ㉢ 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636×37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2111834" y="2396236"/>
              <a:ext cx="5225144" cy="629993"/>
            </a:xfrm>
            <a:prstGeom prst="roundRect">
              <a:avLst>
                <a:gd name="adj" fmla="val 26777"/>
              </a:avLst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2842060" y="3397296"/>
            <a:ext cx="35378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㉢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,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 ㉠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,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 ㉡</a:t>
            </a: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7158" y="341067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1634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0" name="타원 29">
            <a:hlinkClick r:id="rId3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30308" y="1453720"/>
            <a:ext cx="7952433" cy="1107996"/>
            <a:chOff x="930308" y="1453720"/>
            <a:chExt cx="7952433" cy="1107996"/>
          </a:xfrm>
        </p:grpSpPr>
        <p:sp>
          <p:nvSpPr>
            <p:cNvPr id="57" name="직사각형 56"/>
            <p:cNvSpPr/>
            <p:nvPr/>
          </p:nvSpPr>
          <p:spPr>
            <a:xfrm>
              <a:off x="1877360" y="1453720"/>
              <a:ext cx="7005381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코끼리와 다람쥐가 함께 걸어갔습니다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코끼리의 한 걸음 만큼 가려면 다람쥐는 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25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걸음을 걸어야 합니다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코끼리가 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244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걸음 걸었다면 다람쥐는 모두 몇 걸음 걸어야 할까요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?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930308" y="1453720"/>
              <a:ext cx="108355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6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1957413" y="2610725"/>
            <a:ext cx="7027802" cy="51688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992582" y="2657528"/>
            <a:ext cx="1712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6100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걸음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8144" y="271009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6240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646652" y="1844824"/>
            <a:ext cx="5969254" cy="3194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몇십으로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 나누어 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4" name="타원 6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이등변 삼각형 6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모서리가 둥근 직사각형 31"/>
          <p:cNvSpPr/>
          <p:nvPr/>
        </p:nvSpPr>
        <p:spPr>
          <a:xfrm>
            <a:off x="395536" y="476672"/>
            <a:ext cx="470148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03648" y="548680"/>
            <a:ext cx="3765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곱셈을 이용하여 실생활 문제를 해결해 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8" name="그림 27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44" name="타원 43">
            <a:hlinkClick r:id="rId4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4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5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4" action="ppaction://hlinksldjump"/>
          </p:cNvPr>
          <p:cNvSpPr/>
          <p:nvPr/>
        </p:nvSpPr>
        <p:spPr>
          <a:xfrm>
            <a:off x="8365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6" action="ppaction://hlinksldjump"/>
          </p:cNvPr>
          <p:cNvSpPr/>
          <p:nvPr/>
        </p:nvSpPr>
        <p:spPr>
          <a:xfrm>
            <a:off x="8833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7" action="ppaction://hlinksldjump"/>
          </p:cNvPr>
          <p:cNvSpPr/>
          <p:nvPr/>
        </p:nvSpPr>
        <p:spPr>
          <a:xfrm>
            <a:off x="9299544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8" action="ppaction://hlinksldjump"/>
          </p:cNvPr>
          <p:cNvSpPr/>
          <p:nvPr/>
        </p:nvSpPr>
        <p:spPr>
          <a:xfrm>
            <a:off x="7897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이등변 삼각형 4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이등변 삼각형 4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모서리가 둥근 직사각형 50"/>
          <p:cNvSpPr/>
          <p:nvPr/>
        </p:nvSpPr>
        <p:spPr>
          <a:xfrm>
            <a:off x="395536" y="476672"/>
            <a:ext cx="470148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03648" y="548680"/>
            <a:ext cx="3765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곱셈을 이용하여 실생활 문제를 해결해 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3667116" y="2780927"/>
            <a:ext cx="5988874" cy="252028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곱셈을 이용하여 실생활 문제를 해결해 보아요</a:t>
            </a:r>
            <a:r>
              <a:rPr lang="en-US" altLang="ko-KR" sz="3600" dirty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그림 31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42" name="타원 41">
            <a:hlinkClick r:id="rId4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4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5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4" action="ppaction://hlinksldjump"/>
          </p:cNvPr>
          <p:cNvSpPr/>
          <p:nvPr/>
        </p:nvSpPr>
        <p:spPr>
          <a:xfrm>
            <a:off x="8365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타원 56">
            <a:hlinkClick r:id="rId6" action="ppaction://hlinksldjump"/>
          </p:cNvPr>
          <p:cNvSpPr/>
          <p:nvPr/>
        </p:nvSpPr>
        <p:spPr>
          <a:xfrm>
            <a:off x="8833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타원 57">
            <a:hlinkClick r:id="rId7" action="ppaction://hlinksldjump"/>
          </p:cNvPr>
          <p:cNvSpPr/>
          <p:nvPr/>
        </p:nvSpPr>
        <p:spPr>
          <a:xfrm>
            <a:off x="9299544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타원 58">
            <a:hlinkClick r:id="rId8" action="ppaction://hlinksldjump"/>
          </p:cNvPr>
          <p:cNvSpPr/>
          <p:nvPr/>
        </p:nvSpPr>
        <p:spPr>
          <a:xfrm>
            <a:off x="7897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절약된 물의 양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5" name="모서리가 둥근 직사각형 44"/>
          <p:cNvSpPr/>
          <p:nvPr/>
        </p:nvSpPr>
        <p:spPr bwMode="auto">
          <a:xfrm>
            <a:off x="911225" y="3631968"/>
            <a:ext cx="8113741" cy="45865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89872" y="3645851"/>
            <a:ext cx="7797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세수할 때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샤워할 때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양치질할 때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빨래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요리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설거지 할 때 등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937" y="36494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모서리가 둥근 직사각형 53"/>
          <p:cNvSpPr/>
          <p:nvPr/>
        </p:nvSpPr>
        <p:spPr bwMode="auto">
          <a:xfrm>
            <a:off x="911224" y="4725272"/>
            <a:ext cx="8113741" cy="1152000"/>
          </a:xfrm>
          <a:prstGeom prst="roundRect">
            <a:avLst>
              <a:gd name="adj" fmla="val 11943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85228" y="4741981"/>
            <a:ext cx="6646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사용하지 않을 때는 수도꼭지를 잠급니다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양치질할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때 양치 컵을 사용합니다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함부로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흘려 보내지 않고 물을 받아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536" y="51160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994621" y="4261275"/>
            <a:ext cx="8160081" cy="430887"/>
            <a:chOff x="511035" y="3617436"/>
            <a:chExt cx="8160081" cy="430887"/>
          </a:xfrm>
        </p:grpSpPr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511035" y="376988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685631" y="3617436"/>
              <a:ext cx="798548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물을 절약하는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방법에는 무엇이 있을지 이야기해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3" name="그림 52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901355" y="1413937"/>
            <a:ext cx="8084231" cy="430887"/>
            <a:chOff x="901355" y="1413937"/>
            <a:chExt cx="8084231" cy="430887"/>
          </a:xfrm>
        </p:grpSpPr>
        <p:grpSp>
          <p:nvGrpSpPr>
            <p:cNvPr id="35" name="그룹 34"/>
            <p:cNvGrpSpPr/>
            <p:nvPr/>
          </p:nvGrpSpPr>
          <p:grpSpPr>
            <a:xfrm>
              <a:off x="901355" y="1534875"/>
              <a:ext cx="219266" cy="218283"/>
              <a:chOff x="668145" y="1363023"/>
              <a:chExt cx="219266" cy="218283"/>
            </a:xfrm>
          </p:grpSpPr>
          <p:sp>
            <p:nvSpPr>
              <p:cNvPr id="36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7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38" name="TextBox 20"/>
            <p:cNvSpPr txBox="1">
              <a:spLocks noChangeArrowheads="1"/>
            </p:cNvSpPr>
            <p:nvPr/>
          </p:nvSpPr>
          <p:spPr bwMode="auto">
            <a:xfrm>
              <a:off x="1178696" y="1413937"/>
              <a:ext cx="78068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일상생활 속에서 물을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사용하는 경우를 이야기해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210890" y="1966180"/>
            <a:ext cx="5468759" cy="1601110"/>
            <a:chOff x="2210890" y="1966180"/>
            <a:chExt cx="5468759" cy="1601110"/>
          </a:xfrm>
        </p:grpSpPr>
        <p:pic>
          <p:nvPicPr>
            <p:cNvPr id="2" name="그림 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78" t="19354" r="44972" b="68555"/>
            <a:stretch/>
          </p:blipFill>
          <p:spPr>
            <a:xfrm>
              <a:off x="2210890" y="1966180"/>
              <a:ext cx="1850571" cy="1575475"/>
            </a:xfrm>
            <a:prstGeom prst="rect">
              <a:avLst/>
            </a:prstGeom>
          </p:spPr>
        </p:pic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75" t="19902" r="27571" b="68763"/>
            <a:stretch/>
          </p:blipFill>
          <p:spPr>
            <a:xfrm>
              <a:off x="4159776" y="2090359"/>
              <a:ext cx="1744313" cy="1476931"/>
            </a:xfrm>
            <a:prstGeom prst="rect">
              <a:avLst/>
            </a:prstGeom>
          </p:spPr>
        </p:pic>
        <p:pic>
          <p:nvPicPr>
            <p:cNvPr id="50" name="그림 49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97" t="19729" r="9549" b="68936"/>
            <a:stretch/>
          </p:blipFill>
          <p:spPr>
            <a:xfrm>
              <a:off x="5935336" y="2056492"/>
              <a:ext cx="1744313" cy="1476931"/>
            </a:xfrm>
            <a:prstGeom prst="rect">
              <a:avLst/>
            </a:prstGeom>
          </p:spPr>
        </p:pic>
      </p:grpSp>
      <p:sp>
        <p:nvSpPr>
          <p:cNvPr id="46" name="타원 45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hlinkClick r:id="rId6" action="ppaction://hlinksldjump"/>
          </p:cNvPr>
          <p:cNvSpPr/>
          <p:nvPr/>
        </p:nvSpPr>
        <p:spPr>
          <a:xfrm>
            <a:off x="8365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타원 58">
            <a:hlinkClick r:id="rId8" action="ppaction://hlinksldjump"/>
          </p:cNvPr>
          <p:cNvSpPr/>
          <p:nvPr/>
        </p:nvSpPr>
        <p:spPr>
          <a:xfrm>
            <a:off x="8833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타원 59">
            <a:hlinkClick r:id="rId9" action="ppaction://hlinksldjump"/>
          </p:cNvPr>
          <p:cNvSpPr/>
          <p:nvPr/>
        </p:nvSpPr>
        <p:spPr>
          <a:xfrm>
            <a:off x="9299544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1" name="타원 60">
            <a:hlinkClick r:id="rId10" action="ppaction://hlinksldjump"/>
          </p:cNvPr>
          <p:cNvSpPr/>
          <p:nvPr/>
        </p:nvSpPr>
        <p:spPr>
          <a:xfrm>
            <a:off x="7897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/>
      <p:bldP spid="54" grpId="0" animBg="1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모서리가 둥근 직사각형 53"/>
          <p:cNvSpPr/>
          <p:nvPr/>
        </p:nvSpPr>
        <p:spPr bwMode="auto">
          <a:xfrm>
            <a:off x="911225" y="5054514"/>
            <a:ext cx="8098169" cy="8098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67103" y="5074771"/>
            <a:ext cx="7866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어제는 비누칠을 할 때 수도꼭지를 틀어 놓고 했지만 오늘은 수도꼭지를 잠가 놓고 비누칠을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절약된 물의 양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87144" y="4623627"/>
            <a:ext cx="4883063" cy="430887"/>
            <a:chOff x="646002" y="4060404"/>
            <a:chExt cx="4883063" cy="430887"/>
          </a:xfrm>
        </p:grpSpPr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820599" y="4060404"/>
              <a:ext cx="470846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손을 씻는 방법을 어떻게 바꾸었나요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646002" y="421172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6" name="그림 5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085" y="52507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989474" y="1412776"/>
            <a:ext cx="8457057" cy="430887"/>
            <a:chOff x="950563" y="1412776"/>
            <a:chExt cx="8457057" cy="430887"/>
          </a:xfrm>
        </p:grpSpPr>
        <p:sp>
          <p:nvSpPr>
            <p:cNvPr id="38" name="TextBox 20"/>
            <p:cNvSpPr txBox="1">
              <a:spLocks noChangeArrowheads="1"/>
            </p:cNvSpPr>
            <p:nvPr/>
          </p:nvSpPr>
          <p:spPr bwMode="auto">
            <a:xfrm>
              <a:off x="1105712" y="1412776"/>
              <a:ext cx="830190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수일이는 물 절약 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홍보물을 </a:t>
              </a:r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보고 손을 씻을 때의 방법을 바꿨습니다</a:t>
              </a:r>
              <a:r>
                <a:rPr lang="en-US" altLang="ko-KR" sz="2200" b="1" spc="-150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spc="-15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950563" y="156521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3" name="그림 52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5" t="21973" r="12944" b="45798"/>
          <a:stretch/>
        </p:blipFill>
        <p:spPr>
          <a:xfrm>
            <a:off x="2302934" y="1919573"/>
            <a:ext cx="5057422" cy="2658879"/>
          </a:xfrm>
          <a:prstGeom prst="rect">
            <a:avLst/>
          </a:prstGeom>
        </p:spPr>
      </p:pic>
      <p:sp>
        <p:nvSpPr>
          <p:cNvPr id="29" name="타원 28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6" action="ppaction://hlinksldjump"/>
          </p:cNvPr>
          <p:cNvSpPr/>
          <p:nvPr/>
        </p:nvSpPr>
        <p:spPr>
          <a:xfrm>
            <a:off x="8365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8" action="ppaction://hlinksldjump"/>
          </p:cNvPr>
          <p:cNvSpPr/>
          <p:nvPr/>
        </p:nvSpPr>
        <p:spPr>
          <a:xfrm>
            <a:off x="8833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9" action="ppaction://hlinksldjump"/>
          </p:cNvPr>
          <p:cNvSpPr/>
          <p:nvPr/>
        </p:nvSpPr>
        <p:spPr>
          <a:xfrm>
            <a:off x="9299544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10" action="ppaction://hlinksldjump"/>
          </p:cNvPr>
          <p:cNvSpPr/>
          <p:nvPr/>
        </p:nvSpPr>
        <p:spPr>
          <a:xfrm>
            <a:off x="7897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0666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절약된 물의 양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975157" y="2374232"/>
            <a:ext cx="8785547" cy="430887"/>
            <a:chOff x="704528" y="1262445"/>
            <a:chExt cx="8785547" cy="430887"/>
          </a:xfrm>
        </p:grpSpPr>
        <p:sp>
          <p:nvSpPr>
            <p:cNvPr id="41" name="TextBox 20"/>
            <p:cNvSpPr txBox="1">
              <a:spLocks noChangeArrowheads="1"/>
            </p:cNvSpPr>
            <p:nvPr/>
          </p:nvSpPr>
          <p:spPr bwMode="auto">
            <a:xfrm>
              <a:off x="879125" y="1262445"/>
              <a:ext cx="861095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손을 한 번 씻을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때의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물 사용량을 어떻게 구할 수 있을까요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704528" y="140588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3" name="모서리가 둥근 직사각형 42"/>
          <p:cNvSpPr/>
          <p:nvPr/>
        </p:nvSpPr>
        <p:spPr bwMode="auto">
          <a:xfrm>
            <a:off x="911225" y="2820235"/>
            <a:ext cx="8101021" cy="78799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69994" y="2820235"/>
            <a:ext cx="7542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수도꼭지에서는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초에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 mL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물이 나옵니다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사용하는 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시간에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곱하면 사용한 물의 양을 구할 수 있습니다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032" y="30054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" name="그룹 62"/>
          <p:cNvGrpSpPr/>
          <p:nvPr/>
        </p:nvGrpSpPr>
        <p:grpSpPr>
          <a:xfrm>
            <a:off x="983552" y="3673488"/>
            <a:ext cx="8260481" cy="769441"/>
            <a:chOff x="704528" y="2860271"/>
            <a:chExt cx="8260481" cy="769441"/>
          </a:xfrm>
        </p:grpSpPr>
        <p:sp>
          <p:nvSpPr>
            <p:cNvPr id="64" name="TextBox 20"/>
            <p:cNvSpPr txBox="1">
              <a:spLocks noChangeArrowheads="1"/>
            </p:cNvSpPr>
            <p:nvPr/>
          </p:nvSpPr>
          <p:spPr bwMode="auto">
            <a:xfrm>
              <a:off x="879125" y="2860271"/>
              <a:ext cx="808588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수일이가 손을 한 번 씻을 때 어제와 오늘 사용한 물의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양을 구하는 </a:t>
              </a:r>
              <a:endParaRPr lang="en-US" altLang="ko-KR" sz="22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식을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쓰고 계산해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704528" y="298193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71" name="그림 70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7" name="모서리가 둥근 직사각형 26"/>
          <p:cNvSpPr/>
          <p:nvPr/>
        </p:nvSpPr>
        <p:spPr bwMode="auto">
          <a:xfrm>
            <a:off x="916506" y="1830245"/>
            <a:ext cx="8095675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7135" y="1848802"/>
            <a:ext cx="6599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어제는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초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오늘은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초 동안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5498" y="188337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그룹 34"/>
          <p:cNvGrpSpPr/>
          <p:nvPr/>
        </p:nvGrpSpPr>
        <p:grpSpPr>
          <a:xfrm>
            <a:off x="989474" y="1380118"/>
            <a:ext cx="6797880" cy="430887"/>
            <a:chOff x="632520" y="5339005"/>
            <a:chExt cx="6797880" cy="430887"/>
          </a:xfrm>
        </p:grpSpPr>
        <p:sp>
          <p:nvSpPr>
            <p:cNvPr id="36" name="TextBox 20"/>
            <p:cNvSpPr txBox="1">
              <a:spLocks noChangeArrowheads="1"/>
            </p:cNvSpPr>
            <p:nvPr/>
          </p:nvSpPr>
          <p:spPr bwMode="auto">
            <a:xfrm>
              <a:off x="807117" y="5339005"/>
              <a:ext cx="662328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어제와 오늘 수도꼭지를 튼 시간은 어떻게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다른가요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632520" y="549144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9" name="그림 48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8" t="63353" r="10911" b="17116"/>
          <a:stretch/>
        </p:blipFill>
        <p:spPr>
          <a:xfrm>
            <a:off x="2237903" y="4344957"/>
            <a:ext cx="5192497" cy="1661537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420026" y="4969286"/>
            <a:ext cx="195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120×30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=3600</a:t>
            </a:r>
            <a:endParaRPr lang="ko-KR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420026" y="5437371"/>
            <a:ext cx="195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120×12 =1400</a:t>
            </a:r>
            <a:endParaRPr lang="ko-KR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828622" y="4969286"/>
            <a:ext cx="1355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3600</a:t>
            </a:r>
            <a:endParaRPr lang="ko-KR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828621" y="5437371"/>
            <a:ext cx="1355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2400</a:t>
            </a:r>
            <a:endParaRPr lang="ko-KR" altLang="en-US" dirty="0"/>
          </a:p>
        </p:txBody>
      </p:sp>
      <p:sp>
        <p:nvSpPr>
          <p:cNvPr id="48" name="타원 47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6" action="ppaction://hlinksldjump"/>
          </p:cNvPr>
          <p:cNvSpPr/>
          <p:nvPr/>
        </p:nvSpPr>
        <p:spPr>
          <a:xfrm>
            <a:off x="8365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타원 57">
            <a:hlinkClick r:id="rId8" action="ppaction://hlinksldjump"/>
          </p:cNvPr>
          <p:cNvSpPr/>
          <p:nvPr/>
        </p:nvSpPr>
        <p:spPr>
          <a:xfrm>
            <a:off x="8833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타원 58">
            <a:hlinkClick r:id="rId9" action="ppaction://hlinksldjump"/>
          </p:cNvPr>
          <p:cNvSpPr/>
          <p:nvPr/>
        </p:nvSpPr>
        <p:spPr>
          <a:xfrm>
            <a:off x="9299544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타원 59">
            <a:hlinkClick r:id="rId10" action="ppaction://hlinksldjump"/>
          </p:cNvPr>
          <p:cNvSpPr/>
          <p:nvPr/>
        </p:nvSpPr>
        <p:spPr>
          <a:xfrm>
            <a:off x="7897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4150" y="49634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1316" y="541949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7103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/>
      <p:bldP spid="27" grpId="0" animBg="1"/>
      <p:bldP spid="28" grpId="0"/>
      <p:bldP spid="50" grpId="0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모서리가 둥근 직사각형 53"/>
          <p:cNvSpPr/>
          <p:nvPr/>
        </p:nvSpPr>
        <p:spPr bwMode="auto">
          <a:xfrm>
            <a:off x="911225" y="2227114"/>
            <a:ext cx="8105775" cy="1287138"/>
          </a:xfrm>
          <a:prstGeom prst="roundRect">
            <a:avLst>
              <a:gd name="adj" fmla="val 1074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66267" y="2316685"/>
            <a:ext cx="79296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어제의 방식으로 사용한 물의 양과 오늘의 방식으로 사용한 물의  양의 차를 구합니다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2400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1440=960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(mL)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절약된 물의 양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타원 29">
            <a:hlinkClick r:id="rId3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9434" y="266192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978693" y="1457673"/>
            <a:ext cx="7917252" cy="769441"/>
            <a:chOff x="704528" y="4932034"/>
            <a:chExt cx="7926617" cy="769441"/>
          </a:xfrm>
        </p:grpSpPr>
        <p:sp>
          <p:nvSpPr>
            <p:cNvPr id="28" name="TextBox 20"/>
            <p:cNvSpPr txBox="1">
              <a:spLocks noChangeArrowheads="1"/>
            </p:cNvSpPr>
            <p:nvPr/>
          </p:nvSpPr>
          <p:spPr bwMode="auto">
            <a:xfrm>
              <a:off x="879125" y="4932034"/>
              <a:ext cx="775202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수일이가 손을 한 번 씻을 때 어제와 비교해서 오늘 절약한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물의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양은 어떻게 구할 수 있나요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704528" y="508447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38" name="타원 37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6" action="ppaction://hlinksldjump"/>
          </p:cNvPr>
          <p:cNvSpPr/>
          <p:nvPr/>
        </p:nvSpPr>
        <p:spPr>
          <a:xfrm>
            <a:off x="8365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8833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9" action="ppaction://hlinksldjump"/>
          </p:cNvPr>
          <p:cNvSpPr/>
          <p:nvPr/>
        </p:nvSpPr>
        <p:spPr>
          <a:xfrm>
            <a:off x="9299544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3" action="ppaction://hlinksldjump"/>
          </p:cNvPr>
          <p:cNvSpPr/>
          <p:nvPr/>
        </p:nvSpPr>
        <p:spPr>
          <a:xfrm>
            <a:off x="7897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7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1" name="이등변 삼각형 30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2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3" name="타원 3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4" name="이등변 삼각형 33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864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가족이 함께 실천한 물 절약 결과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기</a:t>
            </a:r>
          </a:p>
        </p:txBody>
      </p:sp>
      <p:pic>
        <p:nvPicPr>
          <p:cNvPr id="46" name="그림 45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79077" y="1485945"/>
            <a:ext cx="8033827" cy="430887"/>
            <a:chOff x="979077" y="1485945"/>
            <a:chExt cx="8033827" cy="430887"/>
          </a:xfrm>
        </p:grpSpPr>
        <p:sp>
          <p:nvSpPr>
            <p:cNvPr id="38" name="TextBox 20"/>
            <p:cNvSpPr txBox="1">
              <a:spLocks noChangeArrowheads="1"/>
            </p:cNvSpPr>
            <p:nvPr/>
          </p:nvSpPr>
          <p:spPr bwMode="auto">
            <a:xfrm>
              <a:off x="1206014" y="1485945"/>
              <a:ext cx="78068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수일이네 가족 모두 물 절약을 실천하기로 했습니다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979077" y="1612155"/>
              <a:ext cx="219266" cy="218283"/>
              <a:chOff x="668145" y="1363023"/>
              <a:chExt cx="219266" cy="218283"/>
            </a:xfrm>
          </p:grpSpPr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9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40" name="그림 39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t="12408" r="7392" b="54670"/>
          <a:stretch/>
        </p:blipFill>
        <p:spPr>
          <a:xfrm>
            <a:off x="1419422" y="1987963"/>
            <a:ext cx="7109138" cy="3843629"/>
          </a:xfrm>
          <a:prstGeom prst="rect">
            <a:avLst/>
          </a:prstGeom>
        </p:spPr>
      </p:pic>
      <p:sp>
        <p:nvSpPr>
          <p:cNvPr id="39" name="타원 38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5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6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5" action="ppaction://hlinksldjump"/>
          </p:cNvPr>
          <p:cNvSpPr/>
          <p:nvPr/>
        </p:nvSpPr>
        <p:spPr>
          <a:xfrm>
            <a:off x="8365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7" action="ppaction://hlinksldjump"/>
          </p:cNvPr>
          <p:cNvSpPr/>
          <p:nvPr/>
        </p:nvSpPr>
        <p:spPr>
          <a:xfrm>
            <a:off x="8833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8" action="ppaction://hlinksldjump"/>
          </p:cNvPr>
          <p:cNvSpPr/>
          <p:nvPr/>
        </p:nvSpPr>
        <p:spPr>
          <a:xfrm>
            <a:off x="9299544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9" action="ppaction://hlinksldjump"/>
          </p:cNvPr>
          <p:cNvSpPr/>
          <p:nvPr/>
        </p:nvSpPr>
        <p:spPr>
          <a:xfrm>
            <a:off x="7897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1463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32"/>
          <p:cNvSpPr/>
          <p:nvPr/>
        </p:nvSpPr>
        <p:spPr bwMode="auto">
          <a:xfrm>
            <a:off x="920609" y="1869182"/>
            <a:ext cx="8091431" cy="8098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56748" y="1890954"/>
            <a:ext cx="7929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양치질할 때 양치 컵 사용하기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샤워 시간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분 줄이기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빨랫감 모아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세탁하기입니다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60" name="모서리가 둥근 직사각형 59"/>
          <p:cNvSpPr/>
          <p:nvPr/>
        </p:nvSpPr>
        <p:spPr bwMode="auto">
          <a:xfrm>
            <a:off x="911225" y="3510287"/>
            <a:ext cx="8100956" cy="75437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43840" y="3502752"/>
            <a:ext cx="6773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한번 실천하여 절약하는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물의 양이 나와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 달 동안 실천 횟수도 알 수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2" name="그림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363" y="36787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0" name="타원 29">
            <a:hlinkClick r:id="rId4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가족이 함께 실천한 물 절약 결과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기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954605" y="3071865"/>
            <a:ext cx="7581666" cy="430887"/>
            <a:chOff x="631305" y="4277903"/>
            <a:chExt cx="7981487" cy="430887"/>
          </a:xfrm>
        </p:grpSpPr>
        <p:sp>
          <p:nvSpPr>
            <p:cNvPr id="58" name="TextBox 20"/>
            <p:cNvSpPr txBox="1">
              <a:spLocks noChangeArrowheads="1"/>
            </p:cNvSpPr>
            <p:nvPr/>
          </p:nvSpPr>
          <p:spPr bwMode="auto">
            <a:xfrm>
              <a:off x="805902" y="4277903"/>
              <a:ext cx="78068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표에서 더 알 수 있는 사실은 무엇인가요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631305" y="443034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9" name="그림 58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963938" y="1420206"/>
            <a:ext cx="8160081" cy="430887"/>
            <a:chOff x="646002" y="4250298"/>
            <a:chExt cx="8160081" cy="430887"/>
          </a:xfrm>
        </p:grpSpPr>
        <p:sp>
          <p:nvSpPr>
            <p:cNvPr id="28" name="TextBox 20"/>
            <p:cNvSpPr txBox="1">
              <a:spLocks noChangeArrowheads="1"/>
            </p:cNvSpPr>
            <p:nvPr/>
          </p:nvSpPr>
          <p:spPr bwMode="auto">
            <a:xfrm>
              <a:off x="820598" y="4250298"/>
              <a:ext cx="798548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어떤 실천을 했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나요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646002" y="440274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6" name="그림 3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205" y="209055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모서리가 둥근 직사각형 36"/>
          <p:cNvSpPr/>
          <p:nvPr/>
        </p:nvSpPr>
        <p:spPr bwMode="auto">
          <a:xfrm>
            <a:off x="930020" y="5365300"/>
            <a:ext cx="8081878" cy="487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35134" y="5383856"/>
            <a:ext cx="8089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실천한 횟수와 한 번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실천할 때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절약한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물의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양을 곱하면 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7757" y="542357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그룹 39"/>
          <p:cNvGrpSpPr/>
          <p:nvPr/>
        </p:nvGrpSpPr>
        <p:grpSpPr>
          <a:xfrm>
            <a:off x="970416" y="4591838"/>
            <a:ext cx="8225350" cy="769441"/>
            <a:chOff x="893230" y="5406543"/>
            <a:chExt cx="9209902" cy="769441"/>
          </a:xfrm>
        </p:grpSpPr>
        <p:sp>
          <p:nvSpPr>
            <p:cNvPr id="43" name="TextBox 20"/>
            <p:cNvSpPr txBox="1">
              <a:spLocks noChangeArrowheads="1"/>
            </p:cNvSpPr>
            <p:nvPr/>
          </p:nvSpPr>
          <p:spPr bwMode="auto">
            <a:xfrm>
              <a:off x="1076256" y="5406543"/>
              <a:ext cx="902687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주어진 정보로 수일이네 가족이 절약한 물의 양을 어떻게 구할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</a:t>
              </a:r>
              <a:endParaRPr lang="en-US" altLang="ko-KR" sz="22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있을까요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893230" y="555898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9" name="타원 48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6" action="ppaction://hlinksldjump"/>
          </p:cNvPr>
          <p:cNvSpPr/>
          <p:nvPr/>
        </p:nvSpPr>
        <p:spPr>
          <a:xfrm>
            <a:off x="8365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8" action="ppaction://hlinksldjump"/>
          </p:cNvPr>
          <p:cNvSpPr/>
          <p:nvPr/>
        </p:nvSpPr>
        <p:spPr>
          <a:xfrm>
            <a:off x="8833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9" action="ppaction://hlinksldjump"/>
          </p:cNvPr>
          <p:cNvSpPr/>
          <p:nvPr/>
        </p:nvSpPr>
        <p:spPr>
          <a:xfrm>
            <a:off x="9299544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4" action="ppaction://hlinksldjump"/>
          </p:cNvPr>
          <p:cNvSpPr/>
          <p:nvPr/>
        </p:nvSpPr>
        <p:spPr>
          <a:xfrm>
            <a:off x="7897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6925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2" grpId="0"/>
      <p:bldP spid="60" grpId="0" animBg="1"/>
      <p:bldP spid="61" grpId="0"/>
      <p:bldP spid="37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2" t="52472" r="7664" b="17481"/>
          <a:stretch/>
        </p:blipFill>
        <p:spPr>
          <a:xfrm>
            <a:off x="1869923" y="1861267"/>
            <a:ext cx="6132137" cy="3048951"/>
          </a:xfrm>
          <a:prstGeom prst="rect">
            <a:avLst/>
          </a:prstGeom>
        </p:spPr>
      </p:pic>
      <p:sp>
        <p:nvSpPr>
          <p:cNvPr id="60" name="모서리가 둥근 직사각형 59"/>
          <p:cNvSpPr/>
          <p:nvPr/>
        </p:nvSpPr>
        <p:spPr bwMode="auto">
          <a:xfrm>
            <a:off x="911225" y="5389633"/>
            <a:ext cx="8116887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06763" y="5389633"/>
            <a:ext cx="5821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484+2496+2352=5332(L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pSp>
        <p:nvGrpSpPr>
          <p:cNvPr id="21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가족이 함께 실천한 물 절약 결과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기</a:t>
            </a:r>
          </a:p>
        </p:txBody>
      </p:sp>
      <p:sp>
        <p:nvSpPr>
          <p:cNvPr id="30" name="타원 29">
            <a:hlinkClick r:id="rId4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92188" y="1449993"/>
            <a:ext cx="8546428" cy="430887"/>
            <a:chOff x="462967" y="2381712"/>
            <a:chExt cx="8546428" cy="430887"/>
          </a:xfrm>
        </p:grpSpPr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637563" y="2381712"/>
              <a:ext cx="837183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수일이네 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가족이 </a:t>
              </a:r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한 달 동안 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절약한 </a:t>
              </a:r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물의 양을 구해 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spc="-15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spc="-15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462967" y="253415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80763" y="4915202"/>
            <a:ext cx="7981487" cy="430887"/>
            <a:chOff x="521493" y="5402258"/>
            <a:chExt cx="7981487" cy="430887"/>
          </a:xfrm>
        </p:grpSpPr>
        <p:sp>
          <p:nvSpPr>
            <p:cNvPr id="58" name="TextBox 20"/>
            <p:cNvSpPr txBox="1">
              <a:spLocks noChangeArrowheads="1"/>
            </p:cNvSpPr>
            <p:nvPr/>
          </p:nvSpPr>
          <p:spPr bwMode="auto">
            <a:xfrm>
              <a:off x="696090" y="5402258"/>
              <a:ext cx="78068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한 달 동안 수일이네 가족이 절약한 물의 양은 모두 얼마나 될까요</a:t>
              </a:r>
              <a:r>
                <a:rPr lang="en-US" altLang="ko-KR" sz="2200" b="1" spc="-150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spc="-15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auto">
            <a:xfrm>
              <a:off x="521493" y="559552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8" name="그림 37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048658" y="2748597"/>
            <a:ext cx="195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242×2 =484</a:t>
            </a:r>
            <a:endParaRPr lang="ko-KR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714066" y="2748597"/>
            <a:ext cx="106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484</a:t>
            </a:r>
            <a:endParaRPr lang="ko-KR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064450" y="3532368"/>
            <a:ext cx="195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104×24 =2496</a:t>
            </a:r>
            <a:endParaRPr lang="ko-KR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729858" y="3532368"/>
            <a:ext cx="106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2496</a:t>
            </a:r>
            <a:endParaRPr lang="ko-KR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091858" y="4305253"/>
            <a:ext cx="195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12×196 =2352</a:t>
            </a:r>
            <a:endParaRPr lang="ko-KR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757266" y="4271386"/>
            <a:ext cx="106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2352</a:t>
            </a:r>
            <a:endParaRPr lang="ko-KR" altLang="en-US" dirty="0"/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4553" y="277117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타원 66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타원 67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타원 68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>
            <a:hlinkClick r:id="rId7" action="ppaction://hlinksldjump"/>
          </p:cNvPr>
          <p:cNvSpPr/>
          <p:nvPr/>
        </p:nvSpPr>
        <p:spPr>
          <a:xfrm>
            <a:off x="8365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9" action="ppaction://hlinksldjump"/>
          </p:cNvPr>
          <p:cNvSpPr/>
          <p:nvPr/>
        </p:nvSpPr>
        <p:spPr>
          <a:xfrm>
            <a:off x="8833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10" action="ppaction://hlinksldjump"/>
          </p:cNvPr>
          <p:cNvSpPr/>
          <p:nvPr/>
        </p:nvSpPr>
        <p:spPr>
          <a:xfrm>
            <a:off x="9299544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4" action="ppaction://hlinksldjump"/>
          </p:cNvPr>
          <p:cNvSpPr/>
          <p:nvPr/>
        </p:nvSpPr>
        <p:spPr>
          <a:xfrm>
            <a:off x="7897586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7757" y="354239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7449" y="430525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1549" y="54148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39" grpId="0"/>
      <p:bldP spid="41" grpId="0"/>
      <p:bldP spid="42" grpId="0"/>
      <p:bldP spid="43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2642</TotalTime>
  <Words>629</Words>
  <Application>Microsoft Office PowerPoint</Application>
  <PresentationFormat>A4 용지(210x297mm)</PresentationFormat>
  <Paragraphs>144</Paragraphs>
  <Slides>16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16</vt:i4>
      </vt:variant>
    </vt:vector>
  </HeadingPairs>
  <TitlesOfParts>
    <vt:vector size="24" baseType="lpstr">
      <vt:lpstr>굴림</vt:lpstr>
      <vt:lpstr>Arial</vt:lpstr>
      <vt:lpstr>맑은 고딕</vt:lpstr>
      <vt:lpstr>나눔고딕 ExtraBold</vt:lpstr>
      <vt:lpstr>나눔바른고딕</vt:lpstr>
      <vt:lpstr>나눔고딕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천재교육</cp:lastModifiedBy>
  <cp:revision>326</cp:revision>
  <cp:lastPrinted>2017-12-14T02:39:57Z</cp:lastPrinted>
  <dcterms:created xsi:type="dcterms:W3CDTF">2016-11-16T23:53:02Z</dcterms:created>
  <dcterms:modified xsi:type="dcterms:W3CDTF">2018-01-16T23:46:12Z</dcterms:modified>
</cp:coreProperties>
</file>