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61" r:id="rId5"/>
    <p:sldId id="275" r:id="rId6"/>
    <p:sldId id="279" r:id="rId7"/>
    <p:sldId id="280" r:id="rId8"/>
    <p:sldId id="276" r:id="rId9"/>
    <p:sldId id="260" r:id="rId10"/>
    <p:sldId id="277" r:id="rId11"/>
    <p:sldId id="278" r:id="rId12"/>
    <p:sldId id="281" r:id="rId13"/>
    <p:sldId id="282" r:id="rId14"/>
    <p:sldId id="283" r:id="rId15"/>
    <p:sldId id="284" r:id="rId16"/>
    <p:sldId id="265" r:id="rId17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나눔고딕" panose="020D0604000000000000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9900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92" y="48"/>
      </p:cViewPr>
      <p:guideLst>
        <p:guide orient="horz" pos="482"/>
        <p:guide orient="horz" pos="3884"/>
        <p:guide orient="horz" pos="618"/>
        <p:guide orient="horz" pos="913"/>
        <p:guide orient="horz" pos="3702"/>
        <p:guide/>
        <p:guide pos="580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2018-10-02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8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58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수에 두 자리 수를 곱해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 자리 수에 두 자리 수를 곱해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41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780928"/>
            <a:ext cx="5988874" cy="15615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수에 두 자리 수를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곱해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113139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64~65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40~41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60622" r="31491" b="18489"/>
          <a:stretch/>
        </p:blipFill>
        <p:spPr>
          <a:xfrm>
            <a:off x="2325138" y="2388734"/>
            <a:ext cx="5408685" cy="2721877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0907" y="410956"/>
            <a:ext cx="45149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)×(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7" name="그림 4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4056" y="2438300"/>
            <a:ext cx="13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=7168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74678" y="4975081"/>
            <a:ext cx="141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3  9  9  6  2</a:t>
            </a:r>
            <a:endParaRPr lang="ko-KR" altLang="en-US" spc="-150" dirty="0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5761" y="24383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1131477" y="1638345"/>
            <a:ext cx="2190443" cy="430887"/>
            <a:chOff x="979077" y="1485945"/>
            <a:chExt cx="2190443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1234375" y="1485945"/>
              <a:ext cx="19351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79077" y="1596741"/>
              <a:ext cx="219266" cy="218283"/>
              <a:chOff x="668145" y="1363023"/>
              <a:chExt cx="219266" cy="218283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937807" y="2438300"/>
            <a:ext cx="13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=47523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291271" y="4975081"/>
            <a:ext cx="141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pc="-150" dirty="0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8680" y="24383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1298" y="50483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4705" y="4975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36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1059136" y="4153111"/>
            <a:ext cx="5580052" cy="453961"/>
            <a:chOff x="1059136" y="4153111"/>
            <a:chExt cx="5580052" cy="453961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630509" y="4164080"/>
              <a:ext cx="117949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059136" y="4161821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342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20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264597" y="4161821"/>
              <a:ext cx="5056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809999" y="4164080"/>
              <a:ext cx="3886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5459698" y="4155370"/>
              <a:ext cx="117949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093786" y="4153111"/>
              <a:ext cx="5056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4144228" y="4178444"/>
              <a:ext cx="96153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4198658" y="4178444"/>
            <a:ext cx="907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2" name="직사각형 1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     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써넣으세요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2036071" y="152995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059136" y="2873783"/>
            <a:ext cx="2750863" cy="430887"/>
            <a:chOff x="1059136" y="2873783"/>
            <a:chExt cx="2750863" cy="430887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30509" y="2876042"/>
              <a:ext cx="117949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059136" y="2873783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342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20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264597" y="2873783"/>
              <a:ext cx="5056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684939" y="2876042"/>
            <a:ext cx="1074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6840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4085368" y="2886886"/>
            <a:ext cx="2369859" cy="430887"/>
            <a:chOff x="4085368" y="2886886"/>
            <a:chExt cx="2369859" cy="430887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5471679" y="2889145"/>
              <a:ext cx="98354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085368" y="2886886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342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105767" y="2886886"/>
              <a:ext cx="5056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5526109" y="2889145"/>
            <a:ext cx="852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7323667" y="2439693"/>
            <a:ext cx="1430992" cy="2605773"/>
            <a:chOff x="7323667" y="2439693"/>
            <a:chExt cx="1430992" cy="2605773"/>
          </a:xfrm>
        </p:grpSpPr>
        <p:sp>
          <p:nvSpPr>
            <p:cNvPr id="15" name="직사각형 14"/>
            <p:cNvSpPr/>
            <p:nvPr/>
          </p:nvSpPr>
          <p:spPr>
            <a:xfrm>
              <a:off x="7370127" y="2948925"/>
              <a:ext cx="3775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7323667" y="2439693"/>
              <a:ext cx="1430992" cy="2605773"/>
              <a:chOff x="7294593" y="2461359"/>
              <a:chExt cx="1430992" cy="2605773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7370127" y="4638504"/>
                <a:ext cx="1284680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7330149" y="2461359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3 4 2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7330149" y="2962099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2 1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16" name="직선 연결선 15"/>
              <p:cNvCxnSpPr/>
              <p:nvPr/>
            </p:nvCxnSpPr>
            <p:spPr>
              <a:xfrm>
                <a:off x="7330150" y="3414758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모서리가 둥근 직사각형 16"/>
              <p:cNvSpPr/>
              <p:nvPr/>
            </p:nvSpPr>
            <p:spPr>
              <a:xfrm>
                <a:off x="7712510" y="3506390"/>
                <a:ext cx="907128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7557695" y="4028904"/>
                <a:ext cx="822615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>
                <a:off x="7294593" y="4557758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직사각형 23"/>
          <p:cNvSpPr/>
          <p:nvPr/>
        </p:nvSpPr>
        <p:spPr>
          <a:xfrm>
            <a:off x="7543247" y="4605115"/>
            <a:ext cx="1168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7 1 8 2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684939" y="4164080"/>
            <a:ext cx="1074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6840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465634" y="4004979"/>
            <a:ext cx="1013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6 8 4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514128" y="4155370"/>
            <a:ext cx="1074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7182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40" name="직선 화살표 연결선 39"/>
          <p:cNvCxnSpPr/>
          <p:nvPr/>
        </p:nvCxnSpPr>
        <p:spPr>
          <a:xfrm flipH="1">
            <a:off x="4556456" y="3320032"/>
            <a:ext cx="1010793" cy="8458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3176118" y="3320032"/>
            <a:ext cx="1" cy="8458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960" y="29087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직사각형 56"/>
          <p:cNvSpPr/>
          <p:nvPr/>
        </p:nvSpPr>
        <p:spPr>
          <a:xfrm>
            <a:off x="7784071" y="3482465"/>
            <a:ext cx="852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3 4 2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497" y="2913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169" y="35342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이등변 삼각형 5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이등변 삼각형 5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77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12" grpId="0"/>
      <p:bldP spid="24" grpId="0"/>
      <p:bldP spid="28" grpId="0"/>
      <p:bldP spid="59" grpId="0"/>
      <p:bldP spid="3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30307" y="1453720"/>
            <a:ext cx="8133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400" b="1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400" b="1" dirty="0" smtClean="0">
                <a:latin typeface="나눔고딕" panose="020B0600000101010101" charset="-127"/>
                <a:ea typeface="나눔고딕" panose="020B0600000101010101" charset="-127"/>
              </a:rPr>
              <a:t>빈칸을 </a:t>
            </a:r>
            <a:r>
              <a:rPr lang="ko-KR" altLang="en-US" sz="2400" b="1" dirty="0">
                <a:latin typeface="나눔고딕" panose="020B0600000101010101" charset="-127"/>
                <a:ea typeface="나눔고딕" panose="020B0600000101010101" charset="-127"/>
              </a:rPr>
              <a:t>채워 </a:t>
            </a:r>
            <a:r>
              <a:rPr lang="en-US" altLang="ko-KR" sz="2400" b="1" dirty="0" smtClean="0">
                <a:latin typeface="나눔고딕" panose="020B0600000101010101" charset="-127"/>
                <a:ea typeface="나눔고딕" panose="020B0600000101010101" charset="-127"/>
              </a:rPr>
              <a:t>432×34</a:t>
            </a:r>
            <a:r>
              <a:rPr lang="ko-KR" altLang="en-US" sz="2400" b="1" dirty="0" smtClean="0">
                <a:latin typeface="나눔고딕" panose="020B0600000101010101" charset="-127"/>
                <a:ea typeface="나눔고딕" panose="020B0600000101010101" charset="-127"/>
              </a:rPr>
              <a:t>를 </a:t>
            </a:r>
            <a:r>
              <a:rPr lang="ko-KR" altLang="en-US" sz="2400" b="1" dirty="0">
                <a:latin typeface="나눔고딕" panose="020B0600000101010101" charset="-127"/>
                <a:ea typeface="나눔고딕" panose="020B0600000101010101" charset="-127"/>
              </a:rPr>
              <a:t>계산해 </a:t>
            </a:r>
            <a:r>
              <a:rPr lang="ko-KR" altLang="en-US" sz="2400" b="1" dirty="0" smtClean="0">
                <a:latin typeface="나눔고딕" panose="020B0600000101010101" charset="-127"/>
                <a:ea typeface="나눔고딕" panose="020B0600000101010101" charset="-127"/>
              </a:rPr>
              <a:t>보세요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384125" y="2275114"/>
            <a:ext cx="7193818" cy="3189515"/>
            <a:chOff x="1384125" y="2275114"/>
            <a:chExt cx="7193818" cy="3189515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1384125" y="2275114"/>
              <a:ext cx="7193818" cy="3189515"/>
            </a:xfrm>
            <a:prstGeom prst="roundRect">
              <a:avLst>
                <a:gd name="adj" fmla="val 2333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646754" y="2518038"/>
              <a:ext cx="1430992" cy="2605773"/>
              <a:chOff x="1840850" y="2518038"/>
              <a:chExt cx="1430992" cy="2605773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1876406" y="251803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876406" y="301877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916384" y="3005604"/>
                <a:ext cx="3775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43" name="직선 연결선 42"/>
              <p:cNvCxnSpPr/>
              <p:nvPr/>
            </p:nvCxnSpPr>
            <p:spPr>
              <a:xfrm>
                <a:off x="1876407" y="3471437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모서리가 둥근 직사각형 43"/>
              <p:cNvSpPr/>
              <p:nvPr/>
            </p:nvSpPr>
            <p:spPr>
              <a:xfrm>
                <a:off x="2272164" y="3563069"/>
                <a:ext cx="907128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2096056" y="4085583"/>
                <a:ext cx="1066233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9" name="직선 연결선 48"/>
              <p:cNvCxnSpPr/>
              <p:nvPr/>
            </p:nvCxnSpPr>
            <p:spPr>
              <a:xfrm>
                <a:off x="1840850" y="4614437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모서리가 둥근 직사각형 49"/>
              <p:cNvSpPr/>
              <p:nvPr/>
            </p:nvSpPr>
            <p:spPr>
              <a:xfrm>
                <a:off x="2105159" y="4695183"/>
                <a:ext cx="1057129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4310058" y="2518038"/>
              <a:ext cx="1395436" cy="1473659"/>
              <a:chOff x="4310058" y="2518038"/>
              <a:chExt cx="1395436" cy="1473659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310058" y="251803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4310058" y="301877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4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4350036" y="3005604"/>
                <a:ext cx="3775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58" name="직선 연결선 57"/>
              <p:cNvCxnSpPr/>
              <p:nvPr/>
            </p:nvCxnSpPr>
            <p:spPr>
              <a:xfrm>
                <a:off x="4310059" y="3471437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모서리가 둥근 직사각형 58"/>
              <p:cNvSpPr/>
              <p:nvPr/>
            </p:nvSpPr>
            <p:spPr>
              <a:xfrm>
                <a:off x="4705816" y="3563069"/>
                <a:ext cx="907128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1938460" y="2518038"/>
              <a:ext cx="1395436" cy="1473659"/>
              <a:chOff x="6737572" y="2518038"/>
              <a:chExt cx="1395436" cy="1473659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6737572" y="251803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2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6737572" y="3018778"/>
                <a:ext cx="12858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0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6777550" y="3005604"/>
                <a:ext cx="3775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64" name="직선 연결선 63"/>
              <p:cNvCxnSpPr/>
              <p:nvPr/>
            </p:nvCxnSpPr>
            <p:spPr>
              <a:xfrm>
                <a:off x="6737573" y="3471437"/>
                <a:ext cx="1395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모서리가 둥근 직사각형 64"/>
              <p:cNvSpPr/>
              <p:nvPr/>
            </p:nvSpPr>
            <p:spPr>
              <a:xfrm>
                <a:off x="6966326" y="3563069"/>
                <a:ext cx="1074132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7" name="직선 화살표 연결선 66"/>
            <p:cNvCxnSpPr/>
            <p:nvPr/>
          </p:nvCxnSpPr>
          <p:spPr>
            <a:xfrm>
              <a:off x="5632134" y="3764961"/>
              <a:ext cx="137109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/>
            <p:nvPr/>
          </p:nvCxnSpPr>
          <p:spPr>
            <a:xfrm rot="16200000" flipH="1">
              <a:off x="4617919" y="2089346"/>
              <a:ext cx="296911" cy="4101611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직사각형 44"/>
          <p:cNvSpPr/>
          <p:nvPr/>
        </p:nvSpPr>
        <p:spPr>
          <a:xfrm>
            <a:off x="7045409" y="3560810"/>
            <a:ext cx="956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1728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901960" y="4094210"/>
            <a:ext cx="1066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12960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911063" y="4703810"/>
            <a:ext cx="1057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14688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677086" y="3560809"/>
            <a:ext cx="956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1728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159040" y="3549519"/>
            <a:ext cx="109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12960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824" y="35854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776" y="3587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" name="이등변 삼각형 6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9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1" name="타원 7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이등변 삼각형 7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73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8" grpId="0"/>
      <p:bldP spid="51" grpId="0"/>
      <p:bldP spid="60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[3~5]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 계산 결과에 맞게 선으로 이어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보세요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930307" y="2362202"/>
            <a:ext cx="7636750" cy="489857"/>
            <a:chOff x="930307" y="2362202"/>
            <a:chExt cx="7636750" cy="489857"/>
          </a:xfrm>
        </p:grpSpPr>
        <p:sp>
          <p:nvSpPr>
            <p:cNvPr id="35" name="직사각형 34"/>
            <p:cNvSpPr/>
            <p:nvPr/>
          </p:nvSpPr>
          <p:spPr>
            <a:xfrm>
              <a:off x="2441622" y="2394771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357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23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2122713" y="2362202"/>
              <a:ext cx="1894115" cy="489857"/>
            </a:xfrm>
            <a:prstGeom prst="roundRect">
              <a:avLst>
                <a:gd name="adj" fmla="val 26777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930307" y="2370677"/>
              <a:ext cx="10617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" name="타원 2"/>
            <p:cNvSpPr/>
            <p:nvPr/>
          </p:nvSpPr>
          <p:spPr bwMode="auto">
            <a:xfrm>
              <a:off x="4169229" y="2586120"/>
              <a:ext cx="65314" cy="65314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타원 51"/>
            <p:cNvSpPr/>
            <p:nvPr/>
          </p:nvSpPr>
          <p:spPr bwMode="auto">
            <a:xfrm>
              <a:off x="6836229" y="2586120"/>
              <a:ext cx="65314" cy="65314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358744" y="2394771"/>
              <a:ext cx="1099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8211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7010398" y="2362202"/>
              <a:ext cx="1556659" cy="489857"/>
            </a:xfrm>
            <a:prstGeom prst="roundRect">
              <a:avLst>
                <a:gd name="adj" fmla="val 26777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30307" y="3233060"/>
            <a:ext cx="7636750" cy="489857"/>
            <a:chOff x="930307" y="3233060"/>
            <a:chExt cx="7636750" cy="489857"/>
          </a:xfrm>
        </p:grpSpPr>
        <p:sp>
          <p:nvSpPr>
            <p:cNvPr id="68" name="직사각형 67"/>
            <p:cNvSpPr/>
            <p:nvPr/>
          </p:nvSpPr>
          <p:spPr>
            <a:xfrm>
              <a:off x="2441622" y="3265629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236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34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>
            <a:xfrm>
              <a:off x="2122713" y="3233060"/>
              <a:ext cx="1894115" cy="489857"/>
            </a:xfrm>
            <a:prstGeom prst="roundRect">
              <a:avLst>
                <a:gd name="adj" fmla="val 26777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30307" y="3241535"/>
              <a:ext cx="10617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타원 71"/>
            <p:cNvSpPr/>
            <p:nvPr/>
          </p:nvSpPr>
          <p:spPr bwMode="auto">
            <a:xfrm>
              <a:off x="4169229" y="3456978"/>
              <a:ext cx="65314" cy="65314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타원 77"/>
            <p:cNvSpPr/>
            <p:nvPr/>
          </p:nvSpPr>
          <p:spPr bwMode="auto">
            <a:xfrm>
              <a:off x="6836229" y="3456978"/>
              <a:ext cx="65314" cy="65314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7358744" y="3265629"/>
              <a:ext cx="1099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8991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7010398" y="3233060"/>
              <a:ext cx="1556659" cy="489857"/>
            </a:xfrm>
            <a:prstGeom prst="roundRect">
              <a:avLst>
                <a:gd name="adj" fmla="val 26777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930307" y="4103917"/>
            <a:ext cx="7636750" cy="489857"/>
            <a:chOff x="930307" y="4103917"/>
            <a:chExt cx="7636750" cy="489857"/>
          </a:xfrm>
        </p:grpSpPr>
        <p:grpSp>
          <p:nvGrpSpPr>
            <p:cNvPr id="8" name="그룹 7"/>
            <p:cNvGrpSpPr/>
            <p:nvPr/>
          </p:nvGrpSpPr>
          <p:grpSpPr>
            <a:xfrm>
              <a:off x="930307" y="4103917"/>
              <a:ext cx="3304236" cy="489857"/>
              <a:chOff x="930307" y="4103917"/>
              <a:chExt cx="3304236" cy="489857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2441622" y="4136486"/>
                <a:ext cx="142876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333 </a:t>
                </a:r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 27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2" name="모서리가 둥근 직사각형 81"/>
              <p:cNvSpPr/>
              <p:nvPr/>
            </p:nvSpPr>
            <p:spPr>
              <a:xfrm>
                <a:off x="2122713" y="4103917"/>
                <a:ext cx="1894115" cy="489857"/>
              </a:xfrm>
              <a:prstGeom prst="roundRect">
                <a:avLst>
                  <a:gd name="adj" fmla="val 26777"/>
                </a:avLst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930307" y="4112392"/>
                <a:ext cx="10617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4" name="타원 83"/>
              <p:cNvSpPr/>
              <p:nvPr/>
            </p:nvSpPr>
            <p:spPr bwMode="auto">
              <a:xfrm>
                <a:off x="4169229" y="4327835"/>
                <a:ext cx="65314" cy="65314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836229" y="4103917"/>
              <a:ext cx="1730828" cy="489857"/>
              <a:chOff x="6836229" y="4103917"/>
              <a:chExt cx="1730828" cy="489857"/>
            </a:xfrm>
          </p:grpSpPr>
          <p:sp>
            <p:nvSpPr>
              <p:cNvPr id="85" name="타원 84"/>
              <p:cNvSpPr/>
              <p:nvPr/>
            </p:nvSpPr>
            <p:spPr bwMode="auto">
              <a:xfrm>
                <a:off x="6836229" y="4327835"/>
                <a:ext cx="65314" cy="65314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7358744" y="4136486"/>
                <a:ext cx="109945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8024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7010398" y="4103917"/>
                <a:ext cx="1556659" cy="489857"/>
              </a:xfrm>
              <a:prstGeom prst="roundRect">
                <a:avLst>
                  <a:gd name="adj" fmla="val 26777"/>
                </a:avLst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5" name="직선 연결선 4"/>
          <p:cNvCxnSpPr>
            <a:stCxn id="3" idx="6"/>
            <a:endCxn id="52" idx="2"/>
          </p:cNvCxnSpPr>
          <p:nvPr/>
        </p:nvCxnSpPr>
        <p:spPr>
          <a:xfrm>
            <a:off x="4234543" y="2618777"/>
            <a:ext cx="2601686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4234543" y="3489277"/>
            <a:ext cx="2634343" cy="84984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V="1">
            <a:off x="4201886" y="3500924"/>
            <a:ext cx="2634343" cy="8382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그림 8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709" y="24345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709" y="3313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709" y="41992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4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31" name="직사각형 30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안에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알맞은 수를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써넣으세요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4" name="타원 3"/>
            <p:cNvSpPr/>
            <p:nvPr/>
          </p:nvSpPr>
          <p:spPr bwMode="auto">
            <a:xfrm>
              <a:off x="2005690" y="1541676"/>
              <a:ext cx="285752" cy="28575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184094" y="2544898"/>
            <a:ext cx="3420843" cy="476250"/>
            <a:chOff x="3184094" y="2544898"/>
            <a:chExt cx="3420843" cy="476250"/>
          </a:xfrm>
        </p:grpSpPr>
        <p:sp>
          <p:nvSpPr>
            <p:cNvPr id="35" name="직사각형 34"/>
            <p:cNvSpPr/>
            <p:nvPr/>
          </p:nvSpPr>
          <p:spPr>
            <a:xfrm>
              <a:off x="3184094" y="2566670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427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28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176177" y="2544898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724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16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4629168" y="2588442"/>
              <a:ext cx="432706" cy="432706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4637935" y="2562673"/>
            <a:ext cx="47539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＞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511" y="26406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5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37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46652" y="1844824"/>
            <a:ext cx="5969254" cy="319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곱셈을 이용하여 실생활 문제를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해결해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47734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46542" y="507394"/>
            <a:ext cx="38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세 자리 수에 두 자리 수를 곱해 볼까요</a:t>
            </a:r>
          </a:p>
        </p:txBody>
      </p:sp>
      <p:pic>
        <p:nvPicPr>
          <p:cNvPr id="28" name="그림 27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7734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383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세 자리 수에 두 자리 수를 곱해 볼까요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667116" y="2780928"/>
            <a:ext cx="5988874" cy="15615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3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두 자리 수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920552" y="2672916"/>
            <a:ext cx="8104413" cy="8195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6556" y="2697949"/>
            <a:ext cx="782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사람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하루에 쓰는 물의 양을 구해 보았습니다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곱셈으로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하루에 쓰는 물의 양을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920749" y="5406888"/>
            <a:ext cx="8104215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명이 하루에 쓰는 물의 양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920553" y="4067113"/>
            <a:ext cx="810441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560" y="4085670"/>
            <a:ext cx="578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287L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878" y="28739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69383" y="2204864"/>
            <a:ext cx="8160081" cy="430887"/>
            <a:chOff x="704528" y="4221088"/>
            <a:chExt cx="8160081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79124" y="4221088"/>
              <a:ext cx="79854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지난 시간에는 우리가 무엇을 공부했었나요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704528" y="437353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48036" y="4664759"/>
            <a:ext cx="7929401" cy="769441"/>
            <a:chOff x="704528" y="5533076"/>
            <a:chExt cx="7929401" cy="769441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879125" y="5533076"/>
              <a:ext cx="7754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우리나라 사람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명이 하루에 쓰는 물의 양을 구하는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써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704528" y="56855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27698" y="5425445"/>
            <a:ext cx="153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287×24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6" name="그림 4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0552" y="1376772"/>
            <a:ext cx="7956884" cy="769441"/>
            <a:chOff x="975591" y="1437157"/>
            <a:chExt cx="7956884" cy="769441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199171" y="1437157"/>
              <a:ext cx="77333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우리나라에서 한 사람이 하루에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287L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의 물을 사용합니다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우리나라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사람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명이 하루에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사용하는 물의 양을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75591" y="1545169"/>
              <a:ext cx="219266" cy="218283"/>
              <a:chOff x="668145" y="1389115"/>
              <a:chExt cx="219266" cy="218283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668145" y="1389115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74951" y="3609020"/>
            <a:ext cx="8452704" cy="430887"/>
            <a:chOff x="974951" y="3609020"/>
            <a:chExt cx="8452704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136576" y="3609020"/>
              <a:ext cx="82910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우리나라에서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사람이 하루에 사용하는 물의 양은 얼마인가요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974951" y="376146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878" y="41176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389" y="54594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0" grpId="0" animBg="1"/>
      <p:bldP spid="45" grpId="0" animBg="1"/>
      <p:bldP spid="47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7118" r="54080" b="83629"/>
          <a:stretch/>
        </p:blipFill>
        <p:spPr>
          <a:xfrm>
            <a:off x="3199801" y="3089726"/>
            <a:ext cx="1782660" cy="120647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 t="7118" r="33694" b="82050"/>
          <a:stretch/>
        </p:blipFill>
        <p:spPr>
          <a:xfrm>
            <a:off x="4989005" y="2973978"/>
            <a:ext cx="1818195" cy="1404950"/>
          </a:xfrm>
          <a:prstGeom prst="rect">
            <a:avLst/>
          </a:prstGeom>
        </p:spPr>
      </p:pic>
      <p:sp>
        <p:nvSpPr>
          <p:cNvPr id="54" name="모서리가 둥근 직사각형 53"/>
          <p:cNvSpPr/>
          <p:nvPr/>
        </p:nvSpPr>
        <p:spPr bwMode="auto">
          <a:xfrm>
            <a:off x="920750" y="4399060"/>
            <a:ext cx="8104216" cy="1477865"/>
          </a:xfrm>
          <a:prstGeom prst="roundRect">
            <a:avLst>
              <a:gd name="adj" fmla="val 782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5157" y="1376772"/>
            <a:ext cx="3528392" cy="430887"/>
            <a:chOff x="704528" y="1348337"/>
            <a:chExt cx="3528392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879125" y="1348337"/>
              <a:ext cx="33537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287×24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어림해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704528" y="152515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모서리가 둥근 직사각형 44"/>
          <p:cNvSpPr/>
          <p:nvPr/>
        </p:nvSpPr>
        <p:spPr bwMode="auto">
          <a:xfrm>
            <a:off x="920751" y="1844824"/>
            <a:ext cx="8088482" cy="7879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66446" y="2636912"/>
            <a:ext cx="6264696" cy="430887"/>
            <a:chOff x="704528" y="2602432"/>
            <a:chExt cx="6264696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879125" y="2602432"/>
              <a:ext cx="6090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287×24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어떻게 계산할 수 있을지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704528" y="27809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명이 하루에 쓰는 물의 양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3" y="3140968"/>
            <a:ext cx="993038" cy="12412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6736" y="3231123"/>
            <a:ext cx="907283" cy="1169985"/>
          </a:xfrm>
          <a:prstGeom prst="rect">
            <a:avLst/>
          </a:prstGeom>
        </p:spPr>
      </p:pic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6555" y="1825850"/>
            <a:ext cx="795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어림하고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생각하면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6000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정도 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76874" y="20341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956556" y="4419800"/>
            <a:ext cx="7957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곱한다는 것은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 거듭해서 더한다는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287×20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했으므로 그 결과에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287×4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한 것과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한 것을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76873" y="49694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86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 animBg="1"/>
      <p:bldP spid="33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39005" r="14408" b="46957"/>
          <a:stretch/>
        </p:blipFill>
        <p:spPr>
          <a:xfrm>
            <a:off x="1403186" y="1657700"/>
            <a:ext cx="7164234" cy="1734041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26310" y="3302253"/>
            <a:ext cx="4078043" cy="430887"/>
            <a:chOff x="704528" y="4185446"/>
            <a:chExt cx="4078043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79125" y="4185446"/>
              <a:ext cx="39034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계산할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704528" y="43378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 bwMode="auto">
          <a:xfrm>
            <a:off x="914803" y="3733140"/>
            <a:ext cx="8121007" cy="8373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6556" y="3763801"/>
            <a:ext cx="7951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 더한 것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것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 더한 것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것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서로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982" y="40099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26310" y="1376772"/>
            <a:ext cx="7981487" cy="430887"/>
            <a:chOff x="704528" y="1196752"/>
            <a:chExt cx="7981487" cy="430887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879125" y="1196752"/>
              <a:ext cx="78068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우리나라 사람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하루에 사용하는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물의 양을 계산해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04528" y="135878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명이 하루에 쓰는 물의 양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920750" y="5057513"/>
            <a:ext cx="8104216" cy="8197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1263" y="5074382"/>
            <a:ext cx="59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287L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287L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물이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묶여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983" y="52587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20552" y="4598397"/>
            <a:ext cx="6158034" cy="430887"/>
            <a:chOff x="991210" y="4740184"/>
            <a:chExt cx="6158034" cy="430887"/>
          </a:xfrm>
        </p:grpSpPr>
        <p:sp>
          <p:nvSpPr>
            <p:cNvPr id="57" name="TextBox 20"/>
            <p:cNvSpPr txBox="1">
              <a:spLocks noChangeArrowheads="1"/>
            </p:cNvSpPr>
            <p:nvPr/>
          </p:nvSpPr>
          <p:spPr bwMode="auto">
            <a:xfrm>
              <a:off x="1197338" y="4740184"/>
              <a:ext cx="59519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그림 모형은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무엇을 나타낸 것인가요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91210" y="48926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0792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52215" r="14408" b="37321"/>
          <a:stretch/>
        </p:blipFill>
        <p:spPr>
          <a:xfrm>
            <a:off x="2196934" y="4470102"/>
            <a:ext cx="5889745" cy="1292510"/>
          </a:xfrm>
          <a:prstGeom prst="rect">
            <a:avLst/>
          </a:prstGeom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92188" y="3812160"/>
            <a:ext cx="8024223" cy="430887"/>
            <a:chOff x="704528" y="4185446"/>
            <a:chExt cx="8024223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79125" y="4185446"/>
              <a:ext cx="78496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두 개의 묶음을 각각 계산하여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하나로 합해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704528" y="43378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92188" y="3162532"/>
            <a:ext cx="4174292" cy="430887"/>
            <a:chOff x="704528" y="1196752"/>
            <a:chExt cx="4174292" cy="430887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879125" y="1196752"/>
              <a:ext cx="39996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묶음을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둘로 나눴나요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04528" y="135878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명이 하루에 쓰는 물의 양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319190" y="3140562"/>
            <a:ext cx="370577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2893" y="3140822"/>
            <a:ext cx="3626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묶었습니다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043" y="31408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5057" y="4567130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5740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91922" y="4567130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1148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06065" y="5262552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5740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20163" y="5262552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1148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30350" y="5268062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6888</a:t>
            </a:r>
            <a:endParaRPr lang="ko-KR" altLang="en-US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217" y="4577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077" y="52730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949" y="4577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166" y="52786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362" y="52786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39005" r="14408" b="46957"/>
          <a:stretch/>
        </p:blipFill>
        <p:spPr>
          <a:xfrm>
            <a:off x="1403186" y="1238600"/>
            <a:ext cx="7164234" cy="17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1" grpId="0"/>
      <p:bldP spid="32" grpId="0"/>
      <p:bldP spid="33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67302" r="15247" b="13287"/>
          <a:stretch/>
        </p:blipFill>
        <p:spPr>
          <a:xfrm>
            <a:off x="1108989" y="3217433"/>
            <a:ext cx="7476639" cy="2530946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920750" y="1932224"/>
            <a:ext cx="8088483" cy="1136736"/>
          </a:xfrm>
          <a:prstGeom prst="roundRect">
            <a:avLst>
              <a:gd name="adj" fmla="val 980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846" y="1932224"/>
            <a:ext cx="7951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287×24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따라서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더한 값과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0148" y="1439053"/>
            <a:ext cx="6332687" cy="430887"/>
            <a:chOff x="397870" y="1403484"/>
            <a:chExt cx="6332687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47454" y="1403484"/>
              <a:ext cx="61831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287×24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세로로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397870" y="15559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450" y="2291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24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명이 하루에 쓰는 물의 양 알아보기</a:t>
            </a:r>
          </a:p>
        </p:txBody>
      </p:sp>
      <p:pic>
        <p:nvPicPr>
          <p:cNvPr id="85" name="그림 8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타원 50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074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9648" r="25536" b="78579"/>
          <a:stretch/>
        </p:blipFill>
        <p:spPr>
          <a:xfrm>
            <a:off x="2149219" y="4211941"/>
            <a:ext cx="5408685" cy="1534104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77875" y="2082349"/>
            <a:ext cx="6465526" cy="430887"/>
            <a:chOff x="526379" y="1844824"/>
            <a:chExt cx="6465526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709416" y="1844824"/>
              <a:ext cx="62824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150X36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계산할 수 있을지 생각해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26379" y="19988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모서리가 둥근 직사각형 63"/>
          <p:cNvSpPr/>
          <p:nvPr/>
        </p:nvSpPr>
        <p:spPr bwMode="auto">
          <a:xfrm>
            <a:off x="920750" y="2538093"/>
            <a:ext cx="8104215" cy="81354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85152" y="2567802"/>
            <a:ext cx="7474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150X30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150X6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결과를 더합니다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5400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481" y="27326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150X36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계산하는 방법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8" name="그림 5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77875" y="3635845"/>
            <a:ext cx="6366132" cy="430887"/>
            <a:chOff x="977875" y="3635845"/>
            <a:chExt cx="6366132" cy="430887"/>
          </a:xfrm>
        </p:grpSpPr>
        <p:grpSp>
          <p:nvGrpSpPr>
            <p:cNvPr id="5" name="그룹 4"/>
            <p:cNvGrpSpPr/>
            <p:nvPr/>
          </p:nvGrpSpPr>
          <p:grpSpPr>
            <a:xfrm>
              <a:off x="977875" y="3635845"/>
              <a:ext cx="6366132" cy="430887"/>
              <a:chOff x="431985" y="3438007"/>
              <a:chExt cx="6366132" cy="430887"/>
            </a:xfrm>
          </p:grpSpPr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60512" y="3438007"/>
                <a:ext cx="62376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안에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알맞은 수를 채워 </a:t>
                </a:r>
                <a:r>
                  <a:rPr lang="ko-KR" altLang="en-US" sz="2200" b="1" dirty="0" err="1">
                    <a:latin typeface="나눔고딕" pitchFamily="50" charset="-127"/>
                    <a:ea typeface="나눔고딕" pitchFamily="50" charset="-127"/>
                  </a:rPr>
                  <a:t>곱셈식을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완성해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431985" y="359045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8" name="그림 7"/>
            <p:cNvPicPr preferRelativeResize="0"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21485" r="47795" b="74649"/>
            <a:stretch/>
          </p:blipFill>
          <p:spPr>
            <a:xfrm>
              <a:off x="1127990" y="3712621"/>
              <a:ext cx="442759" cy="34910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2881298" y="4348908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55869" y="4348908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4500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84959" y="4348908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900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51428" y="5171497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4500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84190" y="5171497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900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12340" y="5171497"/>
            <a:ext cx="7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5400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941646" y="1451088"/>
            <a:ext cx="5211704" cy="430887"/>
            <a:chOff x="941646" y="1451088"/>
            <a:chExt cx="5211704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64484" y="1451088"/>
              <a:ext cx="49888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150X36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을 계산하는 방법을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41646" y="1568678"/>
              <a:ext cx="219266" cy="218283"/>
              <a:chOff x="668145" y="1363023"/>
              <a:chExt cx="219266" cy="218283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044" y="43873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28" y="43873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734" y="51714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705" y="43873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36" y="52005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942" y="51714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34" grpId="0"/>
      <p:bldP spid="35" grpId="0"/>
      <p:bldP spid="46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t="27148" r="31426" b="56690"/>
          <a:stretch/>
        </p:blipFill>
        <p:spPr>
          <a:xfrm>
            <a:off x="1139775" y="2303813"/>
            <a:ext cx="3448333" cy="2106080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4865638" y="2219944"/>
            <a:ext cx="4134335" cy="2269553"/>
          </a:xfrm>
          <a:prstGeom prst="roundRect">
            <a:avLst>
              <a:gd name="adj" fmla="val 654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2021" y="2287259"/>
            <a:ext cx="4132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계산상 편리하게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하려고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않은 것입니다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값은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4500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따라서세로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150×3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결과가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아닌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150×30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결과입니다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92188" y="1407888"/>
            <a:ext cx="7722997" cy="430887"/>
            <a:chOff x="419595" y="1403484"/>
            <a:chExt cx="7722997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0907" y="1403484"/>
              <a:ext cx="75616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150×36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의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세로 계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산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을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살펴보세요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 450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은 어떤 계산의 결과일까요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19595" y="1547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362" y="31265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150X36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</a:t>
            </a:r>
            <a:r>
              <a:rPr lang="en-US" altLang="ko-KR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계산하는 방법 알아보기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95272" y="4856228"/>
            <a:ext cx="3576029" cy="430887"/>
            <a:chOff x="419595" y="1403484"/>
            <a:chExt cx="3576029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580907" y="1403484"/>
              <a:ext cx="34147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계산한 방법을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19595" y="1547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모서리가 둥근 직사각형 45"/>
          <p:cNvSpPr/>
          <p:nvPr/>
        </p:nvSpPr>
        <p:spPr bwMode="auto">
          <a:xfrm>
            <a:off x="920750" y="5334252"/>
            <a:ext cx="8070452" cy="4648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2297" y="5334252"/>
            <a:ext cx="7757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것과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것을 서로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1" name="그림 50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57" y="54415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0411" y="3508888"/>
            <a:ext cx="13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150×30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02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2" grpId="0"/>
      <p:bldP spid="46" grpId="0" animBg="1"/>
      <p:bldP spid="47" grpId="0"/>
      <p:bldP spid="3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C00000"/>
          </a:solidFill>
        </a:ln>
      </a:spPr>
      <a:bodyPr anchor="ctr"/>
      <a:lstStyle>
        <a:defPPr algn="ctr">
          <a:defRPr dirty="0">
            <a:latin typeface="나눔고딕" pitchFamily="50" charset="-127"/>
            <a:ea typeface="나눔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687</Words>
  <Application>Microsoft Office PowerPoint</Application>
  <PresentationFormat>A4 용지(210x297mm)</PresentationFormat>
  <Paragraphs>163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굴림</vt:lpstr>
      <vt:lpstr>Arial</vt:lpstr>
      <vt:lpstr>나눔고딕 ExtraBold</vt:lpstr>
      <vt:lpstr>맑은 고딕</vt:lpstr>
      <vt:lpstr>나눔바른고딕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355</cp:revision>
  <dcterms:created xsi:type="dcterms:W3CDTF">2016-11-16T23:53:02Z</dcterms:created>
  <dcterms:modified xsi:type="dcterms:W3CDTF">2018-10-02T07:54:44Z</dcterms:modified>
</cp:coreProperties>
</file>