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300" r:id="rId6"/>
    <p:sldId id="306" r:id="rId7"/>
    <p:sldId id="302" r:id="rId8"/>
    <p:sldId id="307" r:id="rId9"/>
    <p:sldId id="304" r:id="rId10"/>
    <p:sldId id="309" r:id="rId11"/>
    <p:sldId id="308" r:id="rId12"/>
    <p:sldId id="305" r:id="rId13"/>
    <p:sldId id="279" r:id="rId14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나눔바른고딕" panose="020B0603020101020101" pitchFamily="50" charset="-127"/>
      <p:regular r:id="rId21"/>
      <p:bold r:id="rId22"/>
    </p:embeddedFont>
  </p:embeddedFontLst>
  <p:custShowLst>
    <p:custShow name="재구성한 쇼 1" id="0">
      <p:sldLst>
        <p:sld r:id="rId10"/>
      </p:sldLst>
    </p:custShow>
    <p:custShow name="재구성한 쇼 2" id="1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E4007F"/>
    <a:srgbClr val="385D8A"/>
    <a:srgbClr val="7F7F7F"/>
    <a:srgbClr val="E9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3" autoAdjust="0"/>
    <p:restoredTop sz="94660"/>
  </p:normalViewPr>
  <p:slideViewPr>
    <p:cSldViewPr showGuides="1">
      <p:cViewPr>
        <p:scale>
          <a:sx n="75" d="100"/>
          <a:sy n="75" d="100"/>
        </p:scale>
        <p:origin x="-1626" y="-282"/>
      </p:cViewPr>
      <p:guideLst>
        <p:guide orient="horz" pos="482"/>
        <p:guide orient="horz" pos="3884"/>
        <p:guide orient="horz" pos="618"/>
        <p:guide orient="horz" pos="2954"/>
        <p:guide pos="5978"/>
        <p:guide pos="1147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4BAA8990-3452-4A12-BB1D-8AC2AF7AE192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AA9C0BB-16A6-4068-9055-9CEE6B82BC2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9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C0BB-16A6-4068-9055-9CEE6B82BC2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9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133876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20552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973956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848544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5277361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79854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384170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뒤집어 볼까요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</a:p>
        </p:txBody>
      </p:sp>
      <p:sp>
        <p:nvSpPr>
          <p:cNvPr id="16" name="직사각형 15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7716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뒤집어 볼까요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11.xml"/><Relationship Id="rId5" Type="http://schemas.openxmlformats.org/officeDocument/2006/relationships/image" Target="../media/image6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51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2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8" name="그림 57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59" name="제목 1"/>
          <p:cNvSpPr txBox="1">
            <a:spLocks/>
          </p:cNvSpPr>
          <p:nvPr/>
        </p:nvSpPr>
        <p:spPr>
          <a:xfrm>
            <a:off x="3584848" y="2636912"/>
            <a:ext cx="5810279" cy="18596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탐구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수학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건축물은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얼마나 기울어져 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6616" y="3143248"/>
            <a:ext cx="17977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sz="36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4" name="타원 3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이등변 삼각형 3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415925" y="500613"/>
            <a:ext cx="274196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66786" y="548680"/>
            <a:ext cx="189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58~59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7" name="타원 36"/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70008" y="4773502"/>
            <a:ext cx="2871593" cy="634805"/>
            <a:chOff x="1541347" y="4450379"/>
            <a:chExt cx="2871593" cy="63480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47" t="16740" r="24638" b="78391"/>
            <a:stretch/>
          </p:blipFill>
          <p:spPr>
            <a:xfrm>
              <a:off x="3258848" y="4450379"/>
              <a:ext cx="1154092" cy="634805"/>
            </a:xfrm>
            <a:prstGeom prst="rect">
              <a:avLst/>
            </a:prstGeom>
          </p:spPr>
        </p:pic>
        <p:grpSp>
          <p:nvGrpSpPr>
            <p:cNvPr id="2" name="그룹 1"/>
            <p:cNvGrpSpPr/>
            <p:nvPr/>
          </p:nvGrpSpPr>
          <p:grpSpPr>
            <a:xfrm>
              <a:off x="1541347" y="4594011"/>
              <a:ext cx="2193852" cy="430887"/>
              <a:chOff x="508757" y="4715852"/>
              <a:chExt cx="2193852" cy="430887"/>
            </a:xfrm>
          </p:grpSpPr>
          <p:sp>
            <p:nvSpPr>
              <p:cNvPr id="60" name="TextBox 20"/>
              <p:cNvSpPr txBox="1">
                <a:spLocks noChangeArrowheads="1"/>
              </p:cNvSpPr>
              <p:nvPr/>
            </p:nvSpPr>
            <p:spPr bwMode="auto">
              <a:xfrm>
                <a:off x="612630" y="4715852"/>
                <a:ext cx="2089979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기울어진 각도 </a:t>
                </a: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508757" y="48540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5695479" y="4773502"/>
            <a:ext cx="2871368" cy="634805"/>
            <a:chOff x="5338843" y="4450379"/>
            <a:chExt cx="2871368" cy="634805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47" t="16740" r="24638" b="78391"/>
            <a:stretch/>
          </p:blipFill>
          <p:spPr>
            <a:xfrm>
              <a:off x="7056119" y="4450379"/>
              <a:ext cx="1154092" cy="634805"/>
            </a:xfrm>
            <a:prstGeom prst="rect">
              <a:avLst/>
            </a:prstGeom>
          </p:spPr>
        </p:pic>
        <p:grpSp>
          <p:nvGrpSpPr>
            <p:cNvPr id="3" name="그룹 2"/>
            <p:cNvGrpSpPr/>
            <p:nvPr/>
          </p:nvGrpSpPr>
          <p:grpSpPr>
            <a:xfrm>
              <a:off x="5338843" y="4558059"/>
              <a:ext cx="1980223" cy="430887"/>
              <a:chOff x="3524619" y="4715852"/>
              <a:chExt cx="1980223" cy="430887"/>
            </a:xfrm>
          </p:grpSpPr>
          <p:sp>
            <p:nvSpPr>
              <p:cNvPr id="37" name="TextBox 20"/>
              <p:cNvSpPr txBox="1">
                <a:spLocks noChangeArrowheads="1"/>
              </p:cNvSpPr>
              <p:nvPr/>
            </p:nvSpPr>
            <p:spPr bwMode="auto">
              <a:xfrm>
                <a:off x="3634889" y="4715852"/>
                <a:ext cx="1869953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기울어진 각도 </a:t>
                </a: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3524619" y="48540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직사각형 7"/>
          <p:cNvSpPr>
            <a:spLocks noChangeArrowheads="1"/>
          </p:cNvSpPr>
          <p:nvPr/>
        </p:nvSpPr>
        <p:spPr bwMode="auto">
          <a:xfrm>
            <a:off x="3560007" y="4904251"/>
            <a:ext cx="5744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7"/>
          <p:cNvSpPr>
            <a:spLocks noChangeArrowheads="1"/>
          </p:cNvSpPr>
          <p:nvPr/>
        </p:nvSpPr>
        <p:spPr bwMode="auto">
          <a:xfrm>
            <a:off x="7873447" y="4904251"/>
            <a:ext cx="7125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125" y="49149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000" y="49195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47" y="2132856"/>
            <a:ext cx="277200" cy="280350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61" name="그룹 60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3" t="41264" r="25964" b="36744"/>
          <a:stretch/>
        </p:blipFill>
        <p:spPr>
          <a:xfrm>
            <a:off x="5183472" y="2786966"/>
            <a:ext cx="3267899" cy="1542134"/>
          </a:xfrm>
          <a:prstGeom prst="rect">
            <a:avLst/>
          </a:prstGeom>
        </p:spPr>
      </p:pic>
      <p:pic>
        <p:nvPicPr>
          <p:cNvPr id="66" name="그림 65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90" y="2132856"/>
            <a:ext cx="277200" cy="280350"/>
          </a:xfrm>
          <a:prstGeom prst="rect">
            <a:avLst/>
          </a:prstGeom>
        </p:spPr>
      </p:pic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7" t="59074" r="21331" b="17407"/>
          <a:stretch/>
        </p:blipFill>
        <p:spPr>
          <a:xfrm>
            <a:off x="1568624" y="2667119"/>
            <a:ext cx="331236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2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2560" y="410956"/>
            <a:ext cx="4310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건축물의 아름다움을 생각하며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기울어진 건축물 그리기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3209293"/>
            <a:ext cx="7318596" cy="430887"/>
            <a:chOff x="508757" y="4715852"/>
            <a:chExt cx="7318596" cy="430887"/>
          </a:xfrm>
        </p:grpSpPr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508757" y="48540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>
              <a:off x="649060" y="4715852"/>
              <a:ext cx="7178293" cy="4308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>
                  <a:latin typeface="나눔고딕" pitchFamily="50" charset="-127"/>
                </a:rPr>
                <a:t>자신이 그린 기울어진 건축물을 친구들에게 소개해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1D767ABA-B2B5-4C42-A34D-6FD3207DC910}"/>
              </a:ext>
            </a:extLst>
          </p:cNvPr>
          <p:cNvGrpSpPr/>
          <p:nvPr/>
        </p:nvGrpSpPr>
        <p:grpSpPr>
          <a:xfrm>
            <a:off x="934285" y="2252647"/>
            <a:ext cx="8075110" cy="769441"/>
            <a:chOff x="508757" y="4715852"/>
            <a:chExt cx="8075110" cy="769441"/>
          </a:xfrm>
        </p:grpSpPr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AE492E43-1052-4835-AB7F-13D9A7BD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57" y="48540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9C2B6457-1846-45CA-B0D6-90DD649EF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60" y="4715852"/>
              <a:ext cx="7934807" cy="7694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>
                  <a:latin typeface="나눔고딕" pitchFamily="50" charset="-127"/>
                </a:rPr>
                <a:t>건축물의 아름다움을 생각하며 각도기와 자를 이용하여 기울어진 건축물을 그리고</a:t>
              </a:r>
              <a:r>
                <a:rPr lang="en-US" altLang="ko-KR" sz="2200" b="1" dirty="0">
                  <a:latin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</a:rPr>
                <a:t>기울어진 각도를 나타내어 </a:t>
              </a:r>
              <a:r>
                <a:rPr lang="ko-KR" altLang="en-US" sz="2200" b="1" dirty="0" smtClean="0">
                  <a:latin typeface="나눔고딕" pitchFamily="50" charset="-127"/>
                </a:rPr>
                <a:t>보세요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</a:endParaRPr>
            </a:p>
          </p:txBody>
        </p:sp>
      </p:grpSp>
      <p:pic>
        <p:nvPicPr>
          <p:cNvPr id="34" name="그림 3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7" name="타원 36">
            <a:hlinkClick r:id="rId4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94392" y="1376772"/>
            <a:ext cx="8287081" cy="769441"/>
            <a:chOff x="894392" y="1376772"/>
            <a:chExt cx="8287081" cy="769441"/>
          </a:xfrm>
        </p:grpSpPr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1137016" y="1376772"/>
              <a:ext cx="8044457" cy="769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각도기와 자를 이용하여 기울어진 건축물을 그리고</a:t>
              </a:r>
              <a:r>
                <a:rPr lang="en-US" altLang="ko-KR" sz="2200" b="1" dirty="0" smtClean="0">
                  <a:latin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</a:rPr>
                <a:t>기울어진 각도를 나타내어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894392" y="1468625"/>
              <a:ext cx="219266" cy="218283"/>
              <a:chOff x="-572047" y="4429132"/>
              <a:chExt cx="291025" cy="289721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406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584848" y="263691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곱셈과 나눗셈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0632" y="3143248"/>
            <a:ext cx="17144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536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63989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98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7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3656857" y="1376772"/>
            <a:ext cx="535253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1" i="0" u="none" strike="noStrike" kern="1200" cap="none" spc="-1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건축물의 </a:t>
            </a:r>
            <a:r>
              <a:rPr kumimoji="0" lang="ko-KR" altLang="en-US" sz="3600" b="1" i="0" u="none" strike="noStrike" kern="1200" cap="none" spc="-1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기울어진 각도를 </a:t>
            </a:r>
            <a:r>
              <a:rPr kumimoji="0" lang="ko-KR" altLang="en-US" sz="3600" b="1" i="0" u="none" strike="noStrike" kern="1200" cap="none" spc="-1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보아요</a:t>
            </a:r>
            <a:r>
              <a:rPr kumimoji="0" lang="en-US" altLang="ko-KR" sz="3600" b="1" i="0" u="none" strike="noStrike" kern="1200" cap="none" spc="-11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1" i="0" u="none" strike="noStrike" kern="1200" cap="none" spc="-1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1997605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6536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63989" y="476672"/>
            <a:ext cx="55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989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225310"/>
            <a:ext cx="8104415" cy="1656184"/>
            <a:chOff x="920552" y="4225310"/>
            <a:chExt cx="8104415" cy="1656184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934029" y="5067678"/>
              <a:ext cx="8075365" cy="813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0552" y="4225310"/>
              <a:ext cx="8104415" cy="837152"/>
              <a:chOff x="508757" y="4732431"/>
              <a:chExt cx="8104415" cy="837152"/>
            </a:xfrm>
          </p:grpSpPr>
          <p:sp>
            <p:nvSpPr>
              <p:cNvPr id="60" name="TextBox 20"/>
              <p:cNvSpPr txBox="1">
                <a:spLocks noChangeArrowheads="1"/>
              </p:cNvSpPr>
              <p:nvPr/>
            </p:nvSpPr>
            <p:spPr bwMode="auto">
              <a:xfrm>
                <a:off x="634758" y="4732431"/>
                <a:ext cx="7978414" cy="83715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사진의 건축물들이 보통의 건축물과 다른 점은 무엇인지 이야기해 </a:t>
                </a:r>
                <a:endParaRPr lang="en-US" altLang="ko-KR" sz="2200" b="1" dirty="0" smtClean="0">
                  <a:latin typeface="나눔고딕" pitchFamily="50" charset="-127"/>
                </a:endParaRPr>
              </a:p>
              <a:p>
                <a:pPr>
                  <a:buNone/>
                </a:pPr>
                <a:r>
                  <a:rPr lang="ko-KR" altLang="en-US" sz="2200" b="1" dirty="0" smtClean="0">
                    <a:latin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</a:rPr>
                  <a:t>.</a:t>
                </a: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508757" y="488487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직사각형 7"/>
          <p:cNvSpPr>
            <a:spLocks noChangeArrowheads="1"/>
          </p:cNvSpPr>
          <p:nvPr/>
        </p:nvSpPr>
        <p:spPr bwMode="auto">
          <a:xfrm>
            <a:off x="992560" y="5089866"/>
            <a:ext cx="8016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보통의 건축물은 지면과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각도로 서 있는데 사진의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건축물들은        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90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각도로 서 있지 않고 기울어져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4" name="타원 33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94392" y="1448587"/>
            <a:ext cx="8287081" cy="430887"/>
            <a:chOff x="894392" y="1448587"/>
            <a:chExt cx="8287081" cy="430887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1137016" y="1448587"/>
              <a:ext cx="8044457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건축물을 찍은 사진입니다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</a:rPr>
                <a:t>사진에서 기울어진 각도를 재어 봅시다</a:t>
              </a:r>
              <a:r>
                <a:rPr lang="en-US" altLang="ko-KR" sz="2200" b="1" dirty="0" smtClean="0">
                  <a:latin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894392" y="1540440"/>
              <a:ext cx="219266" cy="218283"/>
              <a:chOff x="-572047" y="4429132"/>
              <a:chExt cx="291025" cy="289721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311" y="52797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4548" y="4441334"/>
            <a:ext cx="8124847" cy="1296144"/>
            <a:chOff x="884548" y="4441334"/>
            <a:chExt cx="8124847" cy="1296144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884548" y="4923662"/>
              <a:ext cx="8124847" cy="813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34030" y="4441334"/>
              <a:ext cx="5423126" cy="430887"/>
              <a:chOff x="508757" y="4726305"/>
              <a:chExt cx="5423126" cy="430887"/>
            </a:xfrm>
          </p:grpSpPr>
          <p:sp>
            <p:nvSpPr>
              <p:cNvPr id="60" name="TextBox 20"/>
              <p:cNvSpPr txBox="1">
                <a:spLocks noChangeArrowheads="1"/>
              </p:cNvSpPr>
              <p:nvPr/>
            </p:nvSpPr>
            <p:spPr bwMode="auto">
              <a:xfrm>
                <a:off x="691839" y="4726305"/>
                <a:ext cx="5240044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건축물이 기울어진 이유를 생각해 보세요</a:t>
                </a:r>
                <a:r>
                  <a:rPr lang="en-US" altLang="ko-KR" sz="2200" b="1" dirty="0">
                    <a:latin typeface="나눔고딕" pitchFamily="50" charset="-127"/>
                  </a:rPr>
                  <a:t>.</a:t>
                </a: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508757" y="48540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직사각형 7"/>
          <p:cNvSpPr>
            <a:spLocks noChangeArrowheads="1"/>
          </p:cNvSpPr>
          <p:nvPr/>
        </p:nvSpPr>
        <p:spPr bwMode="auto">
          <a:xfrm>
            <a:off x="920552" y="4945850"/>
            <a:ext cx="67312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건축물이 완공된 후에 기울어졌을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처음부터 건축물을 기울어지게 만들었을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11" y="5154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067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5143" y="4441334"/>
            <a:ext cx="8104252" cy="1296144"/>
            <a:chOff x="905143" y="4441334"/>
            <a:chExt cx="8104252" cy="1296144"/>
          </a:xfrm>
        </p:grpSpPr>
        <p:sp>
          <p:nvSpPr>
            <p:cNvPr id="33" name="모서리가 둥근 직사각형 32"/>
            <p:cNvSpPr/>
            <p:nvPr/>
          </p:nvSpPr>
          <p:spPr bwMode="auto">
            <a:xfrm>
              <a:off x="905143" y="4914608"/>
              <a:ext cx="8104252" cy="82287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27803" y="4441334"/>
              <a:ext cx="7121541" cy="430887"/>
              <a:chOff x="508757" y="4715852"/>
              <a:chExt cx="7121541" cy="430887"/>
            </a:xfrm>
          </p:grpSpPr>
          <p:sp>
            <p:nvSpPr>
              <p:cNvPr id="44" name="TextBox 20"/>
              <p:cNvSpPr txBox="1">
                <a:spLocks noChangeArrowheads="1"/>
              </p:cNvSpPr>
              <p:nvPr/>
            </p:nvSpPr>
            <p:spPr bwMode="auto">
              <a:xfrm>
                <a:off x="684763" y="4715852"/>
                <a:ext cx="6945535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dirty="0">
                    <a:latin typeface="나눔고딕" pitchFamily="50" charset="-127"/>
                  </a:rPr>
                  <a:t>처음부터 건축물을 기울어지게 만든 이유는 무엇일까요</a:t>
                </a:r>
                <a:r>
                  <a:rPr lang="en-US" altLang="ko-KR" sz="2200" b="1" dirty="0">
                    <a:latin typeface="나눔고딕" pitchFamily="50" charset="-127"/>
                  </a:rPr>
                  <a:t>?</a:t>
                </a: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508757" y="48540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sp>
        <p:nvSpPr>
          <p:cNvPr id="37" name="직사각형 7"/>
          <p:cNvSpPr>
            <a:spLocks noChangeArrowheads="1"/>
          </p:cNvSpPr>
          <p:nvPr/>
        </p:nvSpPr>
        <p:spPr bwMode="auto">
          <a:xfrm>
            <a:off x="992560" y="4968036"/>
            <a:ext cx="51050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건축물을 아름답게 짓기 위해서입니다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건축물을 멋있게 짓기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위해서입니다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11" y="5154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그룹 33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47" name="그룹 46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58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0308" y="4474031"/>
            <a:ext cx="8227093" cy="1295936"/>
            <a:chOff x="900308" y="4474031"/>
            <a:chExt cx="8227093" cy="1295936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900308" y="4956151"/>
              <a:ext cx="8109087" cy="813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0552" y="4474031"/>
              <a:ext cx="8206849" cy="430887"/>
              <a:chOff x="508757" y="4715852"/>
              <a:chExt cx="8206849" cy="430887"/>
            </a:xfrm>
          </p:grpSpPr>
          <p:sp>
            <p:nvSpPr>
              <p:cNvPr id="60" name="TextBox 20"/>
              <p:cNvSpPr txBox="1">
                <a:spLocks noChangeArrowheads="1"/>
              </p:cNvSpPr>
              <p:nvPr/>
            </p:nvSpPr>
            <p:spPr bwMode="auto">
              <a:xfrm>
                <a:off x="649060" y="4715852"/>
                <a:ext cx="8066546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1pPr>
                <a:lvl2pPr marL="742950" indent="-28575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2pPr>
                <a:lvl3pPr marL="11430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3pPr>
                <a:lvl4pPr marL="16002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4pPr>
                <a:lvl5pPr marL="2057400" indent="-228600" defTabSz="839788" latinLnBrk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5pPr>
                <a:lvl6pPr marL="25146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6pPr>
                <a:lvl7pPr marL="29718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7pPr>
                <a:lvl8pPr marL="34290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8pPr>
                <a:lvl9pPr marL="3886200" indent="-228600" defTabSz="839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맑은 고딕" panose="020B0503020000020004" pitchFamily="50" charset="-127"/>
                    <a:ea typeface="나눔고딕" pitchFamily="50" charset="-127"/>
                  </a:defRPr>
                </a:lvl9pPr>
              </a:lstStyle>
              <a:p>
                <a:pPr>
                  <a:buNone/>
                </a:pPr>
                <a:r>
                  <a:rPr lang="ko-KR" altLang="en-US" sz="2200" b="1" spc="-110" dirty="0">
                    <a:latin typeface="나눔고딕" pitchFamily="50" charset="-127"/>
                  </a:rPr>
                  <a:t>건축물의 기울어진 각도를 어떻게 재면 좋을지 짝과 </a:t>
                </a:r>
                <a:r>
                  <a:rPr lang="ko-KR" altLang="en-US" sz="2200" b="1" spc="-110" dirty="0" smtClean="0">
                    <a:latin typeface="나눔고딕" pitchFamily="50" charset="-127"/>
                  </a:rPr>
                  <a:t>이야기해 보세요</a:t>
                </a:r>
                <a:r>
                  <a:rPr lang="en-US" altLang="ko-KR" sz="2200" b="1" spc="-110" dirty="0">
                    <a:latin typeface="나눔고딕" pitchFamily="50" charset="-127"/>
                  </a:rPr>
                  <a:t>.</a:t>
                </a: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508757" y="48540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9" name="직사각형 7"/>
          <p:cNvSpPr>
            <a:spLocks noChangeArrowheads="1"/>
          </p:cNvSpPr>
          <p:nvPr/>
        </p:nvSpPr>
        <p:spPr bwMode="auto">
          <a:xfrm>
            <a:off x="956556" y="4978339"/>
            <a:ext cx="79052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다른 건물처럼 지면과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서 있지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못하고 기울어져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90°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에서 몇 도 기울어져 있는지 각도기로 재어 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11" y="5154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43" name="그룹 42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36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4270899"/>
            <a:ext cx="8121157" cy="1606026"/>
            <a:chOff x="920552" y="4270899"/>
            <a:chExt cx="8121157" cy="1606026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921043" y="5123604"/>
              <a:ext cx="8120666" cy="75332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  <p:sp>
          <p:nvSpPr>
            <p:cNvPr id="28" name="TextBox 20"/>
            <p:cNvSpPr txBox="1">
              <a:spLocks noChangeArrowheads="1"/>
            </p:cNvSpPr>
            <p:nvPr/>
          </p:nvSpPr>
          <p:spPr bwMode="auto">
            <a:xfrm>
              <a:off x="1064568" y="4270899"/>
              <a:ext cx="7908823" cy="8371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1pPr>
              <a:lvl2pPr marL="742950" indent="-28575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2pPr>
              <a:lvl3pPr marL="11430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3pPr>
              <a:lvl4pPr marL="16002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4pPr>
              <a:lvl5pPr marL="2057400" indent="-228600" defTabSz="839788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5pPr>
              <a:lvl6pPr marL="25146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6pPr>
              <a:lvl7pPr marL="29718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7pPr>
              <a:lvl8pPr marL="34290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8pPr>
              <a:lvl9pPr marL="3886200" indent="-228600" defTabSz="839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나눔고딕" pitchFamily="50" charset="-127"/>
                </a:defRPr>
              </a:lvl9pPr>
            </a:lstStyle>
            <a:p>
              <a:pPr algn="just">
                <a:buNone/>
              </a:pPr>
              <a:r>
                <a:rPr lang="ko-KR" altLang="en-US" sz="2200" b="1" dirty="0">
                  <a:latin typeface="나눔고딕" pitchFamily="50" charset="-127"/>
                </a:rPr>
                <a:t>건축물의 기울어진 각도를 재기 위해서는 먼저 무엇을 해야 할지 </a:t>
              </a:r>
              <a:endParaRPr lang="en-US" altLang="ko-KR" sz="2200" b="1" dirty="0" smtClean="0">
                <a:latin typeface="나눔고딕" pitchFamily="50" charset="-127"/>
              </a:endParaRPr>
            </a:p>
            <a:p>
              <a:pPr algn="just">
                <a:buNone/>
              </a:pPr>
              <a:r>
                <a:rPr lang="ko-KR" altLang="en-US" sz="2200" b="1" dirty="0" smtClean="0">
                  <a:latin typeface="나눔고딕" pitchFamily="50" charset="-127"/>
                </a:rPr>
                <a:t>생각해 보세요</a:t>
              </a:r>
              <a:r>
                <a:rPr lang="en-US" altLang="ko-KR" sz="2200" b="1" dirty="0">
                  <a:latin typeface="나눔고딕" pitchFamily="50" charset="-127"/>
                </a:rPr>
                <a:t>.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20552" y="44059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sp>
        <p:nvSpPr>
          <p:cNvPr id="26" name="직사각형 7"/>
          <p:cNvSpPr>
            <a:spLocks noChangeArrowheads="1"/>
          </p:cNvSpPr>
          <p:nvPr/>
        </p:nvSpPr>
        <p:spPr bwMode="auto">
          <a:xfrm>
            <a:off x="917435" y="5121188"/>
            <a:ext cx="81398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기울어진 각을 재기 위한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기준선을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건물 옥상에서 지면과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°</a:t>
            </a:r>
            <a:r>
              <a:rPr lang="ko-KR" altLang="en-US" sz="2200" b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 </a:t>
            </a:r>
            <a:r>
              <a:rPr lang="ko-KR" altLang="en-US" sz="2200" b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되도록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그어야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9961" y="53276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그룹 42"/>
          <p:cNvGrpSpPr/>
          <p:nvPr/>
        </p:nvGrpSpPr>
        <p:grpSpPr>
          <a:xfrm>
            <a:off x="5222712" y="1879474"/>
            <a:ext cx="3414139" cy="2665650"/>
            <a:chOff x="1498291" y="1879474"/>
            <a:chExt cx="3414139" cy="2665650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1541347" y="1879475"/>
            <a:ext cx="3453549" cy="2425826"/>
            <a:chOff x="4991839" y="1879475"/>
            <a:chExt cx="3453549" cy="2425826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05481" y="2024844"/>
              <a:ext cx="3267899" cy="2280457"/>
            </a:xfrm>
            <a:prstGeom prst="rect">
              <a:avLst/>
            </a:prstGeom>
          </p:spPr>
        </p:pic>
      </p:grp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7887600" y="5508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36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1562274" y="1252288"/>
            <a:ext cx="6815777" cy="4787507"/>
            <a:chOff x="4991839" y="1879475"/>
            <a:chExt cx="3453549" cy="2425826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4085" r="33711" b="66690"/>
            <a:stretch/>
          </p:blipFill>
          <p:spPr>
            <a:xfrm>
              <a:off x="4991839" y="1879475"/>
              <a:ext cx="3453549" cy="2425826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 t="65770" r="61821" b="1710"/>
            <a:stretch/>
          </p:blipFill>
          <p:spPr>
            <a:xfrm>
              <a:off x="5112777" y="2024844"/>
              <a:ext cx="3267899" cy="2280457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7" t="59074" r="21331" b="17407"/>
          <a:stretch/>
        </p:blipFill>
        <p:spPr>
          <a:xfrm>
            <a:off x="1640632" y="2847163"/>
            <a:ext cx="6516724" cy="32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76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56556" y="410956"/>
            <a:ext cx="4343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여러 가지 건축물의 기울어진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각도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구하기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1614002" y="1252286"/>
            <a:ext cx="6737999" cy="5260813"/>
            <a:chOff x="1498291" y="1879474"/>
            <a:chExt cx="3414139" cy="2665650"/>
          </a:xfrm>
        </p:grpSpPr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6" t="35399" r="36434" b="32781"/>
            <a:stretch/>
          </p:blipFill>
          <p:spPr>
            <a:xfrm>
              <a:off x="1498291" y="1879474"/>
              <a:ext cx="3275154" cy="2641157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9" t="30081" r="60396" b="33302"/>
            <a:stretch/>
          </p:blipFill>
          <p:spPr>
            <a:xfrm>
              <a:off x="1568624" y="1977329"/>
              <a:ext cx="3343806" cy="2567795"/>
            </a:xfrm>
            <a:prstGeom prst="rect">
              <a:avLst/>
            </a:prstGeom>
          </p:spPr>
        </p:pic>
      </p:grp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7" t="40100" r="24850" b="37187"/>
          <a:stretch/>
        </p:blipFill>
        <p:spPr>
          <a:xfrm>
            <a:off x="1721213" y="2818190"/>
            <a:ext cx="6449387" cy="314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7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306</Words>
  <Application>Microsoft Office PowerPoint</Application>
  <PresentationFormat>A4 용지(210x297mm)</PresentationFormat>
  <Paragraphs>91</Paragraphs>
  <Slides>12</Slides>
  <Notes>9</Notes>
  <HiddenSlides>2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2</vt:i4>
      </vt:variant>
    </vt:vector>
  </HeadingPairs>
  <TitlesOfParts>
    <vt:vector size="22" baseType="lpstr">
      <vt:lpstr>굴림</vt:lpstr>
      <vt:lpstr>Arial</vt:lpstr>
      <vt:lpstr>나눔고딕</vt:lpstr>
      <vt:lpstr>나눔고딕 ExtraBold</vt:lpstr>
      <vt:lpstr>맑은 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291</cp:revision>
  <dcterms:created xsi:type="dcterms:W3CDTF">2016-11-16T23:53:02Z</dcterms:created>
  <dcterms:modified xsi:type="dcterms:W3CDTF">2018-01-19T01:43:03Z</dcterms:modified>
</cp:coreProperties>
</file>