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80" r:id="rId6"/>
    <p:sldId id="287" r:id="rId7"/>
    <p:sldId id="284" r:id="rId8"/>
    <p:sldId id="286" r:id="rId9"/>
    <p:sldId id="289" r:id="rId10"/>
    <p:sldId id="290" r:id="rId11"/>
    <p:sldId id="291" r:id="rId12"/>
    <p:sldId id="279" r:id="rId13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5"/>
      <p:bold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바른고딕" panose="020B0603020101020101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E4007F"/>
    <a:srgbClr val="385D8A"/>
    <a:srgbClr val="7F7F7F"/>
    <a:srgbClr val="E9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1452" y="-90"/>
      </p:cViewPr>
      <p:guideLst>
        <p:guide orient="horz" pos="1502"/>
        <p:guide orient="horz" pos="3884"/>
        <p:guide orient="horz" pos="4110"/>
        <p:guide pos="5978"/>
        <p:guide pos="26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BAA8990-3452-4A12-BB1D-8AC2AF7AE192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AA9C0BB-16A6-4068-9055-9CEE6B82BC2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9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각을 어떻게 그릴까요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각을 어떻게 그릴까요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emf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15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slide" Target="slide1.xml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51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2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8" name="그림 57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59" name="제목 1"/>
          <p:cNvSpPr txBox="1">
            <a:spLocks/>
          </p:cNvSpPr>
          <p:nvPr/>
        </p:nvSpPr>
        <p:spPr>
          <a:xfrm>
            <a:off x="3667116" y="3153508"/>
            <a:ext cx="54006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각을 어떻게 그릴까요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415925" y="500613"/>
            <a:ext cx="446506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6786" y="548680"/>
            <a:ext cx="3642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42~43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24~25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83" y="3355656"/>
            <a:ext cx="2132233" cy="151484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04466" y="1412775"/>
            <a:ext cx="8252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각도기와 자를 이용하여 주어진 각도의 각을 그려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288704" y="1929944"/>
            <a:ext cx="5328592" cy="3515280"/>
            <a:chOff x="2288704" y="1929944"/>
            <a:chExt cx="5328592" cy="3515280"/>
          </a:xfrm>
        </p:grpSpPr>
        <p:sp>
          <p:nvSpPr>
            <p:cNvPr id="3" name="_x181319832"/>
            <p:cNvSpPr>
              <a:spLocks noChangeArrowheads="1"/>
            </p:cNvSpPr>
            <p:nvPr/>
          </p:nvSpPr>
          <p:spPr bwMode="auto">
            <a:xfrm>
              <a:off x="2288704" y="2780928"/>
              <a:ext cx="5328592" cy="2664296"/>
            </a:xfrm>
            <a:prstGeom prst="roundRect">
              <a:avLst>
                <a:gd name="adj" fmla="val 5000"/>
              </a:avLst>
            </a:prstGeom>
            <a:noFill/>
            <a:ln w="1079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01675" algn="l"/>
                  <a:tab pos="3232150" algn="l"/>
                  <a:tab pos="5751513" algn="r"/>
                  <a:tab pos="5759450" algn="r"/>
                </a:tabLst>
              </a:pP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굴림" pitchFamily="50" charset="-127"/>
                  <a:cs typeface="굴림" pitchFamily="50" charset="-127"/>
                </a:rPr>
                <a:t> </a:t>
              </a: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rPr>
                <a:t> </a:t>
              </a: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92" t="76588" r="13852" b="16477"/>
            <a:stretch/>
          </p:blipFill>
          <p:spPr>
            <a:xfrm>
              <a:off x="4520953" y="1929944"/>
              <a:ext cx="843528" cy="876589"/>
            </a:xfrm>
            <a:prstGeom prst="rect">
              <a:avLst/>
            </a:prstGeom>
          </p:spPr>
        </p:pic>
      </p:grp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4664968" y="2152794"/>
            <a:ext cx="811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en-US" altLang="ko-KR" sz="2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45</a:t>
            </a:r>
            <a:r>
              <a:rPr lang="ko-KR" altLang="en-US" sz="2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˚</a:t>
            </a:r>
            <a:endParaRPr lang="en-US" altLang="ko-KR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이등변 삼각형 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556" y="41408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13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361420"/>
            <a:ext cx="5969254" cy="257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직각보다 작은 각과 직각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보다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큰 각을 알아볼까요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29012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52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194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각을 어떻게 그릴까요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7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656856" y="2132856"/>
            <a:ext cx="5352539" cy="28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각을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그려 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29012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452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194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각은 어떻게 그릴까요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3128" r="62149" b="75127"/>
          <a:stretch/>
        </p:blipFill>
        <p:spPr>
          <a:xfrm>
            <a:off x="776536" y="2609953"/>
            <a:ext cx="3268600" cy="283527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985423" y="1971918"/>
            <a:ext cx="5170493" cy="1305491"/>
            <a:chOff x="3985423" y="1971918"/>
            <a:chExt cx="5170493" cy="1305491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3998356" y="2431187"/>
              <a:ext cx="4976461" cy="8462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4160912" y="1971918"/>
              <a:ext cx="4995004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spc="-110" dirty="0" smtClean="0">
                  <a:latin typeface="나눔고딕" pitchFamily="50" charset="-127"/>
                </a:rPr>
                <a:t>야구 경기를 하기 위해 무엇을 </a:t>
              </a:r>
              <a:r>
                <a:rPr lang="ko-KR" altLang="en-US" sz="2200" b="1" spc="-110" dirty="0">
                  <a:latin typeface="나눔고딕" pitchFamily="50" charset="-127"/>
                </a:rPr>
                <a:t>하고 있나요</a:t>
              </a:r>
              <a:r>
                <a:rPr lang="en-US" altLang="ko-KR" sz="2200" b="1" spc="-110" dirty="0">
                  <a:latin typeface="나눔고딕" pitchFamily="50" charset="-127"/>
                </a:rPr>
                <a:t>?</a:t>
              </a: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3985423" y="2132856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985423" y="3235623"/>
            <a:ext cx="5040992" cy="2641649"/>
            <a:chOff x="3985423" y="3235623"/>
            <a:chExt cx="5040992" cy="2641649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3998357" y="4020160"/>
              <a:ext cx="4976460" cy="1857112"/>
            </a:xfrm>
            <a:prstGeom prst="roundRect">
              <a:avLst>
                <a:gd name="adj" fmla="val 1028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60912" y="3235623"/>
              <a:ext cx="4865503" cy="769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>
                  <a:latin typeface="나눔고딕" panose="020D0604000000000000" pitchFamily="50" charset="-127"/>
                </a:rPr>
                <a:t>각도기를 이용하지 않고 직각을 그리는 </a:t>
              </a:r>
              <a:r>
                <a:rPr lang="en-US" altLang="ko-KR" sz="2200" b="1" dirty="0" smtClean="0">
                  <a:latin typeface="나눔고딕" panose="020D0604000000000000" pitchFamily="50" charset="-127"/>
                </a:rPr>
                <a:t/>
              </a:r>
              <a:br>
                <a:rPr lang="en-US" altLang="ko-KR" sz="2200" b="1" dirty="0" smtClean="0">
                  <a:latin typeface="나눔고딕" panose="020D0604000000000000" pitchFamily="50" charset="-127"/>
                </a:rPr>
              </a:br>
              <a:r>
                <a:rPr lang="ko-KR" altLang="en-US" sz="2200" b="1" dirty="0" smtClean="0">
                  <a:latin typeface="나눔고딕" panose="020D0604000000000000" pitchFamily="50" charset="-127"/>
                </a:rPr>
                <a:t>방법은 </a:t>
              </a:r>
              <a:r>
                <a:rPr lang="ko-KR" altLang="en-US" sz="2200" b="1" dirty="0">
                  <a:latin typeface="나눔고딕" panose="020D0604000000000000" pitchFamily="50" charset="-127"/>
                </a:rPr>
                <a:t>무엇일까요</a:t>
              </a:r>
              <a:r>
                <a:rPr lang="en-US" altLang="ko-KR" sz="2200" b="1" dirty="0">
                  <a:latin typeface="나눔고딕" panose="020D0604000000000000" pitchFamily="50" charset="-127"/>
                </a:rPr>
                <a:t>?</a:t>
              </a:r>
              <a:endParaRPr lang="ko-KR" altLang="en-US" sz="2200" b="1" dirty="0">
                <a:latin typeface="나눔고딕" panose="020D0604000000000000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3985423" y="3356992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6720" y="410956"/>
            <a:ext cx="435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각도가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90</a:t>
            </a:r>
            <a:r>
              <a:rPr lang="en-US" altLang="ko-KR" sz="2400" b="1" dirty="0" smtClean="0">
                <a:solidFill>
                  <a:srgbClr val="669900"/>
                </a:solidFill>
                <a:latin typeface="나눔고딕" pitchFamily="50" charset="-127"/>
                <a:ea typeface="나눔고딕" pitchFamily="50" charset="-127"/>
              </a:rPr>
              <a:t>˚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인 각 그리기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직사각형 7"/>
          <p:cNvSpPr>
            <a:spLocks noChangeArrowheads="1"/>
          </p:cNvSpPr>
          <p:nvPr/>
        </p:nvSpPr>
        <p:spPr bwMode="auto">
          <a:xfrm>
            <a:off x="4016896" y="2469578"/>
            <a:ext cx="48842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라인기를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이용하여 홈 쪽에서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꺾어지면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 각을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직사각형 7"/>
          <p:cNvSpPr>
            <a:spLocks noChangeArrowheads="1"/>
          </p:cNvSpPr>
          <p:nvPr/>
        </p:nvSpPr>
        <p:spPr bwMode="auto">
          <a:xfrm>
            <a:off x="4016896" y="4092168"/>
            <a:ext cx="503770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직각 삼각자를 대고 그립니다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자의 직각 부분을 대고 그립니다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종이를 반으로 접고 또 반으로 접어서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975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생긴 선을 대고 그립니다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종이의 직각 부분을 대고 그립니다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9" name="그림 4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2" name="타원 51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94392" y="1395634"/>
            <a:ext cx="8160209" cy="769441"/>
            <a:chOff x="894392" y="1395634"/>
            <a:chExt cx="8160209" cy="769441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1137016" y="1395634"/>
              <a:ext cx="7917585" cy="7694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spc="-110" dirty="0" smtClean="0">
                  <a:latin typeface="나눔고딕" pitchFamily="50" charset="-127"/>
                </a:rPr>
                <a:t>야구 경기장에 그리고 있는 선은 각을 이룹니다</a:t>
              </a:r>
              <a:r>
                <a:rPr lang="en-US" altLang="ko-KR" sz="2200" b="1" spc="-110" dirty="0" smtClean="0">
                  <a:latin typeface="나눔고딕" pitchFamily="50" charset="-127"/>
                </a:rPr>
                <a:t>. </a:t>
              </a:r>
              <a:r>
                <a:rPr lang="ko-KR" altLang="en-US" sz="2200" b="1" spc="-110" dirty="0" smtClean="0">
                  <a:latin typeface="나눔고딕" pitchFamily="50" charset="-127"/>
                </a:rPr>
                <a:t>각을 어떻게 그리는지 </a:t>
              </a:r>
              <a:r>
                <a:rPr lang="ko-KR" altLang="en-US" sz="2200" b="1" dirty="0" smtClean="0">
                  <a:latin typeface="나눔고딕" pitchFamily="50" charset="-127"/>
                </a:rPr>
                <a:t>알아봅시다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894392" y="1487487"/>
              <a:ext cx="219266" cy="218283"/>
              <a:chOff x="-572047" y="4429132"/>
              <a:chExt cx="291025" cy="289721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8468" y="26455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8468" y="47759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1" t="6125" r="7805" b="88139"/>
          <a:stretch/>
        </p:blipFill>
        <p:spPr>
          <a:xfrm>
            <a:off x="1040287" y="2598229"/>
            <a:ext cx="4852103" cy="75971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1" t="17183" r="9665" b="74692"/>
          <a:stretch/>
        </p:blipFill>
        <p:spPr>
          <a:xfrm>
            <a:off x="1028564" y="4374131"/>
            <a:ext cx="4659321" cy="10761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901" r="57227" b="68826"/>
          <a:stretch/>
        </p:blipFill>
        <p:spPr>
          <a:xfrm>
            <a:off x="5205028" y="1762858"/>
            <a:ext cx="3802586" cy="2382631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66720" y="410956"/>
            <a:ext cx="435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각도가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90</a:t>
            </a:r>
            <a:r>
              <a:rPr lang="en-US" altLang="ko-KR" sz="2400" b="1" dirty="0" smtClean="0">
                <a:solidFill>
                  <a:srgbClr val="669900"/>
                </a:solidFill>
                <a:latin typeface="나눔고딕" pitchFamily="50" charset="-127"/>
                <a:ea typeface="나눔고딕" pitchFamily="50" charset="-127"/>
              </a:rPr>
              <a:t>˚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인 각 그리기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4339" y="1403906"/>
            <a:ext cx="8085056" cy="430887"/>
            <a:chOff x="924339" y="1403906"/>
            <a:chExt cx="8085056" cy="430887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1064568" y="1403906"/>
              <a:ext cx="7944827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각도기와 자를 이</a:t>
              </a:r>
              <a:r>
                <a:rPr lang="ko-KR" altLang="en-US" sz="2200" b="1" dirty="0" smtClean="0">
                  <a:latin typeface="나눔 고딕"/>
                </a:rPr>
                <a:t>용하여 각도가 </a:t>
              </a:r>
              <a:r>
                <a:rPr lang="en-US" altLang="ko-KR" sz="2200" b="1" dirty="0" smtClean="0">
                  <a:latin typeface="나눔 고딕"/>
                </a:rPr>
                <a:t>90°</a:t>
              </a:r>
              <a:r>
                <a:rPr lang="ko-KR" altLang="en-US" sz="2200" b="1" dirty="0">
                  <a:latin typeface="나눔 고딕"/>
                </a:rPr>
                <a:t>인 각 </a:t>
              </a:r>
              <a:r>
                <a:rPr lang="ko-KR" altLang="en-US" sz="2200" b="1" dirty="0" err="1">
                  <a:latin typeface="나눔 고딕"/>
                </a:rPr>
                <a:t>ㄱㄴㄷ을</a:t>
              </a:r>
              <a:r>
                <a:rPr lang="ko-KR" altLang="en-US" sz="2200" b="1" dirty="0">
                  <a:latin typeface="나눔 고딕"/>
                </a:rPr>
                <a:t> 그려 보세요</a:t>
              </a:r>
              <a:r>
                <a:rPr lang="en-US" altLang="ko-KR" sz="2200" b="1" dirty="0">
                  <a:latin typeface="나눔 고딕"/>
                </a:rPr>
                <a:t>.</a:t>
              </a: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924339" y="1556642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3763" y="27454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타원 25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0" t="36033" r="9976" b="45694"/>
          <a:stretch/>
        </p:blipFill>
        <p:spPr>
          <a:xfrm>
            <a:off x="5215691" y="3665053"/>
            <a:ext cx="3553733" cy="23826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3763" y="47246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97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0" t="55642" r="9976" b="26085"/>
          <a:stretch/>
        </p:blipFill>
        <p:spPr>
          <a:xfrm>
            <a:off x="5215691" y="1445841"/>
            <a:ext cx="3553733" cy="238263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66473" r="46909" b="23950"/>
          <a:stretch/>
        </p:blipFill>
        <p:spPr>
          <a:xfrm>
            <a:off x="1131459" y="2017421"/>
            <a:ext cx="4580373" cy="12485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720" y="410956"/>
            <a:ext cx="435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각도가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90</a:t>
            </a:r>
            <a:r>
              <a:rPr lang="en-US" altLang="ko-KR" sz="2400" b="1" dirty="0" smtClean="0">
                <a:solidFill>
                  <a:srgbClr val="669900"/>
                </a:solidFill>
                <a:latin typeface="나눔고딕" pitchFamily="50" charset="-127"/>
                <a:ea typeface="나눔고딕" pitchFamily="50" charset="-127"/>
              </a:rPr>
              <a:t>˚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인 각 그리기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3763" y="25214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34426" r="57227" b="47301"/>
          <a:stretch/>
        </p:blipFill>
        <p:spPr>
          <a:xfrm>
            <a:off x="5205028" y="3409006"/>
            <a:ext cx="3802586" cy="23826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80920" r="46909" b="9749"/>
          <a:stretch/>
        </p:blipFill>
        <p:spPr>
          <a:xfrm>
            <a:off x="1131459" y="4052595"/>
            <a:ext cx="4580373" cy="121659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3763" y="44521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21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0433" y="5011807"/>
            <a:ext cx="8075015" cy="862935"/>
            <a:chOff x="910433" y="5011807"/>
            <a:chExt cx="8075015" cy="862935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910433" y="5450007"/>
              <a:ext cx="8075015" cy="4247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1097753" y="5011807"/>
              <a:ext cx="5439423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>
                  <a:latin typeface="나눔고딕" pitchFamily="50" charset="-127"/>
                </a:rPr>
                <a:t>각을 그리기 위해 먼저 무엇을 해야 할까요</a:t>
              </a:r>
              <a:r>
                <a:rPr lang="en-US" altLang="ko-KR" sz="2200" b="1" dirty="0">
                  <a:latin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924339" y="5150288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각도기와 자를 이용하여 주어진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 그리기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0552" y="1412776"/>
            <a:ext cx="7223870" cy="430887"/>
            <a:chOff x="658088" y="1403906"/>
            <a:chExt cx="7223870" cy="430887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907297" y="1403906"/>
              <a:ext cx="6974661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각도기와 자를 이용하여 주어진 각도의 각을 그려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658088" y="1493937"/>
              <a:ext cx="219266" cy="218283"/>
              <a:chOff x="-572047" y="4429132"/>
              <a:chExt cx="291025" cy="289721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직사각형 7"/>
          <p:cNvSpPr>
            <a:spLocks noChangeArrowheads="1"/>
          </p:cNvSpPr>
          <p:nvPr/>
        </p:nvSpPr>
        <p:spPr bwMode="auto">
          <a:xfrm>
            <a:off x="920552" y="5433238"/>
            <a:ext cx="7967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각의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꼭짓점을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정한 후 각도기의 중심과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각의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꼭짓점을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맞춥니다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8" name="그림 3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타원 41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169761" y="1843663"/>
            <a:ext cx="1817698" cy="1974695"/>
            <a:chOff x="1169761" y="1843663"/>
            <a:chExt cx="1817698" cy="197469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" t="39573" r="77928" b="55559"/>
            <a:stretch/>
          </p:blipFill>
          <p:spPr>
            <a:xfrm>
              <a:off x="1401818" y="3484529"/>
              <a:ext cx="1544656" cy="333829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9" t="11158" r="55467" b="83232"/>
            <a:stretch/>
          </p:blipFill>
          <p:spPr>
            <a:xfrm>
              <a:off x="1169761" y="1843663"/>
              <a:ext cx="1817698" cy="731473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23499" r="85135" b="62002"/>
          <a:stretch/>
        </p:blipFill>
        <p:spPr>
          <a:xfrm>
            <a:off x="1508623" y="2683116"/>
            <a:ext cx="908849" cy="99422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40959" r="59940" b="54173"/>
          <a:stretch/>
        </p:blipFill>
        <p:spPr>
          <a:xfrm>
            <a:off x="4074572" y="3484529"/>
            <a:ext cx="1544656" cy="333829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4031000" y="1797427"/>
            <a:ext cx="1817698" cy="1874909"/>
            <a:chOff x="4031000" y="1797427"/>
            <a:chExt cx="1817698" cy="1874909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66" t="10738" r="19870" b="83652"/>
            <a:stretch/>
          </p:blipFill>
          <p:spPr>
            <a:xfrm>
              <a:off x="4031000" y="1797427"/>
              <a:ext cx="1817698" cy="731473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9" t="25722" r="66081" b="59779"/>
            <a:stretch/>
          </p:blipFill>
          <p:spPr>
            <a:xfrm>
              <a:off x="4171616" y="2678109"/>
              <a:ext cx="908849" cy="994227"/>
            </a:xfrm>
            <a:prstGeom prst="rect">
              <a:avLst/>
            </a:prstGeom>
          </p:spPr>
        </p:pic>
      </p:grp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32093" r="31576" b="57173"/>
          <a:stretch/>
        </p:blipFill>
        <p:spPr>
          <a:xfrm>
            <a:off x="7382010" y="2927803"/>
            <a:ext cx="1171390" cy="736083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6490598" y="1764570"/>
            <a:ext cx="1946679" cy="1952359"/>
            <a:chOff x="6490598" y="1764570"/>
            <a:chExt cx="1946679" cy="1952359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6" t="38752" r="54187" b="55637"/>
            <a:stretch/>
          </p:blipFill>
          <p:spPr>
            <a:xfrm>
              <a:off x="6720118" y="1764570"/>
              <a:ext cx="1717159" cy="731603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3" t="25944" r="46212" b="59557"/>
            <a:stretch/>
          </p:blipFill>
          <p:spPr>
            <a:xfrm>
              <a:off x="6490598" y="2722702"/>
              <a:ext cx="1082992" cy="994227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3" t="40281" r="9814" b="44507"/>
          <a:stretch/>
        </p:blipFill>
        <p:spPr>
          <a:xfrm>
            <a:off x="6849924" y="3716645"/>
            <a:ext cx="2037724" cy="1979832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8" t="27663" r="9814" b="59179"/>
          <a:stretch/>
        </p:blipFill>
        <p:spPr>
          <a:xfrm>
            <a:off x="5208976" y="3516557"/>
            <a:ext cx="2942402" cy="1712545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6027" y="32431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5069" y="32198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42792" y="30343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3844" y="54877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타원 56">
            <a:hlinkClick r:id="rId12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14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35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358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주어진 각도의 각을 그려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돌림판 완성하기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42329" y="1412776"/>
            <a:ext cx="7971111" cy="430887"/>
            <a:chOff x="658088" y="1403906"/>
            <a:chExt cx="7971111" cy="430887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907297" y="1403906"/>
              <a:ext cx="7721902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주어진 각도의 </a:t>
              </a:r>
              <a:r>
                <a:rPr lang="ko-KR" altLang="en-US" sz="2200" b="1" dirty="0">
                  <a:latin typeface="나눔고딕" pitchFamily="50" charset="-127"/>
                </a:rPr>
                <a:t>각을 돌림판 위에 </a:t>
              </a:r>
              <a:r>
                <a:rPr lang="ko-KR" altLang="en-US" sz="2200" b="1" dirty="0" smtClean="0">
                  <a:latin typeface="나눔고딕" pitchFamily="50" charset="-127"/>
                </a:rPr>
                <a:t>겹치지 않게 모두 그려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658088" y="1510207"/>
              <a:ext cx="219266" cy="218283"/>
              <a:chOff x="-572047" y="4429132"/>
              <a:chExt cx="291025" cy="289721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타원 41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042882" y="1923368"/>
            <a:ext cx="5830506" cy="3997425"/>
            <a:chOff x="2042882" y="1923368"/>
            <a:chExt cx="5830506" cy="3997425"/>
          </a:xfrm>
        </p:grpSpPr>
        <p:grpSp>
          <p:nvGrpSpPr>
            <p:cNvPr id="5" name="그룹 4"/>
            <p:cNvGrpSpPr/>
            <p:nvPr/>
          </p:nvGrpSpPr>
          <p:grpSpPr>
            <a:xfrm>
              <a:off x="2042882" y="1923368"/>
              <a:ext cx="5830506" cy="3997425"/>
              <a:chOff x="2042882" y="1923368"/>
              <a:chExt cx="5830506" cy="399742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30942" r="67773" b="32730"/>
              <a:stretch/>
            </p:blipFill>
            <p:spPr>
              <a:xfrm>
                <a:off x="3814589" y="1923368"/>
                <a:ext cx="4058799" cy="3997425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EEFDE"/>
                  </a:clrFrom>
                  <a:clrTo>
                    <a:srgbClr val="FEEFD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38" t="64713" r="60440" b="6659"/>
              <a:stretch/>
            </p:blipFill>
            <p:spPr>
              <a:xfrm>
                <a:off x="2042882" y="2186786"/>
                <a:ext cx="1514873" cy="3732469"/>
              </a:xfrm>
              <a:prstGeom prst="rect">
                <a:avLst/>
              </a:prstGeom>
            </p:spPr>
          </p:pic>
        </p:grpSp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EFDE"/>
                </a:clrFrom>
                <a:clrTo>
                  <a:srgbClr val="FEEF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3" t="68763" r="77925" b="27204"/>
            <a:stretch/>
          </p:blipFill>
          <p:spPr>
            <a:xfrm>
              <a:off x="2450449" y="2723129"/>
              <a:ext cx="584686" cy="525851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EFDE"/>
                </a:clrFrom>
                <a:clrTo>
                  <a:srgbClr val="FEEF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3" t="68763" r="77925" b="27204"/>
            <a:stretch/>
          </p:blipFill>
          <p:spPr>
            <a:xfrm>
              <a:off x="2432720" y="3191181"/>
              <a:ext cx="584686" cy="525851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EFDE"/>
              </a:clrFrom>
              <a:clrTo>
                <a:srgbClr val="FEE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68763" r="77925" b="27204"/>
          <a:stretch/>
        </p:blipFill>
        <p:spPr>
          <a:xfrm>
            <a:off x="2432720" y="3654711"/>
            <a:ext cx="584686" cy="52585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9" t="23433" r="52037" b="59091"/>
          <a:stretch/>
        </p:blipFill>
        <p:spPr>
          <a:xfrm>
            <a:off x="5817096" y="3429000"/>
            <a:ext cx="1941238" cy="192297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7" t="23433" r="38459" b="59091"/>
          <a:stretch/>
        </p:blipFill>
        <p:spPr>
          <a:xfrm>
            <a:off x="4595938" y="3609020"/>
            <a:ext cx="1941238" cy="192297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5" t="28255" r="28638" b="62597"/>
          <a:stretch/>
        </p:blipFill>
        <p:spPr>
          <a:xfrm>
            <a:off x="4808984" y="3358529"/>
            <a:ext cx="1431110" cy="100657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9115" y="37676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9115" y="42214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EFDE"/>
              </a:clrFrom>
              <a:clrTo>
                <a:srgbClr val="FEE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68763" r="77925" b="27204"/>
          <a:stretch/>
        </p:blipFill>
        <p:spPr>
          <a:xfrm>
            <a:off x="2432720" y="4113076"/>
            <a:ext cx="584686" cy="52585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EFDE"/>
              </a:clrFrom>
              <a:clrTo>
                <a:srgbClr val="FEE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68763" r="77925" b="27204"/>
          <a:stretch/>
        </p:blipFill>
        <p:spPr>
          <a:xfrm>
            <a:off x="2450449" y="4558204"/>
            <a:ext cx="584686" cy="525851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9115" y="46665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14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748644" y="2356723"/>
            <a:ext cx="5292588" cy="2529568"/>
            <a:chOff x="1748644" y="1878722"/>
            <a:chExt cx="5292588" cy="252956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92" t="76588" r="14048" b="16477"/>
            <a:stretch/>
          </p:blipFill>
          <p:spPr>
            <a:xfrm>
              <a:off x="1748644" y="1878722"/>
              <a:ext cx="823949" cy="876589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50" y="2317016"/>
              <a:ext cx="4212682" cy="2091274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804466" y="1412775"/>
            <a:ext cx="8108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주어진 각도의 각을 각도기 위에 그려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1886094" y="2579573"/>
            <a:ext cx="906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en-US" altLang="ko-KR" sz="2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lang="ko-KR" altLang="en-US" sz="2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˚</a:t>
            </a:r>
            <a:endParaRPr lang="en-US" altLang="ko-KR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이등변 삼각형 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39581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직선 연결선 17"/>
          <p:cNvCxnSpPr/>
          <p:nvPr/>
        </p:nvCxnSpPr>
        <p:spPr>
          <a:xfrm flipV="1">
            <a:off x="4764881" y="2615577"/>
            <a:ext cx="368139" cy="2119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04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9"/>
          <a:stretch/>
        </p:blipFill>
        <p:spPr>
          <a:xfrm>
            <a:off x="4102560" y="3526203"/>
            <a:ext cx="1898930" cy="1268089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65992"/>
              </p:ext>
            </p:extLst>
          </p:nvPr>
        </p:nvGraphicFramePr>
        <p:xfrm>
          <a:off x="4143565" y="4451446"/>
          <a:ext cx="1618869" cy="338074"/>
        </p:xfrm>
        <a:graphic>
          <a:graphicData uri="http://schemas.openxmlformats.org/drawingml/2006/table">
            <a:tbl>
              <a:tblPr/>
              <a:tblGrid>
                <a:gridCol w="1618869"/>
              </a:tblGrid>
              <a:tr h="33807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804466" y="1412775"/>
            <a:ext cx="8252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각도기와 자를 이용하여 주어진 점 </a:t>
            </a:r>
            <a:r>
              <a:rPr lang="ko-KR" altLang="en-US" sz="2200" b="1" dirty="0" err="1" smtClean="0">
                <a:latin typeface="나눔고딕" pitchFamily="50" charset="-127"/>
                <a:ea typeface="나눔고딕" pitchFamily="50" charset="-127"/>
              </a:rPr>
              <a:t>ㄱ을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 smtClean="0">
                <a:latin typeface="나눔고딕" pitchFamily="50" charset="-127"/>
                <a:ea typeface="나눔고딕" pitchFamily="50" charset="-127"/>
              </a:rPr>
              <a:t>꼭짓점으로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하여 각</a:t>
            </a:r>
            <a:endParaRPr lang="en-US" altLang="ko-KR" sz="2200" b="1" dirty="0" smtClean="0">
              <a:latin typeface="나눔고딕" pitchFamily="50" charset="-127"/>
              <a:ea typeface="나눔고딕" pitchFamily="50" charset="-127"/>
            </a:endParaRPr>
          </a:p>
          <a:p>
            <a:pPr marL="901700"/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도의 각을 그려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529064" y="472394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 err="1"/>
              <a:t>ㄱ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761" y="39969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3547456" y="2338331"/>
            <a:ext cx="2811088" cy="2871933"/>
            <a:chOff x="3547456" y="2338331"/>
            <a:chExt cx="2811088" cy="2871933"/>
          </a:xfrm>
        </p:grpSpPr>
        <p:sp>
          <p:nvSpPr>
            <p:cNvPr id="7" name="_x181319832"/>
            <p:cNvSpPr>
              <a:spLocks noChangeArrowheads="1"/>
            </p:cNvSpPr>
            <p:nvPr/>
          </p:nvSpPr>
          <p:spPr bwMode="auto">
            <a:xfrm>
              <a:off x="3547456" y="3214920"/>
              <a:ext cx="2811088" cy="1995344"/>
            </a:xfrm>
            <a:prstGeom prst="roundRect">
              <a:avLst>
                <a:gd name="adj" fmla="val 5000"/>
              </a:avLst>
            </a:prstGeom>
            <a:noFill/>
            <a:ln w="1079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01675" algn="l"/>
                  <a:tab pos="3232150" algn="l"/>
                  <a:tab pos="5751513" algn="r"/>
                  <a:tab pos="5759450" algn="r"/>
                </a:tabLst>
              </a:pP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굴림" pitchFamily="50" charset="-127"/>
                  <a:cs typeface="굴림" pitchFamily="50" charset="-127"/>
                </a:rPr>
                <a:t> </a:t>
              </a: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rPr>
                <a:t> </a:t>
              </a: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92" t="76588" r="14048" b="16477"/>
            <a:stretch/>
          </p:blipFill>
          <p:spPr>
            <a:xfrm>
              <a:off x="4525095" y="2338331"/>
              <a:ext cx="823949" cy="876589"/>
            </a:xfrm>
            <a:prstGeom prst="rect">
              <a:avLst/>
            </a:prstGeom>
          </p:spPr>
        </p:pic>
      </p:grpSp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4556956" y="2561181"/>
            <a:ext cx="906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en-US" altLang="ko-KR" sz="2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2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˚</a:t>
            </a:r>
            <a:endParaRPr lang="en-US" altLang="ko-KR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714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274</Words>
  <Application>Microsoft Office PowerPoint</Application>
  <PresentationFormat>A4 용지(210x297mm)</PresentationFormat>
  <Paragraphs>79</Paragraphs>
  <Slides>11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굴림</vt:lpstr>
      <vt:lpstr>Arial</vt:lpstr>
      <vt:lpstr>맑은 고딕</vt:lpstr>
      <vt:lpstr>나눔 고딕</vt:lpstr>
      <vt:lpstr>나눔고딕</vt:lpstr>
      <vt:lpstr>나눔바른고딕</vt:lpstr>
      <vt:lpstr>나눔고딕 ExtraBold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민지희</cp:lastModifiedBy>
  <cp:revision>277</cp:revision>
  <cp:lastPrinted>2017-11-14T08:24:03Z</cp:lastPrinted>
  <dcterms:created xsi:type="dcterms:W3CDTF">2016-11-16T23:53:02Z</dcterms:created>
  <dcterms:modified xsi:type="dcterms:W3CDTF">2018-10-02T07:53:53Z</dcterms:modified>
</cp:coreProperties>
</file>