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7" r:id="rId4"/>
    <p:sldId id="259" r:id="rId5"/>
    <p:sldId id="290" r:id="rId6"/>
    <p:sldId id="270" r:id="rId7"/>
    <p:sldId id="285" r:id="rId8"/>
    <p:sldId id="271" r:id="rId9"/>
    <p:sldId id="279" r:id="rId10"/>
    <p:sldId id="272" r:id="rId11"/>
    <p:sldId id="280" r:id="rId12"/>
    <p:sldId id="282" r:id="rId13"/>
    <p:sldId id="274" r:id="rId14"/>
    <p:sldId id="281" r:id="rId15"/>
    <p:sldId id="278" r:id="rId16"/>
    <p:sldId id="275" r:id="rId17"/>
    <p:sldId id="283" r:id="rId18"/>
    <p:sldId id="258" r:id="rId19"/>
    <p:sldId id="291" r:id="rId20"/>
    <p:sldId id="276" r:id="rId21"/>
    <p:sldId id="277" r:id="rId22"/>
    <p:sldId id="284" r:id="rId23"/>
    <p:sldId id="286" r:id="rId24"/>
    <p:sldId id="287" r:id="rId25"/>
    <p:sldId id="288" r:id="rId26"/>
    <p:sldId id="289" r:id="rId27"/>
    <p:sldId id="266" r:id="rId28"/>
  </p:sldIdLst>
  <p:sldSz cx="9906000" cy="6858000" type="A4"/>
  <p:notesSz cx="6858000" cy="9144000"/>
  <p:embeddedFontLst>
    <p:embeddedFont>
      <p:font typeface="나눔고딕 ExtraBold" pitchFamily="50" charset="-127"/>
      <p:bold r:id="rId31"/>
    </p:embeddedFont>
    <p:embeddedFont>
      <p:font typeface="맑은 고딕" pitchFamily="50" charset="-127"/>
      <p:regular r:id="rId32"/>
      <p:bold r:id="rId33"/>
    </p:embeddedFont>
    <p:embeddedFont>
      <p:font typeface="나눔고딕" pitchFamily="50" charset="-127"/>
      <p:regular r:id="rId34"/>
      <p:bold r:id="rId35"/>
    </p:embeddedFont>
    <p:embeddedFont>
      <p:font typeface="나눔바른고딕" pitchFamily="50" charset="-127"/>
      <p:regular r:id="rId36"/>
      <p:bold r:id="rId37"/>
    </p:embeddedFont>
  </p:embeddedFontLst>
  <p:custShowLst>
    <p:custShow name="재구성한 쇼 1" id="0">
      <p:sldLst>
        <p:sld r:id="rId5"/>
      </p:sldLst>
    </p:custShow>
    <p:custShow name="재구성한 쇼 2" id="1">
      <p:sldLst>
        <p:sld r:id="rId19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E4007F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1" autoAdjust="0"/>
    <p:restoredTop sz="94660"/>
  </p:normalViewPr>
  <p:slideViewPr>
    <p:cSldViewPr showGuides="1">
      <p:cViewPr>
        <p:scale>
          <a:sx n="75" d="100"/>
          <a:sy n="75" d="100"/>
        </p:scale>
        <p:origin x="-1626" y="-282"/>
      </p:cViewPr>
      <p:guideLst>
        <p:guide orient="horz" pos="482"/>
        <p:guide orient="horz" pos="3884"/>
        <p:guide orient="horz" pos="527"/>
        <p:guide orient="horz" pos="935"/>
        <p:guide orient="horz" pos="1298"/>
        <p:guide pos="262"/>
        <p:guide pos="600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51C61-766F-4ACF-8619-09AD2113E22D}" type="datetimeFigureOut">
              <a:rPr lang="ko-KR" altLang="en-US" smtClean="0">
                <a:latin typeface="나눔고딕" pitchFamily="50" charset="-127"/>
                <a:ea typeface="나눔고딕" pitchFamily="50" charset="-127"/>
              </a:rPr>
              <a:pPr/>
              <a:t>2018-01-12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BF2D7-43B9-4A43-AF75-DD6B87E7E409}" type="slidenum">
              <a:rPr lang="ko-KR" altLang="en-US" smtClean="0">
                <a:latin typeface="나눔고딕" pitchFamily="50" charset="-127"/>
                <a:ea typeface="나눔고딕" pitchFamily="50" charset="-127"/>
              </a:rPr>
              <a:pPr/>
              <a:t>‹#›</a:t>
            </a:fld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9274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6000F-3421-47AA-B4ED-5C44D60B07D4}" type="datetimeFigureOut">
              <a:rPr lang="ko-KR" altLang="en-US" smtClean="0"/>
              <a:t>2018-01-12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B890F-EF0E-46E5-B28A-8AFA4B49B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047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890F-EF0E-46E5-B28A-8AFA4B49B13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0820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890F-EF0E-46E5-B28A-8AFA4B49B13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391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>
                <a:latin typeface="나눔고딕" pitchFamily="50" charset="-127"/>
                <a:ea typeface="나눔고딕" pitchFamily="50" charset="-127"/>
              </a:defRPr>
            </a:lvl1pPr>
            <a:lvl2pPr>
              <a:defRPr sz="2400">
                <a:latin typeface="나눔고딕" pitchFamily="50" charset="-127"/>
                <a:ea typeface="나눔고딕" pitchFamily="50" charset="-127"/>
              </a:defRPr>
            </a:lvl2pPr>
            <a:lvl3pPr>
              <a:defRPr sz="2000">
                <a:latin typeface="나눔고딕" pitchFamily="50" charset="-127"/>
                <a:ea typeface="나눔고딕" pitchFamily="50" charset="-127"/>
              </a:defRPr>
            </a:lvl3pPr>
            <a:lvl4pPr>
              <a:defRPr sz="1800">
                <a:latin typeface="나눔고딕" pitchFamily="50" charset="-127"/>
                <a:ea typeface="나눔고딕" pitchFamily="50" charset="-127"/>
              </a:defRPr>
            </a:lvl4pPr>
            <a:lvl5pPr>
              <a:defRPr sz="1800">
                <a:latin typeface="나눔고딕" pitchFamily="50" charset="-127"/>
                <a:ea typeface="나눔고딕" pitchFamily="50" charset="-127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  <a:lvl2pPr>
              <a:defRPr>
                <a:latin typeface="나눔고딕" pitchFamily="50" charset="-127"/>
                <a:ea typeface="나눔고딕" pitchFamily="50" charset="-127"/>
              </a:defRPr>
            </a:lvl2pPr>
            <a:lvl3pPr>
              <a:defRPr>
                <a:latin typeface="나눔고딕" pitchFamily="50" charset="-127"/>
                <a:ea typeface="나눔고딕" pitchFamily="50" charset="-127"/>
              </a:defRPr>
            </a:lvl3pPr>
            <a:lvl4pPr>
              <a:defRPr>
                <a:latin typeface="나눔고딕" pitchFamily="50" charset="-127"/>
                <a:ea typeface="나눔고딕" pitchFamily="50" charset="-127"/>
              </a:defRPr>
            </a:lvl4pPr>
            <a:lvl5pPr>
              <a:defRPr>
                <a:latin typeface="나눔고딕" pitchFamily="50" charset="-127"/>
                <a:ea typeface="나눔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억과 조를 알아볼까요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5348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평면도형을 뒤집고 돌려 볼까요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Freeform 8"/>
          <p:cNvSpPr>
            <a:spLocks/>
          </p:cNvSpPr>
          <p:nvPr userDrawn="1"/>
        </p:nvSpPr>
        <p:spPr bwMode="auto">
          <a:xfrm>
            <a:off x="26532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억과 조를 알아볼까요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>
                <a:latin typeface="나눔고딕" pitchFamily="50" charset="-127"/>
                <a:ea typeface="나눔고딕" pitchFamily="50" charset="-127"/>
              </a:defRPr>
            </a:lvl1pPr>
            <a:lvl2pPr>
              <a:defRPr sz="2000">
                <a:latin typeface="나눔고딕" pitchFamily="50" charset="-127"/>
                <a:ea typeface="나눔고딕" pitchFamily="50" charset="-127"/>
              </a:defRPr>
            </a:lvl2pPr>
            <a:lvl3pPr>
              <a:defRPr sz="1800">
                <a:latin typeface="나눔고딕" pitchFamily="50" charset="-127"/>
                <a:ea typeface="나눔고딕" pitchFamily="50" charset="-127"/>
              </a:defRPr>
            </a:lvl3pPr>
            <a:lvl4pPr>
              <a:defRPr sz="1600">
                <a:latin typeface="나눔고딕" pitchFamily="50" charset="-127"/>
                <a:ea typeface="나눔고딕" pitchFamily="50" charset="-127"/>
              </a:defRPr>
            </a:lvl4pPr>
            <a:lvl5pPr>
              <a:defRPr sz="1600">
                <a:latin typeface="나눔고딕" pitchFamily="50" charset="-127"/>
                <a:ea typeface="나눔고딕" pitchFamily="50" charset="-127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>
                <a:latin typeface="나눔고딕" pitchFamily="50" charset="-127"/>
                <a:ea typeface="나눔고딕" pitchFamily="50" charset="-127"/>
              </a:defRPr>
            </a:lvl1pPr>
            <a:lvl2pPr>
              <a:defRPr sz="2800">
                <a:latin typeface="나눔고딕" pitchFamily="50" charset="-127"/>
                <a:ea typeface="나눔고딕" pitchFamily="50" charset="-127"/>
              </a:defRPr>
            </a:lvl2pPr>
            <a:lvl3pPr>
              <a:defRPr sz="2400">
                <a:latin typeface="나눔고딕" pitchFamily="50" charset="-127"/>
                <a:ea typeface="나눔고딕" pitchFamily="50" charset="-127"/>
              </a:defRPr>
            </a:lvl3pPr>
            <a:lvl4pPr>
              <a:defRPr sz="2000">
                <a:latin typeface="나눔고딕" pitchFamily="50" charset="-127"/>
                <a:ea typeface="나눔고딕" pitchFamily="50" charset="-127"/>
              </a:defRPr>
            </a:lvl4pPr>
            <a:lvl5pPr>
              <a:defRPr sz="2000">
                <a:latin typeface="나눔고딕" pitchFamily="50" charset="-127"/>
                <a:ea typeface="나눔고딕" pitchFamily="50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7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.emf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slide" Target="slide20.xml"/><Relationship Id="rId4" Type="http://schemas.openxmlformats.org/officeDocument/2006/relationships/image" Target="../media/image3.png"/><Relationship Id="rId9" Type="http://schemas.openxmlformats.org/officeDocument/2006/relationships/slide" Target="slide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2.xml"/><Relationship Id="rId9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7.png"/><Relationship Id="rId7" Type="http://schemas.openxmlformats.org/officeDocument/2006/relationships/slide" Target="slide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slide" Target="slide4.xml"/><Relationship Id="rId5" Type="http://schemas.openxmlformats.org/officeDocument/2006/relationships/image" Target="../media/image13.png"/><Relationship Id="rId10" Type="http://schemas.openxmlformats.org/officeDocument/2006/relationships/slide" Target="slide2.xml"/><Relationship Id="rId4" Type="http://schemas.openxmlformats.org/officeDocument/2006/relationships/image" Target="../media/image15.png"/><Relationship Id="rId9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9.png"/><Relationship Id="rId7" Type="http://schemas.openxmlformats.org/officeDocument/2006/relationships/slide" Target="slide19.xml"/><Relationship Id="rId12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slide" Target="slide4.xml"/><Relationship Id="rId5" Type="http://schemas.openxmlformats.org/officeDocument/2006/relationships/image" Target="../media/image21.png"/><Relationship Id="rId10" Type="http://schemas.openxmlformats.org/officeDocument/2006/relationships/slide" Target="slide2.xml"/><Relationship Id="rId4" Type="http://schemas.openxmlformats.org/officeDocument/2006/relationships/image" Target="../media/image20.pn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slide" Target="slide20.xml"/><Relationship Id="rId4" Type="http://schemas.openxmlformats.org/officeDocument/2006/relationships/slide" Target="slide19.xml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png"/><Relationship Id="rId7" Type="http://schemas.openxmlformats.org/officeDocument/2006/relationships/slide" Target="slide2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11" Type="http://schemas.openxmlformats.org/officeDocument/2006/relationships/slide" Target="slide5.xml"/><Relationship Id="rId5" Type="http://schemas.openxmlformats.org/officeDocument/2006/relationships/image" Target="../media/image13.png"/><Relationship Id="rId10" Type="http://schemas.openxmlformats.org/officeDocument/2006/relationships/slide" Target="slide4.xml"/><Relationship Id="rId4" Type="http://schemas.openxmlformats.org/officeDocument/2006/relationships/image" Target="../media/image21.png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10" Type="http://schemas.openxmlformats.org/officeDocument/2006/relationships/slide" Target="slide5.xml"/><Relationship Id="rId4" Type="http://schemas.openxmlformats.org/officeDocument/2006/relationships/image" Target="../media/image13.png"/><Relationship Id="rId9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0.png"/><Relationship Id="rId7" Type="http://schemas.openxmlformats.org/officeDocument/2006/relationships/slide" Target="slide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10" Type="http://schemas.openxmlformats.org/officeDocument/2006/relationships/slide" Target="slide5.xml"/><Relationship Id="rId4" Type="http://schemas.openxmlformats.org/officeDocument/2006/relationships/image" Target="../media/image13.png"/><Relationship Id="rId9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0.png"/><Relationship Id="rId7" Type="http://schemas.openxmlformats.org/officeDocument/2006/relationships/slide" Target="slide2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11" Type="http://schemas.openxmlformats.org/officeDocument/2006/relationships/slide" Target="slide5.xml"/><Relationship Id="rId5" Type="http://schemas.openxmlformats.org/officeDocument/2006/relationships/image" Target="../media/image13.png"/><Relationship Id="rId10" Type="http://schemas.openxmlformats.org/officeDocument/2006/relationships/slide" Target="slide4.xml"/><Relationship Id="rId4" Type="http://schemas.openxmlformats.org/officeDocument/2006/relationships/image" Target="../media/image12.png"/><Relationship Id="rId9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png"/><Relationship Id="rId7" Type="http://schemas.openxmlformats.org/officeDocument/2006/relationships/slide" Target="slide1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11" Type="http://schemas.openxmlformats.org/officeDocument/2006/relationships/slide" Target="slide12.xml"/><Relationship Id="rId5" Type="http://schemas.openxmlformats.org/officeDocument/2006/relationships/image" Target="../media/image13.png"/><Relationship Id="rId10" Type="http://schemas.openxmlformats.org/officeDocument/2006/relationships/slide" Target="slide5.xml"/><Relationship Id="rId4" Type="http://schemas.openxmlformats.org/officeDocument/2006/relationships/image" Target="../media/image26.png"/><Relationship Id="rId9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4.png"/><Relationship Id="rId7" Type="http://schemas.openxmlformats.org/officeDocument/2006/relationships/slide" Target="slide19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7.png"/><Relationship Id="rId7" Type="http://schemas.openxmlformats.org/officeDocument/2006/relationships/slide" Target="slide4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9.xml"/><Relationship Id="rId4" Type="http://schemas.openxmlformats.org/officeDocument/2006/relationships/image" Target="../media/image13.png"/><Relationship Id="rId9" Type="http://schemas.openxmlformats.org/officeDocument/2006/relationships/slide" Target="slide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3.png"/><Relationship Id="rId7" Type="http://schemas.openxmlformats.org/officeDocument/2006/relationships/slide" Target="slide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2.xm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slide" Target="slide20.xml"/><Relationship Id="rId5" Type="http://schemas.openxmlformats.org/officeDocument/2006/relationships/image" Target="../media/image11.png"/><Relationship Id="rId10" Type="http://schemas.openxmlformats.org/officeDocument/2006/relationships/slide" Target="slide19.xml"/><Relationship Id="rId4" Type="http://schemas.openxmlformats.org/officeDocument/2006/relationships/image" Target="../media/image10.png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5.png"/><Relationship Id="rId7" Type="http://schemas.openxmlformats.org/officeDocument/2006/relationships/slide" Target="slide2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5" Type="http://schemas.openxmlformats.org/officeDocument/2006/relationships/slide" Target="slide12.xml"/><Relationship Id="rId10" Type="http://schemas.openxmlformats.org/officeDocument/2006/relationships/slide" Target="slide4.xml"/><Relationship Id="rId4" Type="http://schemas.openxmlformats.org/officeDocument/2006/relationships/image" Target="../media/image13.pn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5.png"/><Relationship Id="rId7" Type="http://schemas.openxmlformats.org/officeDocument/2006/relationships/slide" Target="slide1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slide" Target="slide4.xml"/><Relationship Id="rId5" Type="http://schemas.openxmlformats.org/officeDocument/2006/relationships/image" Target="../media/image13.png"/><Relationship Id="rId10" Type="http://schemas.openxmlformats.org/officeDocument/2006/relationships/slide" Target="slide2.xml"/><Relationship Id="rId4" Type="http://schemas.openxmlformats.org/officeDocument/2006/relationships/image" Target="../media/image17.png"/><Relationship Id="rId9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2.xml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15.png"/><Relationship Id="rId7" Type="http://schemas.openxmlformats.org/officeDocument/2006/relationships/slide" Target="slide1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11" Type="http://schemas.openxmlformats.org/officeDocument/2006/relationships/slide" Target="slide4.xml"/><Relationship Id="rId5" Type="http://schemas.openxmlformats.org/officeDocument/2006/relationships/image" Target="../media/image13.png"/><Relationship Id="rId10" Type="http://schemas.openxmlformats.org/officeDocument/2006/relationships/slide" Target="slide2.xml"/><Relationship Id="rId4" Type="http://schemas.openxmlformats.org/officeDocument/2006/relationships/image" Target="../media/image17.png"/><Relationship Id="rId9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5.png"/><Relationship Id="rId7" Type="http://schemas.openxmlformats.org/officeDocument/2006/relationships/slide" Target="slide2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5" Type="http://schemas.openxmlformats.org/officeDocument/2006/relationships/slide" Target="slide12.xml"/><Relationship Id="rId10" Type="http://schemas.openxmlformats.org/officeDocument/2006/relationships/slide" Target="slide4.xml"/><Relationship Id="rId4" Type="http://schemas.openxmlformats.org/officeDocument/2006/relationships/image" Target="../media/image13.png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그림 98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5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5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9" name="그림 5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60" name="제목 1"/>
          <p:cNvSpPr txBox="1">
            <a:spLocks/>
          </p:cNvSpPr>
          <p:nvPr/>
        </p:nvSpPr>
        <p:spPr>
          <a:xfrm>
            <a:off x="3667116" y="3224977"/>
            <a:ext cx="4896544" cy="63607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억과 조를 알아볼까요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8" name="타원 2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9" name="이등변 삼각형 2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7" name="모서리가 둥근 직사각형 36"/>
          <p:cNvSpPr/>
          <p:nvPr/>
        </p:nvSpPr>
        <p:spPr>
          <a:xfrm>
            <a:off x="415925" y="500613"/>
            <a:ext cx="4537075" cy="4081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66786" y="548680"/>
            <a:ext cx="4074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큰 수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16~19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12~13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1" name="그림 40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42" name="타원 41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10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776536" y="1363415"/>
            <a:ext cx="8238641" cy="2418076"/>
            <a:chOff x="776536" y="1363415"/>
            <a:chExt cx="8238641" cy="2418076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920552" y="2204864"/>
              <a:ext cx="8094625" cy="1576627"/>
            </a:xfrm>
            <a:prstGeom prst="roundRect">
              <a:avLst>
                <a:gd name="adj" fmla="val 14250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776536" y="1363415"/>
              <a:ext cx="8238641" cy="769441"/>
              <a:chOff x="738157" y="3307631"/>
              <a:chExt cx="8238641" cy="769441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738157" y="3307631"/>
                <a:ext cx="8238641" cy="76944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  <a:sym typeface="Wingdings"/>
                  </a:rPr>
                  <a:t>5775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00000000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에서 각 자리의 숫자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5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7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7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5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가 나타내는 값을</a:t>
                </a:r>
                <a:endParaRPr lang="en-US" altLang="ko-KR" sz="2200" b="1" dirty="0" smtClean="0">
                  <a:latin typeface="나눔고딕" pitchFamily="50" charset="-127"/>
                  <a:ea typeface="나눔고딕" pitchFamily="50" charset="-127"/>
                </a:endParaRPr>
              </a:p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   알아보세요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904305" y="3460075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2" name="그림 5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920551" y="3861048"/>
            <a:ext cx="8094625" cy="1294149"/>
            <a:chOff x="920551" y="3861048"/>
            <a:chExt cx="8094625" cy="1294149"/>
          </a:xfrm>
        </p:grpSpPr>
        <p:grpSp>
          <p:nvGrpSpPr>
            <p:cNvPr id="2" name="그룹 1"/>
            <p:cNvGrpSpPr/>
            <p:nvPr/>
          </p:nvGrpSpPr>
          <p:grpSpPr>
            <a:xfrm>
              <a:off x="920552" y="3861048"/>
              <a:ext cx="7942191" cy="430887"/>
              <a:chOff x="904305" y="1395035"/>
              <a:chExt cx="7942191" cy="430887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1100465" y="1395035"/>
                <a:ext cx="7746031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억과 같은 큰 수를 효과적으로 읽을 수 있는 방법을 말해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3" name="Freeform 14"/>
              <p:cNvSpPr>
                <a:spLocks/>
              </p:cNvSpPr>
              <p:nvPr/>
            </p:nvSpPr>
            <p:spPr bwMode="auto">
              <a:xfrm>
                <a:off x="904305" y="1525802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  <p:sp>
          <p:nvSpPr>
            <p:cNvPr id="62" name="모서리가 둥근 직사각형 61"/>
            <p:cNvSpPr/>
            <p:nvPr/>
          </p:nvSpPr>
          <p:spPr>
            <a:xfrm>
              <a:off x="920551" y="4365104"/>
              <a:ext cx="8094625" cy="79009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92560" y="4385756"/>
            <a:ext cx="8022617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000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네 자리마다 수를 표현하는 단위가 바뀌므로 주어진 수의 일의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자리부터 네 자리씩 나누어 표시를 하고 읽으면 좋을 것 같습니다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20552" y="2269902"/>
            <a:ext cx="6604427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천억의 자리 숫자이므로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억을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백억의 자리 숫자이므로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억을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십억의 자리 숫자이므로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억을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억의 자리 숫자이므로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66720" y="414203"/>
            <a:ext cx="4339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억에 대하여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627" y="287993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627" y="45617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타원 33">
            <a:hlinkClick r:id="rId4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9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26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그림 4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t="71142" r="10262" b="18131"/>
          <a:stretch/>
        </p:blipFill>
        <p:spPr>
          <a:xfrm>
            <a:off x="1208980" y="2132856"/>
            <a:ext cx="8064500" cy="1397675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06952" y="3571836"/>
            <a:ext cx="8108224" cy="1208868"/>
            <a:chOff x="906952" y="3571836"/>
            <a:chExt cx="8108224" cy="1208868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920551" y="4005064"/>
              <a:ext cx="8094625" cy="77564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906952" y="3571836"/>
              <a:ext cx="5215411" cy="430887"/>
              <a:chOff x="904305" y="5411974"/>
              <a:chExt cx="5215411" cy="430887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061921" y="5411974"/>
                <a:ext cx="5057795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몰디브의 수출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금액을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쓰고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읽어 보세요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904305" y="556441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3" name="TextBox 32"/>
          <p:cNvSpPr txBox="1"/>
          <p:nvPr/>
        </p:nvSpPr>
        <p:spPr>
          <a:xfrm>
            <a:off x="3939186" y="2383538"/>
            <a:ext cx="2381966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00000000000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371234" y="2806361"/>
            <a:ext cx="2381966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000000000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90823" y="4027711"/>
            <a:ext cx="8022617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000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몰디브의 수출 금액은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154000000000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또는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1540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억이라 쓰고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</a:p>
          <a:p>
            <a:pPr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천오백사십억이라고 읽습니다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52" name="그림 51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68" name="그룹 67"/>
          <p:cNvGrpSpPr/>
          <p:nvPr/>
        </p:nvGrpSpPr>
        <p:grpSpPr>
          <a:xfrm>
            <a:off x="920552" y="1412776"/>
            <a:ext cx="8094624" cy="769441"/>
            <a:chOff x="904305" y="1395035"/>
            <a:chExt cx="8094624" cy="769441"/>
          </a:xfrm>
        </p:grpSpPr>
        <p:sp>
          <p:nvSpPr>
            <p:cNvPr id="69" name="TextBox 68"/>
            <p:cNvSpPr txBox="1"/>
            <p:nvPr/>
          </p:nvSpPr>
          <p:spPr>
            <a:xfrm>
              <a:off x="1100465" y="1395035"/>
              <a:ext cx="7898464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부탄의 수출 금액을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각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자리의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숫자가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나타내는 값의 합으로 나타내어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904305" y="152580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66720" y="414203"/>
            <a:ext cx="4339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억에 대하여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4993" y="239691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30169" y="28562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8756" y="42036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9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10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11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008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00" y="3211200"/>
            <a:ext cx="8545886" cy="1615307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704528" y="1844824"/>
            <a:ext cx="8316784" cy="972056"/>
            <a:chOff x="704528" y="1844824"/>
            <a:chExt cx="8316784" cy="972056"/>
          </a:xfrm>
        </p:grpSpPr>
        <p:sp>
          <p:nvSpPr>
            <p:cNvPr id="64" name="모서리가 둥근 직사각형 63"/>
            <p:cNvSpPr/>
            <p:nvPr/>
          </p:nvSpPr>
          <p:spPr>
            <a:xfrm>
              <a:off x="934069" y="2348880"/>
              <a:ext cx="8087243" cy="46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704528" y="1844824"/>
              <a:ext cx="4645824" cy="430887"/>
              <a:chOff x="675369" y="1844824"/>
              <a:chExt cx="4645824" cy="43088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75369" y="1844824"/>
                <a:ext cx="4645824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 </a:t>
                </a:r>
                <a:r>
                  <a:rPr lang="en-US" altLang="ko-KR" sz="2200" b="1" dirty="0">
                    <a:latin typeface="나눔고딕" pitchFamily="50" charset="-127"/>
                  </a:rPr>
                  <a:t>1000</a:t>
                </a:r>
                <a:r>
                  <a:rPr lang="ko-KR" altLang="en-US" sz="2200" b="1" dirty="0">
                    <a:latin typeface="나눔고딕" pitchFamily="50" charset="-127"/>
                  </a:rPr>
                  <a:t>억이 </a:t>
                </a:r>
                <a:r>
                  <a:rPr lang="en-US" altLang="ko-KR" sz="2200" b="1" dirty="0" smtClean="0">
                    <a:latin typeface="나눔고딕" pitchFamily="50" charset="-127"/>
                  </a:rPr>
                  <a:t>9</a:t>
                </a:r>
                <a:r>
                  <a:rPr lang="ko-KR" altLang="en-US" sz="2200" b="1" dirty="0" smtClean="0">
                    <a:latin typeface="나눔고딕" pitchFamily="50" charset="-127"/>
                  </a:rPr>
                  <a:t>개이면 얼마일까요</a:t>
                </a:r>
                <a:r>
                  <a:rPr lang="en-US" altLang="ko-KR" sz="2200" b="1" dirty="0" smtClean="0">
                    <a:latin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</a:endParaRPr>
              </a:p>
            </p:txBody>
          </p:sp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904305" y="199726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735615" y="2923226"/>
            <a:ext cx="5109091" cy="430887"/>
            <a:chOff x="747377" y="2820637"/>
            <a:chExt cx="5109091" cy="430887"/>
          </a:xfrm>
        </p:grpSpPr>
        <p:sp>
          <p:nvSpPr>
            <p:cNvPr id="53" name="TextBox 52"/>
            <p:cNvSpPr txBox="1"/>
            <p:nvPr/>
          </p:nvSpPr>
          <p:spPr>
            <a:xfrm>
              <a:off x="747377" y="2820637"/>
              <a:ext cx="5109091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r>
                <a: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    </a:t>
              </a:r>
              <a:r>
                <a:rPr lang="en-US" altLang="ko-KR" sz="2200" b="1" dirty="0">
                  <a:latin typeface="나눔고딕" pitchFamily="50" charset="-127"/>
                </a:rPr>
                <a:t>1000</a:t>
              </a:r>
              <a:r>
                <a:rPr lang="ko-KR" altLang="en-US" sz="2200" b="1" dirty="0">
                  <a:latin typeface="나눔고딕" pitchFamily="50" charset="-127"/>
                </a:rPr>
                <a:t>억이 </a:t>
              </a:r>
              <a:r>
                <a:rPr lang="en-US" altLang="ko-KR" sz="2200" b="1" dirty="0" smtClean="0">
                  <a:latin typeface="나눔고딕" pitchFamily="50" charset="-127"/>
                </a:rPr>
                <a:t>10</a:t>
              </a:r>
              <a:r>
                <a:rPr lang="ko-KR" altLang="en-US" sz="2200" b="1" dirty="0" smtClean="0">
                  <a:latin typeface="나눔고딕" pitchFamily="50" charset="-127"/>
                </a:rPr>
                <a:t>개인 수를 알아보세요</a:t>
              </a:r>
              <a:r>
                <a:rPr lang="en-US" altLang="ko-KR" sz="2200" b="1" dirty="0" smtClean="0">
                  <a:latin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</a:endParaRPr>
            </a:p>
          </p:txBody>
        </p:sp>
        <p:sp>
          <p:nvSpPr>
            <p:cNvPr id="57" name="Freeform 14"/>
            <p:cNvSpPr>
              <a:spLocks/>
            </p:cNvSpPr>
            <p:nvPr/>
          </p:nvSpPr>
          <p:spPr bwMode="auto">
            <a:xfrm>
              <a:off x="913524" y="297308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920552" y="2373270"/>
            <a:ext cx="2358188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pic>
        <p:nvPicPr>
          <p:cNvPr id="33" name="그림 32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66720" y="414203"/>
            <a:ext cx="4339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에 대하여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20552" y="1412776"/>
            <a:ext cx="5256584" cy="430887"/>
            <a:chOff x="811886" y="1484313"/>
            <a:chExt cx="5256584" cy="430887"/>
          </a:xfrm>
        </p:grpSpPr>
        <p:sp>
          <p:nvSpPr>
            <p:cNvPr id="30" name="TextBox 29"/>
            <p:cNvSpPr txBox="1"/>
            <p:nvPr/>
          </p:nvSpPr>
          <p:spPr>
            <a:xfrm>
              <a:off x="1055091" y="1484313"/>
              <a:ext cx="5013379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조를 알아봅시다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1" name="그룹 30"/>
            <p:cNvGrpSpPr/>
            <p:nvPr/>
          </p:nvGrpSpPr>
          <p:grpSpPr>
            <a:xfrm>
              <a:off x="811886" y="1590614"/>
              <a:ext cx="219266" cy="218283"/>
              <a:chOff x="-572047" y="4429132"/>
              <a:chExt cx="291025" cy="289721"/>
            </a:xfrm>
          </p:grpSpPr>
          <p:sp>
            <p:nvSpPr>
              <p:cNvPr id="32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67" name="그림 66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5" t="3343" r="45147" b="92415"/>
          <a:stretch/>
        </p:blipFill>
        <p:spPr>
          <a:xfrm>
            <a:off x="3670447" y="3568699"/>
            <a:ext cx="1815954" cy="546101"/>
          </a:xfrm>
          <a:prstGeom prst="rect">
            <a:avLst/>
          </a:prstGeom>
        </p:spPr>
      </p:pic>
      <p:pic>
        <p:nvPicPr>
          <p:cNvPr id="73" name="그림 72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2" t="3343" r="15562" b="92415"/>
          <a:stretch/>
        </p:blipFill>
        <p:spPr>
          <a:xfrm>
            <a:off x="7785108" y="3568699"/>
            <a:ext cx="701215" cy="546102"/>
          </a:xfrm>
          <a:prstGeom prst="rect">
            <a:avLst/>
          </a:prstGeom>
        </p:spPr>
      </p:pic>
      <p:pic>
        <p:nvPicPr>
          <p:cNvPr id="76" name="그림 7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7" t="3343" r="36881" b="92415"/>
          <a:stretch/>
        </p:blipFill>
        <p:spPr>
          <a:xfrm>
            <a:off x="5844707" y="3568699"/>
            <a:ext cx="479894" cy="546102"/>
          </a:xfrm>
          <a:prstGeom prst="rect">
            <a:avLst/>
          </a:prstGeom>
        </p:spPr>
      </p:pic>
      <p:pic>
        <p:nvPicPr>
          <p:cNvPr id="79" name="그림 78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85" t="1955" r="26000" b="91026"/>
          <a:stretch/>
        </p:blipFill>
        <p:spPr>
          <a:xfrm>
            <a:off x="6959919" y="3389950"/>
            <a:ext cx="468000" cy="903600"/>
          </a:xfrm>
          <a:prstGeom prst="rect">
            <a:avLst/>
          </a:prstGeom>
        </p:spPr>
      </p:pic>
      <p:pic>
        <p:nvPicPr>
          <p:cNvPr id="81" name="그림 8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2390" y="23732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그림 8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6152" y="37317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그림 8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96535" y="37317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8508" y="37252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그림 8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04511" y="37334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타원 59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hlinkClick r:id="rId9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hlinkClick r:id="rId10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>
            <a:hlinkClick r:id="rId11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>
            <a:hlinkClick r:id="rId12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41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726202" y="2924944"/>
            <a:ext cx="8295111" cy="972056"/>
            <a:chOff x="726202" y="2924944"/>
            <a:chExt cx="8295111" cy="972056"/>
          </a:xfrm>
        </p:grpSpPr>
        <p:sp>
          <p:nvSpPr>
            <p:cNvPr id="34" name="모서리가 둥근 직사각형 33"/>
            <p:cNvSpPr/>
            <p:nvPr/>
          </p:nvSpPr>
          <p:spPr>
            <a:xfrm>
              <a:off x="908596" y="3429000"/>
              <a:ext cx="8112717" cy="46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726202" y="2924944"/>
              <a:ext cx="7685117" cy="430887"/>
              <a:chOff x="738158" y="1441283"/>
              <a:chExt cx="7685117" cy="430887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738158" y="1441283"/>
                <a:ext cx="7685117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억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이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개이면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억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입니다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조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가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개이면 얼마일까요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2" name="Freeform 14"/>
              <p:cNvSpPr>
                <a:spLocks/>
              </p:cNvSpPr>
              <p:nvPr/>
            </p:nvSpPr>
            <p:spPr bwMode="auto">
              <a:xfrm>
                <a:off x="904305" y="159372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726202" y="4077072"/>
            <a:ext cx="8403262" cy="983839"/>
            <a:chOff x="726202" y="4077072"/>
            <a:chExt cx="8403262" cy="983839"/>
          </a:xfrm>
        </p:grpSpPr>
        <p:sp>
          <p:nvSpPr>
            <p:cNvPr id="63" name="모서리가 둥근 직사각형 62"/>
            <p:cNvSpPr/>
            <p:nvPr/>
          </p:nvSpPr>
          <p:spPr>
            <a:xfrm>
              <a:off x="908597" y="4601362"/>
              <a:ext cx="8112716" cy="45954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8" name="그룹 67"/>
            <p:cNvGrpSpPr/>
            <p:nvPr/>
          </p:nvGrpSpPr>
          <p:grpSpPr>
            <a:xfrm>
              <a:off x="726202" y="4077072"/>
              <a:ext cx="8403262" cy="430887"/>
              <a:chOff x="738158" y="2360487"/>
              <a:chExt cx="8403262" cy="430887"/>
            </a:xfrm>
          </p:grpSpPr>
          <p:sp>
            <p:nvSpPr>
              <p:cNvPr id="69" name="TextBox 68"/>
              <p:cNvSpPr txBox="1"/>
              <p:nvPr/>
            </p:nvSpPr>
            <p:spPr>
              <a:xfrm>
                <a:off x="738158" y="2360487"/>
                <a:ext cx="8403262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 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같은 방법으로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100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조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는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조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가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 얼마만큼 있는 수인지 말해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0" name="Freeform 14"/>
              <p:cNvSpPr>
                <a:spLocks/>
              </p:cNvSpPr>
              <p:nvPr/>
            </p:nvSpPr>
            <p:spPr bwMode="auto">
              <a:xfrm>
                <a:off x="904305" y="251293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2" name="그룹 1"/>
          <p:cNvGrpSpPr/>
          <p:nvPr/>
        </p:nvGrpSpPr>
        <p:grpSpPr>
          <a:xfrm>
            <a:off x="776536" y="1389305"/>
            <a:ext cx="8283771" cy="1355567"/>
            <a:chOff x="776536" y="1389305"/>
            <a:chExt cx="8283771" cy="1355567"/>
          </a:xfrm>
        </p:grpSpPr>
        <p:sp>
          <p:nvSpPr>
            <p:cNvPr id="77" name="모서리가 둥근 직사각형 76"/>
            <p:cNvSpPr/>
            <p:nvPr/>
          </p:nvSpPr>
          <p:spPr>
            <a:xfrm>
              <a:off x="908596" y="2276872"/>
              <a:ext cx="8112717" cy="46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0" name="그룹 79"/>
            <p:cNvGrpSpPr/>
            <p:nvPr/>
          </p:nvGrpSpPr>
          <p:grpSpPr>
            <a:xfrm>
              <a:off x="776536" y="1389305"/>
              <a:ext cx="8283771" cy="769441"/>
              <a:chOff x="777152" y="1192537"/>
              <a:chExt cx="8283771" cy="769441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777152" y="1192537"/>
                <a:ext cx="8283771" cy="76944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1000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억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이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개인 수를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1000000000000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또는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조라고 쓰고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 </a:t>
                </a:r>
              </a:p>
              <a:p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  </a:t>
                </a:r>
                <a:r>
                  <a:rPr lang="ko-KR" altLang="en-US" sz="2200" b="1" spc="-110" dirty="0">
                    <a:latin typeface="나눔고딕" pitchFamily="50" charset="-127"/>
                    <a:ea typeface="나눔고딕" pitchFamily="50" charset="-127"/>
                  </a:rPr>
                  <a:t>조</a:t>
                </a:r>
                <a:r>
                  <a:rPr lang="ko-KR" altLang="en-US" sz="2200" b="1" spc="-110" dirty="0" smtClean="0">
                    <a:latin typeface="나눔고딕" pitchFamily="50" charset="-127"/>
                    <a:ea typeface="나눔고딕" pitchFamily="50" charset="-127"/>
                  </a:rPr>
                  <a:t> 또는 일조라고 읽습니다</a:t>
                </a:r>
                <a:r>
                  <a:rPr lang="en-US" altLang="ko-KR" sz="2200" b="1" spc="-110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r>
                  <a:rPr lang="ko-KR" altLang="en-US" sz="2200" b="1" spc="-110" dirty="0" smtClean="0">
                    <a:latin typeface="나눔고딕" pitchFamily="50" charset="-127"/>
                    <a:ea typeface="나눔고딕" pitchFamily="50" charset="-127"/>
                  </a:rPr>
                  <a:t>그러면 </a:t>
                </a:r>
                <a:r>
                  <a:rPr lang="en-US" altLang="ko-KR" sz="2200" b="1" spc="-110" dirty="0" smtClean="0">
                    <a:latin typeface="나눔고딕" pitchFamily="50" charset="-127"/>
                    <a:ea typeface="나눔고딕" pitchFamily="50" charset="-127"/>
                  </a:rPr>
                  <a:t>1000</a:t>
                </a:r>
                <a:r>
                  <a:rPr lang="ko-KR" altLang="en-US" sz="2200" b="1" spc="-110" dirty="0">
                    <a:latin typeface="나눔고딕" pitchFamily="50" charset="-127"/>
                    <a:ea typeface="나눔고딕" pitchFamily="50" charset="-127"/>
                  </a:rPr>
                  <a:t>억</a:t>
                </a:r>
                <a:r>
                  <a:rPr lang="ko-KR" altLang="en-US" sz="2200" b="1" spc="-110" dirty="0" smtClean="0">
                    <a:latin typeface="나눔고딕" pitchFamily="50" charset="-127"/>
                    <a:ea typeface="나눔고딕" pitchFamily="50" charset="-127"/>
                  </a:rPr>
                  <a:t>이 </a:t>
                </a:r>
                <a:r>
                  <a:rPr lang="en-US" altLang="ko-KR" sz="2200" b="1" spc="-110" dirty="0" smtClean="0">
                    <a:latin typeface="나눔고딕" pitchFamily="50" charset="-127"/>
                    <a:ea typeface="나눔고딕" pitchFamily="50" charset="-127"/>
                  </a:rPr>
                  <a:t>20</a:t>
                </a:r>
                <a:r>
                  <a:rPr lang="ko-KR" altLang="en-US" sz="2200" b="1" spc="-110" dirty="0" smtClean="0">
                    <a:latin typeface="나눔고딕" pitchFamily="50" charset="-127"/>
                    <a:ea typeface="나눔고딕" pitchFamily="50" charset="-127"/>
                  </a:rPr>
                  <a:t>개이면 얼마일까요</a:t>
                </a:r>
                <a:r>
                  <a:rPr lang="en-US" altLang="ko-KR" sz="2200" b="1" spc="-110" dirty="0" smtClean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spc="-11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82" name="Freeform 14"/>
              <p:cNvSpPr>
                <a:spLocks/>
              </p:cNvSpPr>
              <p:nvPr/>
            </p:nvSpPr>
            <p:spPr bwMode="auto">
              <a:xfrm>
                <a:off x="904305" y="1345561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939463" y="3447557"/>
            <a:ext cx="7410436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개이면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가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개이면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39463" y="4630024"/>
            <a:ext cx="8081850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</a:t>
            </a:r>
            <a:r>
              <a:rPr lang="ko-KR" altLang="en-US" sz="2200" b="1" spc="-12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은 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spc="-12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개인 수이므로 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조는 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조가 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</a:t>
            </a:r>
            <a:r>
              <a:rPr lang="ko-KR" altLang="en-US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개인 수입니다</a:t>
            </a:r>
            <a:r>
              <a:rPr lang="en-US" altLang="ko-KR" sz="2200" b="1" spc="-12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endParaRPr lang="en-US" altLang="ko-KR" sz="2200" b="1" spc="-12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920552" y="2295429"/>
            <a:ext cx="6996584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개이면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개이면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6720" y="414203"/>
            <a:ext cx="4339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에 대하여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718" y="23272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718" y="34794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8718" y="46433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타원 50">
            <a:hlinkClick r:id="rId4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5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6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7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8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9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3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66" grpId="0"/>
      <p:bldP spid="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00" y="3405600"/>
            <a:ext cx="8295971" cy="1316627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778337" y="1412776"/>
            <a:ext cx="8242975" cy="1224136"/>
            <a:chOff x="778337" y="1412776"/>
            <a:chExt cx="8242975" cy="1224136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920551" y="1868342"/>
              <a:ext cx="8100761" cy="7685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778337" y="1412776"/>
              <a:ext cx="5606022" cy="430887"/>
              <a:chOff x="738158" y="3289633"/>
              <a:chExt cx="5606022" cy="43088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738158" y="3289633"/>
                <a:ext cx="5606022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조가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1000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개이면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얼마라고 생각하나요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904305" y="344207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953703" y="2743193"/>
            <a:ext cx="5598159" cy="430887"/>
            <a:chOff x="913524" y="4198821"/>
            <a:chExt cx="5598159" cy="430887"/>
          </a:xfrm>
        </p:grpSpPr>
        <p:sp>
          <p:nvSpPr>
            <p:cNvPr id="58" name="TextBox 57"/>
            <p:cNvSpPr txBox="1"/>
            <p:nvPr/>
          </p:nvSpPr>
          <p:spPr>
            <a:xfrm>
              <a:off x="1117258" y="4198821"/>
              <a:ext cx="5394425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조가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2348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개인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수는 얼마인지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말해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913524" y="435126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4" name="그림 33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2560" y="1867471"/>
            <a:ext cx="7850158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개이면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개이면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   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6720" y="414203"/>
            <a:ext cx="4339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에 대하여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9" name="그림 48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4" t="15766" r="47502" b="79106"/>
          <a:stretch/>
        </p:blipFill>
        <p:spPr>
          <a:xfrm>
            <a:off x="3206045" y="3405600"/>
            <a:ext cx="2077156" cy="660143"/>
          </a:xfrm>
          <a:prstGeom prst="rect">
            <a:avLst/>
          </a:prstGeom>
        </p:spPr>
      </p:pic>
      <p:pic>
        <p:nvPicPr>
          <p:cNvPr id="56" name="그림 5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1" t="15766" r="34991" b="79106"/>
          <a:stretch/>
        </p:blipFill>
        <p:spPr>
          <a:xfrm>
            <a:off x="5644445" y="3405600"/>
            <a:ext cx="907418" cy="660143"/>
          </a:xfrm>
          <a:prstGeom prst="rect">
            <a:avLst/>
          </a:prstGeom>
        </p:spPr>
      </p:pic>
      <p:pic>
        <p:nvPicPr>
          <p:cNvPr id="57" name="그림 56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94" t="15766" r="12400" b="79106"/>
          <a:stretch/>
        </p:blipFill>
        <p:spPr>
          <a:xfrm>
            <a:off x="7138513" y="3405600"/>
            <a:ext cx="1704205" cy="660143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31651" y="20453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56504" y="36697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2582" y="368275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3544" y="37356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타원 42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8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>
            <a:hlinkClick r:id="rId10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11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0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9" t="28659" r="15621" b="55642"/>
          <a:stretch/>
        </p:blipFill>
        <p:spPr>
          <a:xfrm>
            <a:off x="718798" y="1636600"/>
            <a:ext cx="8123920" cy="2044428"/>
          </a:xfrm>
          <a:prstGeom prst="rect">
            <a:avLst/>
          </a:prstGeom>
        </p:spPr>
      </p:pic>
      <p:grpSp>
        <p:nvGrpSpPr>
          <p:cNvPr id="5" name="그룹 4"/>
          <p:cNvGrpSpPr/>
          <p:nvPr/>
        </p:nvGrpSpPr>
        <p:grpSpPr>
          <a:xfrm>
            <a:off x="916543" y="3429000"/>
            <a:ext cx="8104770" cy="2235919"/>
            <a:chOff x="916543" y="3429000"/>
            <a:chExt cx="8104770" cy="2235919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932791" y="4225056"/>
              <a:ext cx="8088522" cy="1439863"/>
            </a:xfrm>
            <a:prstGeom prst="roundRect">
              <a:avLst>
                <a:gd name="adj" fmla="val 14021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916543" y="3429000"/>
              <a:ext cx="7752313" cy="769441"/>
              <a:chOff x="904305" y="2771731"/>
              <a:chExt cx="7752313" cy="769441"/>
            </a:xfrm>
          </p:grpSpPr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904305" y="2906909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091727" y="2771731"/>
                <a:ext cx="7564891" cy="76944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2348000000000000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에서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각 자리의 숫자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2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 3,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4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8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은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각각 </a:t>
                </a:r>
                <a:endParaRPr lang="en-US" altLang="ko-KR" sz="2200" b="1" dirty="0" smtClean="0">
                  <a:latin typeface="나눔고딕" pitchFamily="50" charset="-127"/>
                  <a:ea typeface="나눔고딕" pitchFamily="50" charset="-127"/>
                </a:endParaRPr>
              </a:p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얼마를 나타내는지 알아보세요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20552" y="4225056"/>
            <a:ext cx="6604427" cy="144655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천조의 자리 숫자이므로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조를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백조의 자리 숫자이므로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조를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는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십조의 자리 숫자이므로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조를 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은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조의 자리 숫자이므로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</a:p>
        </p:txBody>
      </p:sp>
      <p:pic>
        <p:nvPicPr>
          <p:cNvPr id="47" name="그림 46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916543" y="1378234"/>
            <a:ext cx="7227252" cy="430887"/>
            <a:chOff x="904305" y="1307387"/>
            <a:chExt cx="7227252" cy="430887"/>
          </a:xfrm>
        </p:grpSpPr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904305" y="1459831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100465" y="1307387"/>
              <a:ext cx="7031092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2348000000000000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는 얼마만큼의 수인지 알아보세요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66720" y="414203"/>
            <a:ext cx="4339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에 대하여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7928" y="47395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타원 29">
            <a:hlinkClick r:id="rId5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8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9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10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912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53040" r="11801" b="36232"/>
          <a:stretch/>
        </p:blipFill>
        <p:spPr>
          <a:xfrm>
            <a:off x="1132995" y="2528900"/>
            <a:ext cx="7598913" cy="139700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32538" y="2823327"/>
            <a:ext cx="2953966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2000000000000000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80892" y="3311442"/>
            <a:ext cx="2953966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40000000000000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728695" y="1412776"/>
            <a:ext cx="8296272" cy="769441"/>
            <a:chOff x="690317" y="4987722"/>
            <a:chExt cx="8296272" cy="769441"/>
          </a:xfrm>
        </p:grpSpPr>
        <p:sp>
          <p:nvSpPr>
            <p:cNvPr id="35" name="TextBox 34"/>
            <p:cNvSpPr txBox="1"/>
            <p:nvPr/>
          </p:nvSpPr>
          <p:spPr>
            <a:xfrm>
              <a:off x="690317" y="4987722"/>
              <a:ext cx="8296272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r>
                <a: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    </a:t>
              </a:r>
              <a:r>
                <a:rPr lang="ko-KR" altLang="en-US" sz="2200" b="1" i="0" dirty="0" smtClean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중국의 수출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금액을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각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자리의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숫자가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나타내는 값의 합으로 </a:t>
              </a:r>
              <a:r>
                <a:rPr lang="ko-KR" altLang="en-US" sz="2200" b="1" dirty="0" err="1" smtClean="0">
                  <a:latin typeface="나눔고딕" pitchFamily="50" charset="-127"/>
                  <a:ea typeface="나눔고딕" pitchFamily="50" charset="-127"/>
                </a:rPr>
                <a:t>나타</a:t>
              </a:r>
              <a:endParaRPr lang="en-US" altLang="ko-KR" sz="2200" b="1" dirty="0" smtClean="0"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내어 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904305" y="509201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7" name="그림 46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6720" y="414203"/>
            <a:ext cx="4339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에 대하여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7928" y="28540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9521" y="332828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8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9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10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99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66720" y="414203"/>
            <a:ext cx="4339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에 대하여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5" t="78383" r="12721"/>
          <a:stretch/>
        </p:blipFill>
        <p:spPr>
          <a:xfrm>
            <a:off x="393395" y="2636912"/>
            <a:ext cx="9514465" cy="3955144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2" t="63044" r="52014" b="22346"/>
          <a:stretch/>
        </p:blipFill>
        <p:spPr>
          <a:xfrm>
            <a:off x="-261741" y="1052736"/>
            <a:ext cx="3845900" cy="2673073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3" t="63044" r="15794" b="22346"/>
          <a:stretch/>
        </p:blipFill>
        <p:spPr>
          <a:xfrm>
            <a:off x="4399008" y="825585"/>
            <a:ext cx="5233667" cy="2673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그룹 43"/>
          <p:cNvGrpSpPr/>
          <p:nvPr/>
        </p:nvGrpSpPr>
        <p:grpSpPr>
          <a:xfrm>
            <a:off x="2379150" y="1385217"/>
            <a:ext cx="4313259" cy="2640355"/>
            <a:chOff x="9037070" y="1484313"/>
            <a:chExt cx="6916238" cy="4233764"/>
          </a:xfrm>
        </p:grpSpPr>
        <p:pic>
          <p:nvPicPr>
            <p:cNvPr id="51" name="그림 5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5" t="78383" r="12721"/>
            <a:stretch/>
          </p:blipFill>
          <p:spPr>
            <a:xfrm>
              <a:off x="9181033" y="2902856"/>
              <a:ext cx="6772275" cy="2815221"/>
            </a:xfrm>
            <a:prstGeom prst="rect">
              <a:avLst/>
            </a:prstGeom>
          </p:spPr>
        </p:pic>
        <p:pic>
          <p:nvPicPr>
            <p:cNvPr id="53" name="그림 5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02" t="63044" r="52014" b="22346"/>
            <a:stretch/>
          </p:blipFill>
          <p:spPr>
            <a:xfrm>
              <a:off x="9037070" y="1484313"/>
              <a:ext cx="2737462" cy="1902659"/>
            </a:xfrm>
            <a:prstGeom prst="rect">
              <a:avLst/>
            </a:prstGeom>
          </p:spPr>
        </p:pic>
        <p:pic>
          <p:nvPicPr>
            <p:cNvPr id="54" name="그림 5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93" t="63044" r="15794" b="22346"/>
            <a:stretch/>
          </p:blipFill>
          <p:spPr>
            <a:xfrm>
              <a:off x="12056416" y="1517197"/>
              <a:ext cx="3725257" cy="1902659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>
            <a:off x="920552" y="3861048"/>
            <a:ext cx="8104414" cy="1612588"/>
            <a:chOff x="920552" y="3861048"/>
            <a:chExt cx="8104414" cy="1612588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920552" y="4652488"/>
              <a:ext cx="8104414" cy="82114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52193" y="3861048"/>
              <a:ext cx="7969120" cy="769441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r>
                <a:rPr lang="ko-KR" altLang="en-US" sz="2200" b="1" spc="-80" dirty="0" smtClean="0">
                  <a:latin typeface="나눔고딕" pitchFamily="50" charset="-127"/>
                  <a:ea typeface="나눔고딕" pitchFamily="50" charset="-127"/>
                </a:rPr>
                <a:t>도영이와 슬기의 대화를 보고 억이나</a:t>
              </a:r>
              <a:r>
                <a:rPr lang="en-US" altLang="ko-KR" sz="2200" b="1" spc="-80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spc="-80" dirty="0">
                  <a:latin typeface="나눔고딕" pitchFamily="50" charset="-127"/>
                  <a:ea typeface="나눔고딕" pitchFamily="50" charset="-127"/>
                </a:rPr>
                <a:t>조와 같은 큰 수를 </a:t>
              </a:r>
              <a:r>
                <a:rPr lang="ko-KR" altLang="en-US" sz="2200" b="1" spc="-80" dirty="0" smtClean="0">
                  <a:latin typeface="나눔고딕" pitchFamily="50" charset="-127"/>
                  <a:ea typeface="나눔고딕" pitchFamily="50" charset="-127"/>
                </a:rPr>
                <a:t>어떻게 읽으면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좋을지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말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926193" y="400506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879395" y="4680740"/>
            <a:ext cx="8141917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일의 자리부터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네 자리씩 나누어 표시를 하고 만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사용하여 읽으면 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3" name="그림 22" descr="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66720" y="414203"/>
            <a:ext cx="4339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조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에 대하여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40" name="그림 39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404" y="1658338"/>
            <a:ext cx="277200" cy="2803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3284" y="48567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타원 33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9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10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11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33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3822711" y="4225355"/>
            <a:ext cx="2953966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544968600000000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762000" y="1843663"/>
            <a:ext cx="3949700" cy="886837"/>
            <a:chOff x="762000" y="1843663"/>
            <a:chExt cx="3949700" cy="886837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5" t="8281" r="46694" b="84909"/>
            <a:stretch/>
          </p:blipFill>
          <p:spPr>
            <a:xfrm>
              <a:off x="762000" y="1843663"/>
              <a:ext cx="3949700" cy="886837"/>
            </a:xfrm>
            <a:prstGeom prst="rect">
              <a:avLst/>
            </a:prstGeom>
          </p:spPr>
        </p:pic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74" t="10570" r="49789" b="86224"/>
            <a:stretch/>
          </p:blipFill>
          <p:spPr>
            <a:xfrm>
              <a:off x="3368824" y="2119920"/>
              <a:ext cx="927100" cy="417513"/>
            </a:xfrm>
            <a:prstGeom prst="rect">
              <a:avLst/>
            </a:prstGeom>
          </p:spPr>
        </p:pic>
      </p:grpSp>
      <p:sp>
        <p:nvSpPr>
          <p:cNvPr id="40" name="TextBox 39"/>
          <p:cNvSpPr txBox="1"/>
          <p:nvPr/>
        </p:nvSpPr>
        <p:spPr>
          <a:xfrm>
            <a:off x="5025008" y="4635290"/>
            <a:ext cx="4224859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오백사십사조 구천육백팔십육억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10830" y="2134017"/>
            <a:ext cx="2953966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육조 이천육백사십오억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92960" y="2888940"/>
            <a:ext cx="2953966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63505200000000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20" y="414203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억과 조 단위의 수 쓰고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 읽기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20552" y="1412776"/>
            <a:ext cx="3207478" cy="430887"/>
            <a:chOff x="811886" y="1484313"/>
            <a:chExt cx="3207478" cy="430887"/>
          </a:xfrm>
        </p:grpSpPr>
        <p:sp>
          <p:nvSpPr>
            <p:cNvPr id="37" name="TextBox 36"/>
            <p:cNvSpPr txBox="1"/>
            <p:nvPr/>
          </p:nvSpPr>
          <p:spPr>
            <a:xfrm>
              <a:off x="1055091" y="1484313"/>
              <a:ext cx="2964273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수를 읽거나 써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811886" y="1590614"/>
              <a:ext cx="219266" cy="218283"/>
              <a:chOff x="-572047" y="4429132"/>
              <a:chExt cx="291025" cy="289721"/>
            </a:xfrm>
          </p:grpSpPr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1" name="그림 20" descr="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762000" y="2730500"/>
            <a:ext cx="4044951" cy="738517"/>
            <a:chOff x="762000" y="2730500"/>
            <a:chExt cx="4044951" cy="738517"/>
          </a:xfrm>
        </p:grpSpPr>
        <p:pic>
          <p:nvPicPr>
            <p:cNvPr id="42" name="그림 4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5" t="14543" r="46694" b="79786"/>
            <a:stretch/>
          </p:blipFill>
          <p:spPr>
            <a:xfrm>
              <a:off x="762000" y="2730500"/>
              <a:ext cx="3949700" cy="738517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72" t="16908" r="40491" b="79886"/>
            <a:stretch/>
          </p:blipFill>
          <p:spPr>
            <a:xfrm>
              <a:off x="3879851" y="2906940"/>
              <a:ext cx="927100" cy="417513"/>
            </a:xfrm>
            <a:prstGeom prst="rect">
              <a:avLst/>
            </a:prstGeom>
          </p:spPr>
        </p:pic>
      </p:grpSp>
      <p:grpSp>
        <p:nvGrpSpPr>
          <p:cNvPr id="9" name="그룹 8"/>
          <p:cNvGrpSpPr/>
          <p:nvPr/>
        </p:nvGrpSpPr>
        <p:grpSpPr>
          <a:xfrm>
            <a:off x="762000" y="3535776"/>
            <a:ext cx="7129261" cy="1120466"/>
            <a:chOff x="762000" y="3535776"/>
            <a:chExt cx="7129261" cy="1120466"/>
          </a:xfrm>
        </p:grpSpPr>
        <p:pic>
          <p:nvPicPr>
            <p:cNvPr id="43" name="그림 4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05" t="20651" r="46694" b="73758"/>
            <a:stretch/>
          </p:blipFill>
          <p:spPr>
            <a:xfrm>
              <a:off x="762000" y="3535776"/>
              <a:ext cx="3949700" cy="728143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37" t="26584" r="7420" b="70210"/>
            <a:stretch/>
          </p:blipFill>
          <p:spPr>
            <a:xfrm>
              <a:off x="7066071" y="4238729"/>
              <a:ext cx="825190" cy="417513"/>
            </a:xfrm>
            <a:prstGeom prst="rect">
              <a:avLst/>
            </a:prstGeom>
          </p:spPr>
        </p:pic>
        <p:pic>
          <p:nvPicPr>
            <p:cNvPr id="41" name="그림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03" t="26673" r="52260" b="70121"/>
            <a:stretch/>
          </p:blipFill>
          <p:spPr>
            <a:xfrm>
              <a:off x="3161804" y="4238729"/>
              <a:ext cx="927100" cy="417513"/>
            </a:xfrm>
            <a:prstGeom prst="rect">
              <a:avLst/>
            </a:prstGeom>
          </p:spPr>
        </p:pic>
      </p:grpSp>
      <p:pic>
        <p:nvPicPr>
          <p:cNvPr id="44" name="그림 4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9694" y="216200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3706" y="29069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3457" y="42639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0547" y="46814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타원 58">
            <a:hlinkClick r:id="rId6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7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60">
            <a:hlinkClick r:id="rId8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hlinkClick r:id="rId9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타원 68">
            <a:hlinkClick r:id="rId10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hlinkClick r:id="rId11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0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35" grpId="0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14480" y="2819941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3" name="타원 4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4" name="이등변 삼각형 43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8" name="모서리가 둥근 직사각형 47"/>
          <p:cNvSpPr/>
          <p:nvPr/>
        </p:nvSpPr>
        <p:spPr>
          <a:xfrm>
            <a:off x="395536" y="476672"/>
            <a:ext cx="290128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모서리가 둥근 직사각형 48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403648" y="548680"/>
            <a:ext cx="1893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억과 조를 알아볼까요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3667115" y="2298457"/>
            <a:ext cx="5357851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just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억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,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조 단위까지 수를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쓰고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,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읽어 보고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, </a:t>
            </a: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각 자리의 숫자가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얼마를 나타내는지 알아보아요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33" name="그림 32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35" name="타원 34">
            <a:hlinkClick r:id="rId4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9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t="44542" r="7472" b="12451"/>
          <a:stretch/>
        </p:blipFill>
        <p:spPr>
          <a:xfrm>
            <a:off x="1456795" y="1506374"/>
            <a:ext cx="6794271" cy="473093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376936" y="2384884"/>
            <a:ext cx="970499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60812" y="3861662"/>
            <a:ext cx="970499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006837" y="3861661"/>
            <a:ext cx="970499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421052" y="5301823"/>
            <a:ext cx="970499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41232" y="5300662"/>
            <a:ext cx="970499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41232" y="2409893"/>
            <a:ext cx="970499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720" y="414203"/>
            <a:ext cx="42862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억과 조에 대한 수 계열 및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감각 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1231" y="1395027"/>
            <a:ext cx="4687050" cy="430887"/>
            <a:chOff x="811886" y="1395027"/>
            <a:chExt cx="4687050" cy="430887"/>
          </a:xfrm>
        </p:grpSpPr>
        <p:sp>
          <p:nvSpPr>
            <p:cNvPr id="37" name="TextBox 36"/>
            <p:cNvSpPr txBox="1"/>
            <p:nvPr/>
          </p:nvSpPr>
          <p:spPr>
            <a:xfrm>
              <a:off x="1055091" y="1395027"/>
              <a:ext cx="4443845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빈칸에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알맞은 수를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써넣어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봅시다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5" name="그룹 54"/>
            <p:cNvGrpSpPr/>
            <p:nvPr/>
          </p:nvGrpSpPr>
          <p:grpSpPr>
            <a:xfrm>
              <a:off x="811886" y="1501328"/>
              <a:ext cx="219266" cy="218283"/>
              <a:chOff x="-572047" y="4429132"/>
              <a:chExt cx="291025" cy="289721"/>
            </a:xfrm>
          </p:grpSpPr>
          <p:sp>
            <p:nvSpPr>
              <p:cNvPr id="56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7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8" name="그림 27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61" name="그림 6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4882" y="24324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6220" y="24324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6643" y="38769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7911" y="391158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그림 6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4875" y="53517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27451" y="535174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>
            <a:hlinkClick r:id="rId7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847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2" grpId="0"/>
      <p:bldP spid="53" grpId="0"/>
      <p:bldP spid="54" grpId="0"/>
      <p:bldP spid="58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84687" y="1412776"/>
            <a:ext cx="8100761" cy="1428933"/>
            <a:chOff x="884687" y="1412776"/>
            <a:chExt cx="8100761" cy="1428933"/>
          </a:xfrm>
        </p:grpSpPr>
        <p:sp>
          <p:nvSpPr>
            <p:cNvPr id="41" name="모서리가 둥근 직사각형 40"/>
            <p:cNvSpPr/>
            <p:nvPr/>
          </p:nvSpPr>
          <p:spPr>
            <a:xfrm>
              <a:off x="884687" y="1916832"/>
              <a:ext cx="8100761" cy="92487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20552" y="1412776"/>
              <a:ext cx="5260945" cy="430887"/>
              <a:chOff x="1185701" y="2060575"/>
              <a:chExt cx="5260945" cy="430887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1316716" y="2060575"/>
                <a:ext cx="5129930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이것을 통해 알 수 있는 것을 말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4" name="Freeform 14"/>
              <p:cNvSpPr>
                <a:spLocks/>
              </p:cNvSpPr>
              <p:nvPr/>
            </p:nvSpPr>
            <p:spPr bwMode="auto">
              <a:xfrm>
                <a:off x="1185701" y="2213018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879396" y="1994550"/>
            <a:ext cx="8034044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부터 시작하여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배가 될 때마다 수를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나타내는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단위가 바뀐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marL="180975" indent="-180975"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다는 것을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알 수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grpSp>
        <p:nvGrpSpPr>
          <p:cNvPr id="45" name="그룹 4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46" name="타원 4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7" name="이등변 삼각형 4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8" name="그룹 4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9" name="타원 4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0" name="이등변 삼각형 4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8" name="그림 27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66720" y="414203"/>
            <a:ext cx="428628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억과 조에 대한 수 계열 및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감각 익히기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6948" y="217051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타원 24">
            <a:hlinkClick r:id="rId4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6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7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8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9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30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83" y="2797949"/>
            <a:ext cx="8133173" cy="1423139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804466" y="1412775"/>
            <a:ext cx="8252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빈칸에 알맞은 수를 써넣으세요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633856" y="3669975"/>
            <a:ext cx="638738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0040" y="3669975"/>
            <a:ext cx="936104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05328" y="3669975"/>
            <a:ext cx="1111232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2" name="타원 1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이등변 삼각형 1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5" name="타원 1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이등변 삼각형 1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750" y="36766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442" y="36833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2185" y="37331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69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1352600" y="2865630"/>
            <a:ext cx="7260405" cy="707386"/>
            <a:chOff x="1352600" y="2865630"/>
            <a:chExt cx="7260405" cy="707386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1352600" y="2954864"/>
              <a:ext cx="3362312" cy="579228"/>
            </a:xfrm>
            <a:prstGeom prst="roundRect">
              <a:avLst/>
            </a:prstGeom>
            <a:noFill/>
            <a:ln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오른쪽 화살표 3"/>
            <p:cNvSpPr/>
            <p:nvPr/>
          </p:nvSpPr>
          <p:spPr>
            <a:xfrm>
              <a:off x="4880967" y="3136466"/>
              <a:ext cx="360040" cy="21602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671793" y="3031197"/>
              <a:ext cx="272392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1000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억이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개인 수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5889079" y="3006211"/>
              <a:ext cx="272392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(                             )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17" name="그림 1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38" t="42237" r="10390" b="52331"/>
            <a:stretch/>
          </p:blipFill>
          <p:spPr>
            <a:xfrm>
              <a:off x="5236001" y="2865630"/>
              <a:ext cx="869127" cy="707386"/>
            </a:xfrm>
            <a:prstGeom prst="rect">
              <a:avLst/>
            </a:prstGeom>
          </p:spPr>
        </p:pic>
      </p:grpSp>
      <p:sp>
        <p:nvSpPr>
          <p:cNvPr id="2" name="직사각형 1"/>
          <p:cNvSpPr/>
          <p:nvPr/>
        </p:nvSpPr>
        <p:spPr>
          <a:xfrm>
            <a:off x="804466" y="1412775"/>
            <a:ext cx="4736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설명하는 수를 읽어 보세요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47073" y="2958028"/>
            <a:ext cx="80793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조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0" name="타원 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이등변 삼각형 10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3" name="타원 12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4" name="이등변 삼각형 13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18" name="그림 1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2923" y="30195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621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그룹 18"/>
          <p:cNvGrpSpPr/>
          <p:nvPr/>
        </p:nvGrpSpPr>
        <p:grpSpPr>
          <a:xfrm>
            <a:off x="804466" y="1412775"/>
            <a:ext cx="8252990" cy="430887"/>
            <a:chOff x="804466" y="1412775"/>
            <a:chExt cx="8252990" cy="430887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5"/>
              <a:ext cx="825299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  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와 같이 나타내어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_x180675984"/>
            <p:cNvSpPr>
              <a:spLocks noChangeArrowheads="1"/>
            </p:cNvSpPr>
            <p:nvPr/>
          </p:nvSpPr>
          <p:spPr bwMode="auto">
            <a:xfrm>
              <a:off x="1836204" y="1501962"/>
              <a:ext cx="596516" cy="270854"/>
            </a:xfrm>
            <a:prstGeom prst="roundRect">
              <a:avLst>
                <a:gd name="adj" fmla="val 218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kumimoji="1" lang="ko-KR" sz="1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나눔고딕" pitchFamily="50" charset="-127"/>
                  <a:ea typeface="나눔고딕" pitchFamily="50" charset="-127"/>
                  <a:cs typeface="굴림" pitchFamily="50" charset="-127"/>
                </a:rPr>
                <a:t>보기</a:t>
              </a:r>
              <a:endParaRPr kumimoji="1" lang="ko-K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1402569" y="2421488"/>
            <a:ext cx="7056784" cy="1000293"/>
            <a:chOff x="1402569" y="2421488"/>
            <a:chExt cx="7056784" cy="1000293"/>
          </a:xfrm>
        </p:grpSpPr>
        <p:sp>
          <p:nvSpPr>
            <p:cNvPr id="3" name="모서리가 둥근 직사각형 2"/>
            <p:cNvSpPr/>
            <p:nvPr/>
          </p:nvSpPr>
          <p:spPr>
            <a:xfrm>
              <a:off x="1402569" y="2556915"/>
              <a:ext cx="7056784" cy="864866"/>
            </a:xfrm>
            <a:prstGeom prst="round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_x180675984"/>
            <p:cNvSpPr>
              <a:spLocks noChangeArrowheads="1"/>
            </p:cNvSpPr>
            <p:nvPr/>
          </p:nvSpPr>
          <p:spPr bwMode="auto">
            <a:xfrm>
              <a:off x="1742157" y="2421488"/>
              <a:ext cx="596516" cy="270854"/>
            </a:xfrm>
            <a:prstGeom prst="roundRect">
              <a:avLst>
                <a:gd name="adj" fmla="val 21867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2150" algn="l"/>
                  <a:tab pos="5751513" algn="r"/>
                </a:tabLst>
              </a:pPr>
              <a:r>
                <a:rPr kumimoji="1" lang="ko-KR" sz="14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나눔고딕" pitchFamily="50" charset="-127"/>
                  <a:ea typeface="나눔고딕" pitchFamily="50" charset="-127"/>
                  <a:cs typeface="굴림" pitchFamily="50" charset="-127"/>
                </a:rPr>
                <a:t>보기</a:t>
              </a:r>
              <a:endParaRPr kumimoji="1" lang="ko-KR" sz="14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나눔고딕" pitchFamily="50" charset="-127"/>
                <a:ea typeface="나눔고딕" pitchFamily="50" charset="-127"/>
                <a:cs typeface="굴림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1447822" y="2773904"/>
              <a:ext cx="393164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342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조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5492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억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2315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8946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656463" y="2773904"/>
              <a:ext cx="280289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smtClean="0">
                  <a:latin typeface="나눔고딕" pitchFamily="50" charset="-127"/>
                  <a:ea typeface="나눔고딕" pitchFamily="50" charset="-127"/>
                </a:rPr>
                <a:t>342549223158946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오른쪽 화살표 7"/>
            <p:cNvSpPr/>
            <p:nvPr/>
          </p:nvSpPr>
          <p:spPr>
            <a:xfrm>
              <a:off x="5268661" y="2881335"/>
              <a:ext cx="360040" cy="21602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1742157" y="3939541"/>
            <a:ext cx="5134607" cy="430887"/>
            <a:chOff x="1742157" y="3939541"/>
            <a:chExt cx="5134607" cy="430887"/>
          </a:xfrm>
        </p:grpSpPr>
        <p:sp>
          <p:nvSpPr>
            <p:cNvPr id="9" name="직사각형 8"/>
            <p:cNvSpPr/>
            <p:nvPr/>
          </p:nvSpPr>
          <p:spPr>
            <a:xfrm>
              <a:off x="1742157" y="3939541"/>
              <a:ext cx="1750231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억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6895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오른쪽 화살표 9"/>
            <p:cNvSpPr/>
            <p:nvPr/>
          </p:nvSpPr>
          <p:spPr>
            <a:xfrm>
              <a:off x="3393191" y="4046972"/>
              <a:ext cx="360040" cy="21602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772935" y="3939541"/>
              <a:ext cx="310382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(                            )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1742157" y="4587613"/>
            <a:ext cx="6326481" cy="430887"/>
            <a:chOff x="1742157" y="4587613"/>
            <a:chExt cx="6326481" cy="430887"/>
          </a:xfrm>
        </p:grpSpPr>
        <p:sp>
          <p:nvSpPr>
            <p:cNvPr id="12" name="직사각형 11"/>
            <p:cNvSpPr/>
            <p:nvPr/>
          </p:nvSpPr>
          <p:spPr>
            <a:xfrm>
              <a:off x="1742157" y="4587613"/>
              <a:ext cx="297436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12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조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7654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억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3465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만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3" name="오른쪽 화살표 12"/>
            <p:cNvSpPr/>
            <p:nvPr/>
          </p:nvSpPr>
          <p:spPr>
            <a:xfrm>
              <a:off x="4585065" y="4695044"/>
              <a:ext cx="360040" cy="21602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964809" y="4587613"/>
              <a:ext cx="310382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(                                  )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4201207" y="3939541"/>
            <a:ext cx="17502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368950000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5148572" y="4583586"/>
            <a:ext cx="26143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12765434650000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2" name="타원 2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이등변 삼각형 2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4" name="그룹 2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5" name="타원 2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6" name="이등변 삼각형 2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6690" y="395291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7616" y="45709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57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/>
          <p:cNvGrpSpPr/>
          <p:nvPr/>
        </p:nvGrpSpPr>
        <p:grpSpPr>
          <a:xfrm>
            <a:off x="804466" y="1323776"/>
            <a:ext cx="5156646" cy="608883"/>
            <a:chOff x="804466" y="1323776"/>
            <a:chExt cx="5156646" cy="608883"/>
          </a:xfrm>
        </p:grpSpPr>
        <p:sp>
          <p:nvSpPr>
            <p:cNvPr id="2" name="직사각형 1"/>
            <p:cNvSpPr/>
            <p:nvPr/>
          </p:nvSpPr>
          <p:spPr>
            <a:xfrm>
              <a:off x="804466" y="1412775"/>
              <a:ext cx="515664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문제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4.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안에 알맞은 수를 써넣으세요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pic>
          <p:nvPicPr>
            <p:cNvPr id="3" name="그림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34" t="48033" r="78160" b="47958"/>
            <a:stretch/>
          </p:blipFill>
          <p:spPr>
            <a:xfrm>
              <a:off x="1627697" y="1323776"/>
              <a:ext cx="718597" cy="608883"/>
            </a:xfrm>
            <a:prstGeom prst="rect">
              <a:avLst/>
            </a:prstGeom>
          </p:spPr>
        </p:pic>
      </p:grpSp>
      <p:sp>
        <p:nvSpPr>
          <p:cNvPr id="7" name="직사각형 6"/>
          <p:cNvSpPr/>
          <p:nvPr/>
        </p:nvSpPr>
        <p:spPr>
          <a:xfrm>
            <a:off x="3733354" y="2949550"/>
            <a:ext cx="262829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20000000000000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985382" y="3694801"/>
            <a:ext cx="2232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700000000000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065213" y="2938698"/>
            <a:ext cx="7869969" cy="1200857"/>
            <a:chOff x="1065213" y="2938698"/>
            <a:chExt cx="7869969" cy="1200857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3701194" y="2938698"/>
              <a:ext cx="2588444" cy="436838"/>
            </a:xfrm>
            <a:prstGeom prst="roundRect">
              <a:avLst/>
            </a:prstGeom>
            <a:noFill/>
            <a:ln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1065213" y="2938698"/>
              <a:ext cx="299217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25780000000000=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6289638" y="2963417"/>
              <a:ext cx="3201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+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6185470" y="3708668"/>
              <a:ext cx="3201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+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6505662" y="2949550"/>
              <a:ext cx="2429520" cy="4447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5000000000000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3584848" y="3660218"/>
              <a:ext cx="32019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+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3913374" y="3683949"/>
              <a:ext cx="2304256" cy="436838"/>
            </a:xfrm>
            <a:prstGeom prst="roundRect">
              <a:avLst/>
            </a:prstGeom>
            <a:noFill/>
            <a:ln>
              <a:solidFill>
                <a:srgbClr val="8ACA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6361646" y="3694801"/>
              <a:ext cx="212833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80000000000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1" name="타원 2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이등변 삼각형 21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24" name="타원 2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이등변 삼각형 24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6" name="그림 2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297" y="29767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그림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387" y="371389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946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3595678" y="2577444"/>
            <a:ext cx="5969254" cy="1715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뛰어 세기를 해 볼까요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58" name="그룹 82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9" name="타원 5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0" name="이등변 삼각형 5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290128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3648" y="548680"/>
            <a:ext cx="1893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smtClean="0">
                <a:latin typeface="나눔고딕 ExtraBold" pitchFamily="50" charset="-127"/>
                <a:ea typeface="나눔고딕 ExtraBold" pitchFamily="50" charset="-127"/>
              </a:rPr>
              <a:t>억과 조를 알아볼까요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99945" y="414203"/>
            <a:ext cx="4325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우리 주변에서 큰 수가 필요한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상황에 대한 생각 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7708" r="9543" b="8149"/>
          <a:stretch/>
        </p:blipFill>
        <p:spPr>
          <a:xfrm>
            <a:off x="2360712" y="1117679"/>
            <a:ext cx="5164006" cy="5822583"/>
          </a:xfrm>
          <a:prstGeom prst="rect">
            <a:avLst/>
          </a:prstGeom>
        </p:spPr>
      </p:pic>
      <p:pic>
        <p:nvPicPr>
          <p:cNvPr id="70" name="그림 6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981" r="68572" b="87555"/>
          <a:stretch/>
        </p:blipFill>
        <p:spPr>
          <a:xfrm>
            <a:off x="2880202" y="4496427"/>
            <a:ext cx="1216111" cy="660765"/>
          </a:xfrm>
          <a:prstGeom prst="rect">
            <a:avLst/>
          </a:prstGeom>
        </p:spPr>
      </p:pic>
      <p:pic>
        <p:nvPicPr>
          <p:cNvPr id="71" name="그림 7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28" t="3288" r="16321" b="86248"/>
          <a:stretch/>
        </p:blipFill>
        <p:spPr>
          <a:xfrm>
            <a:off x="5796526" y="4532431"/>
            <a:ext cx="1216111" cy="660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3970575" y="1843662"/>
            <a:ext cx="1789989" cy="2018271"/>
            <a:chOff x="789460" y="850731"/>
            <a:chExt cx="4509613" cy="5084735"/>
          </a:xfrm>
        </p:grpSpPr>
        <p:pic>
          <p:nvPicPr>
            <p:cNvPr id="72" name="그림 7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17708" r="9543" b="8149"/>
            <a:stretch/>
          </p:blipFill>
          <p:spPr>
            <a:xfrm>
              <a:off x="789460" y="850731"/>
              <a:ext cx="4509613" cy="5084735"/>
            </a:xfrm>
            <a:prstGeom prst="rect">
              <a:avLst/>
            </a:prstGeom>
          </p:spPr>
        </p:pic>
        <p:pic>
          <p:nvPicPr>
            <p:cNvPr id="73" name="그림 7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77" t="1981" r="68572" b="87555"/>
            <a:stretch/>
          </p:blipFill>
          <p:spPr>
            <a:xfrm>
              <a:off x="1046808" y="3788375"/>
              <a:ext cx="1320849" cy="717674"/>
            </a:xfrm>
            <a:prstGeom prst="rect">
              <a:avLst/>
            </a:prstGeom>
          </p:spPr>
        </p:pic>
        <p:pic>
          <p:nvPicPr>
            <p:cNvPr id="74" name="그림 7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28" t="3288" r="16321" b="86248"/>
            <a:stretch/>
          </p:blipFill>
          <p:spPr>
            <a:xfrm>
              <a:off x="3779647" y="3738450"/>
              <a:ext cx="1320849" cy="717674"/>
            </a:xfrm>
            <a:prstGeom prst="rect">
              <a:avLst/>
            </a:prstGeom>
          </p:spPr>
        </p:pic>
      </p:grpSp>
      <p:grpSp>
        <p:nvGrpSpPr>
          <p:cNvPr id="6" name="그룹 5"/>
          <p:cNvGrpSpPr/>
          <p:nvPr/>
        </p:nvGrpSpPr>
        <p:grpSpPr>
          <a:xfrm>
            <a:off x="776536" y="3753217"/>
            <a:ext cx="8187903" cy="899919"/>
            <a:chOff x="776536" y="3753217"/>
            <a:chExt cx="8187903" cy="899919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920552" y="4185136"/>
              <a:ext cx="8043887" cy="46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776536" y="3753217"/>
              <a:ext cx="4219425" cy="430887"/>
              <a:chOff x="738158" y="4009342"/>
              <a:chExt cx="4219425" cy="43088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738158" y="4009342"/>
                <a:ext cx="4219425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 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친구들이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무엇을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하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고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있나요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904305" y="416705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776536" y="4654297"/>
            <a:ext cx="8223465" cy="1222975"/>
            <a:chOff x="776536" y="4654297"/>
            <a:chExt cx="8223465" cy="1222975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920553" y="5072141"/>
              <a:ext cx="8079448" cy="80513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" name="그룹 3"/>
            <p:cNvGrpSpPr/>
            <p:nvPr/>
          </p:nvGrpSpPr>
          <p:grpSpPr>
            <a:xfrm>
              <a:off x="776536" y="4654297"/>
              <a:ext cx="5963492" cy="430887"/>
              <a:chOff x="738158" y="4929832"/>
              <a:chExt cx="5963492" cy="43088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738158" y="4929832"/>
                <a:ext cx="5963492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도영이와 수일이는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무슨 고민을 하고 있나요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904305" y="5087547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46" name="TextBox 45"/>
          <p:cNvSpPr txBox="1"/>
          <p:nvPr/>
        </p:nvSpPr>
        <p:spPr>
          <a:xfrm>
            <a:off x="920553" y="4203693"/>
            <a:ext cx="7330514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세계 여러 나라의 수출 금액에 대한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자료를 보고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99945" y="414203"/>
            <a:ext cx="432506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우리 주변에서 큰 수가 필요한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상황에 대한 생각 나누기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20553" y="5089986"/>
            <a:ext cx="6864556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부탄의 수출 금액이 얼마인지 고민하고 있습니다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수출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금액을 어떻게 읽어야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할지 고민하고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 descr="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61" name="그림 60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217" y="1893454"/>
            <a:ext cx="277200" cy="280350"/>
          </a:xfrm>
          <a:prstGeom prst="rect">
            <a:avLst/>
          </a:prstGeom>
        </p:spPr>
      </p:pic>
      <p:grpSp>
        <p:nvGrpSpPr>
          <p:cNvPr id="65" name="그룹 64"/>
          <p:cNvGrpSpPr/>
          <p:nvPr/>
        </p:nvGrpSpPr>
        <p:grpSpPr>
          <a:xfrm>
            <a:off x="920552" y="1412776"/>
            <a:ext cx="8104414" cy="430887"/>
            <a:chOff x="811886" y="1484313"/>
            <a:chExt cx="8104414" cy="430887"/>
          </a:xfrm>
        </p:grpSpPr>
        <p:sp>
          <p:nvSpPr>
            <p:cNvPr id="66" name="TextBox 65"/>
            <p:cNvSpPr txBox="1"/>
            <p:nvPr/>
          </p:nvSpPr>
          <p:spPr>
            <a:xfrm>
              <a:off x="1055091" y="1484313"/>
              <a:ext cx="7861209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2016</a:t>
              </a:r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년 세계 여러 나라의 수출 금액이 얼마인지 알아봅시다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7" name="그룹 66"/>
            <p:cNvGrpSpPr/>
            <p:nvPr/>
          </p:nvGrpSpPr>
          <p:grpSpPr>
            <a:xfrm>
              <a:off x="811886" y="1590614"/>
              <a:ext cx="219266" cy="218283"/>
              <a:chOff x="-572047" y="4429132"/>
              <a:chExt cx="291025" cy="289721"/>
            </a:xfrm>
          </p:grpSpPr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9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53" name="그림 5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771" y="42602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771" y="526594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타원 47">
            <a:hlinkClick r:id="rId8" action="ppaction://hlinksldjump"/>
          </p:cNvPr>
          <p:cNvSpPr/>
          <p:nvPr/>
        </p:nvSpPr>
        <p:spPr>
          <a:xfrm>
            <a:off x="7893876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9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10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62">
            <a:hlinkClick r:id="rId11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hlinkClick r:id="rId12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타원 69">
            <a:hlinkClick r:id="rId13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71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768174" y="3985420"/>
            <a:ext cx="8253139" cy="955748"/>
            <a:chOff x="768174" y="3985420"/>
            <a:chExt cx="8253139" cy="955748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909729" y="4473168"/>
              <a:ext cx="8111584" cy="46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768174" y="3985420"/>
              <a:ext cx="4812536" cy="430887"/>
              <a:chOff x="738158" y="3668881"/>
              <a:chExt cx="4812536" cy="43088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738158" y="3668881"/>
                <a:ext cx="4812536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1000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만이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9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개인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수는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얼마인가요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904305" y="3821325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7646" r="4347" b="73716"/>
          <a:stretch/>
        </p:blipFill>
        <p:spPr>
          <a:xfrm>
            <a:off x="698337" y="1423988"/>
            <a:ext cx="8494675" cy="2427289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1001417" y="4491725"/>
            <a:ext cx="2295399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9000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6720" y="414203"/>
            <a:ext cx="4339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억에 대하여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3" name="그림 3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grpSp>
        <p:nvGrpSpPr>
          <p:cNvPr id="30" name="그룹 29"/>
          <p:cNvGrpSpPr/>
          <p:nvPr/>
        </p:nvGrpSpPr>
        <p:grpSpPr>
          <a:xfrm>
            <a:off x="920552" y="1412776"/>
            <a:ext cx="2622292" cy="430887"/>
            <a:chOff x="811886" y="1484313"/>
            <a:chExt cx="2622292" cy="430887"/>
          </a:xfrm>
        </p:grpSpPr>
        <p:sp>
          <p:nvSpPr>
            <p:cNvPr id="31" name="TextBox 30"/>
            <p:cNvSpPr txBox="1"/>
            <p:nvPr/>
          </p:nvSpPr>
          <p:spPr>
            <a:xfrm>
              <a:off x="1055091" y="1484313"/>
              <a:ext cx="2379087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square" lIns="91440" tIns="45720" rIns="91440" bIns="45720" anchor="t">
              <a:spAutoFit/>
            </a:bodyPr>
            <a:lstStyle/>
            <a:p>
              <a:r>
                <a:rPr lang="ko-KR" altLang="en-US" sz="2200" b="1" spc="-110" dirty="0" smtClean="0">
                  <a:latin typeface="나눔고딕" pitchFamily="50" charset="-127"/>
                  <a:ea typeface="나눔고딕" pitchFamily="50" charset="-127"/>
                </a:rPr>
                <a:t>억을 알아봅시다</a:t>
              </a:r>
              <a:r>
                <a:rPr lang="en-US" altLang="ko-KR" sz="2200" b="1" spc="-110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spc="-11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811886" y="1590614"/>
              <a:ext cx="219266" cy="218283"/>
              <a:chOff x="-572047" y="4429132"/>
              <a:chExt cx="291025" cy="289721"/>
            </a:xfrm>
          </p:grpSpPr>
          <p:sp>
            <p:nvSpPr>
              <p:cNvPr id="5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6" name="그림 3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5674" y="44984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51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8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9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8">
            <a:hlinkClick r:id="rId10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997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" y="1736812"/>
            <a:ext cx="8686083" cy="1450728"/>
          </a:xfrm>
          <a:prstGeom prst="rect">
            <a:avLst/>
          </a:prstGeom>
        </p:spPr>
      </p:pic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66720" y="414203"/>
            <a:ext cx="4339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억에 대하여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769659" y="1340768"/>
            <a:ext cx="4915128" cy="430887"/>
            <a:chOff x="738158" y="4654297"/>
            <a:chExt cx="4915128" cy="430887"/>
          </a:xfrm>
        </p:grpSpPr>
        <p:sp>
          <p:nvSpPr>
            <p:cNvPr id="36" name="TextBox 35"/>
            <p:cNvSpPr txBox="1"/>
            <p:nvPr/>
          </p:nvSpPr>
          <p:spPr>
            <a:xfrm>
              <a:off x="738158" y="4654297"/>
              <a:ext cx="4915128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r>
                <a:rPr lang="ko-KR" altLang="en-US" sz="2200" b="1" i="0" dirty="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sym typeface="Wingdings"/>
                </a:rPr>
                <a:t>     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1000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만이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10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개인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수를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알아보세요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904305" y="480674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3" name="그림 32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3" t="7619" r="47993" b="88965"/>
          <a:stretch/>
        </p:blipFill>
        <p:spPr>
          <a:xfrm>
            <a:off x="3644900" y="2022187"/>
            <a:ext cx="1460500" cy="440036"/>
          </a:xfrm>
          <a:prstGeom prst="rect">
            <a:avLst/>
          </a:prstGeom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58" t="7619" r="16990" b="88965"/>
          <a:stretch/>
        </p:blipFill>
        <p:spPr>
          <a:xfrm>
            <a:off x="7606513" y="2022187"/>
            <a:ext cx="644554" cy="440036"/>
          </a:xfrm>
          <a:prstGeom prst="rect">
            <a:avLst/>
          </a:prstGeom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1" t="6806" r="39231" b="88965"/>
          <a:stretch/>
        </p:blipFill>
        <p:spPr>
          <a:xfrm>
            <a:off x="5435600" y="1917412"/>
            <a:ext cx="558800" cy="544811"/>
          </a:xfrm>
          <a:prstGeom prst="rect">
            <a:avLst/>
          </a:prstGeom>
        </p:spPr>
      </p:pic>
      <p:pic>
        <p:nvPicPr>
          <p:cNvPr id="44" name="그림 4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20" t="6512" r="27528" b="87857"/>
          <a:stretch/>
        </p:blipFill>
        <p:spPr>
          <a:xfrm>
            <a:off x="6892528" y="1879499"/>
            <a:ext cx="289405" cy="725411"/>
          </a:xfrm>
          <a:prstGeom prst="rect">
            <a:avLst/>
          </a:prstGeom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87030" y="20447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6667" y="20447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5696" y="20446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05757" y="204651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그룹 33"/>
          <p:cNvGrpSpPr/>
          <p:nvPr/>
        </p:nvGrpSpPr>
        <p:grpSpPr>
          <a:xfrm>
            <a:off x="751470" y="3245608"/>
            <a:ext cx="8319746" cy="1262975"/>
            <a:chOff x="751470" y="1396584"/>
            <a:chExt cx="8319746" cy="1262975"/>
          </a:xfrm>
        </p:grpSpPr>
        <p:sp>
          <p:nvSpPr>
            <p:cNvPr id="35" name="모서리가 둥근 직사각형 34"/>
            <p:cNvSpPr/>
            <p:nvPr/>
          </p:nvSpPr>
          <p:spPr>
            <a:xfrm>
              <a:off x="920552" y="2191559"/>
              <a:ext cx="8100761" cy="46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751470" y="1396584"/>
              <a:ext cx="8319746" cy="769441"/>
              <a:chOff x="680078" y="1192537"/>
              <a:chExt cx="8319746" cy="769441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680078" y="1192537"/>
                <a:ext cx="8319746" cy="769441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pPr algn="just"/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1000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만이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개인 수를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100000000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또는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억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이라고 쓰고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,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억 </a:t>
                </a:r>
                <a:endParaRPr lang="en-US" altLang="ko-KR" sz="2200" b="1" dirty="0" smtClean="0">
                  <a:latin typeface="나눔고딕" pitchFamily="50" charset="-127"/>
                  <a:ea typeface="나눔고딕" pitchFamily="50" charset="-127"/>
                </a:endParaRPr>
              </a:p>
              <a:p>
                <a:pPr algn="just"/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   </a:t>
                </a:r>
                <a:r>
                  <a:rPr lang="ko-KR" altLang="en-US" sz="2200" b="1" spc="-110" dirty="0" smtClean="0">
                    <a:latin typeface="나눔고딕" pitchFamily="50" charset="-127"/>
                    <a:ea typeface="나눔고딕" pitchFamily="50" charset="-127"/>
                  </a:rPr>
                  <a:t>또는 일억이라고 읽습니다</a:t>
                </a:r>
                <a:r>
                  <a:rPr lang="en-US" altLang="ko-KR" sz="2200" b="1" spc="-110" dirty="0" smtClean="0">
                    <a:latin typeface="나눔고딕" pitchFamily="50" charset="-127"/>
                    <a:ea typeface="나눔고딕" pitchFamily="50" charset="-127"/>
                  </a:rPr>
                  <a:t>.  </a:t>
                </a:r>
                <a:r>
                  <a:rPr lang="ko-KR" altLang="en-US" sz="2200" b="1" spc="-110" dirty="0" smtClean="0">
                    <a:latin typeface="나눔고딕" pitchFamily="50" charset="-127"/>
                    <a:ea typeface="나눔고딕" pitchFamily="50" charset="-127"/>
                  </a:rPr>
                  <a:t>그러면 </a:t>
                </a:r>
                <a:r>
                  <a:rPr lang="en-US" altLang="ko-KR" sz="2200" b="1" spc="-110" dirty="0" smtClean="0">
                    <a:latin typeface="나눔고딕" pitchFamily="50" charset="-127"/>
                    <a:ea typeface="나눔고딕" pitchFamily="50" charset="-127"/>
                  </a:rPr>
                  <a:t>1000</a:t>
                </a:r>
                <a:r>
                  <a:rPr lang="ko-KR" altLang="en-US" sz="2200" b="1" spc="-110" dirty="0" smtClean="0">
                    <a:latin typeface="나눔고딕" pitchFamily="50" charset="-127"/>
                    <a:ea typeface="나눔고딕" pitchFamily="50" charset="-127"/>
                  </a:rPr>
                  <a:t>만이 </a:t>
                </a:r>
                <a:r>
                  <a:rPr lang="en-US" altLang="ko-KR" sz="2200" b="1" spc="-110" dirty="0" smtClean="0">
                    <a:latin typeface="나눔고딕" pitchFamily="50" charset="-127"/>
                    <a:ea typeface="나눔고딕" pitchFamily="50" charset="-127"/>
                  </a:rPr>
                  <a:t>20</a:t>
                </a:r>
                <a:r>
                  <a:rPr lang="ko-KR" altLang="en-US" sz="2200" b="1" spc="-110" dirty="0" smtClean="0">
                    <a:latin typeface="나눔고딕" pitchFamily="50" charset="-127"/>
                    <a:ea typeface="나눔고딕" pitchFamily="50" charset="-127"/>
                  </a:rPr>
                  <a:t>개이면 얼마일까요</a:t>
                </a:r>
                <a:r>
                  <a:rPr lang="en-US" altLang="ko-KR" sz="2200" b="1" spc="-110" dirty="0" smtClean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spc="-11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0" name="Freeform 14"/>
              <p:cNvSpPr>
                <a:spLocks/>
              </p:cNvSpPr>
              <p:nvPr/>
            </p:nvSpPr>
            <p:spPr bwMode="auto">
              <a:xfrm>
                <a:off x="904305" y="133603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55" name="TextBox 54"/>
          <p:cNvSpPr txBox="1"/>
          <p:nvPr/>
        </p:nvSpPr>
        <p:spPr>
          <a:xfrm>
            <a:off x="920552" y="4077696"/>
            <a:ext cx="6685961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개이면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개이면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2813" y="40843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타원 44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hlinkClick r:id="rId9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64">
            <a:hlinkClick r:id="rId10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>
            <a:hlinkClick r:id="rId11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0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776536" y="2505415"/>
            <a:ext cx="8403262" cy="1225006"/>
            <a:chOff x="776536" y="3812848"/>
            <a:chExt cx="8403262" cy="1225006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920552" y="4337603"/>
              <a:ext cx="8078305" cy="70025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3" name="그룹 2"/>
            <p:cNvGrpSpPr/>
            <p:nvPr/>
          </p:nvGrpSpPr>
          <p:grpSpPr>
            <a:xfrm>
              <a:off x="776536" y="3812848"/>
              <a:ext cx="8403262" cy="430887"/>
              <a:chOff x="738158" y="2360487"/>
              <a:chExt cx="8403262" cy="430887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738158" y="2360487"/>
                <a:ext cx="8403262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 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  <a:sym typeface="Wingdings"/>
                  </a:rPr>
                  <a:t>같은 방법으로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100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억은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억이 얼마만큼 있는 수인지 말해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7" name="Freeform 14"/>
              <p:cNvSpPr>
                <a:spLocks/>
              </p:cNvSpPr>
              <p:nvPr/>
            </p:nvSpPr>
            <p:spPr bwMode="auto">
              <a:xfrm>
                <a:off x="904305" y="2512930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5" name="그룹 4"/>
          <p:cNvGrpSpPr/>
          <p:nvPr/>
        </p:nvGrpSpPr>
        <p:grpSpPr>
          <a:xfrm>
            <a:off x="798210" y="1424134"/>
            <a:ext cx="8223103" cy="951461"/>
            <a:chOff x="798210" y="2731567"/>
            <a:chExt cx="8223103" cy="951461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920552" y="3215028"/>
              <a:ext cx="8100761" cy="46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798210" y="2731567"/>
              <a:ext cx="7685117" cy="430887"/>
              <a:chOff x="738158" y="1441283"/>
              <a:chExt cx="7685117" cy="430887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738158" y="1441283"/>
                <a:ext cx="7685117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만이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개이면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10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만입니다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. 1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억이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개이면 얼마일까요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1" name="Freeform 14"/>
              <p:cNvSpPr>
                <a:spLocks/>
              </p:cNvSpPr>
              <p:nvPr/>
            </p:nvSpPr>
            <p:spPr bwMode="auto">
              <a:xfrm>
                <a:off x="904305" y="159372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992560" y="1926152"/>
            <a:ext cx="7358463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개이면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개이면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75887" y="3008310"/>
            <a:ext cx="7922970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개인 수이므로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억은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개인 수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 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4" name="그림 33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66720" y="414203"/>
            <a:ext cx="4339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억에 대하여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59" name="그림 5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813" y="19768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2813" y="31715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타원 42">
            <a:hlinkClick r:id="rId4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>
            <a:hlinkClick r:id="rId5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>
            <a:hlinkClick r:id="rId6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8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hlinkClick r:id="rId9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712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00" y="3934800"/>
            <a:ext cx="8265493" cy="139586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759431" y="1341929"/>
            <a:ext cx="8261881" cy="1214546"/>
            <a:chOff x="759431" y="1341929"/>
            <a:chExt cx="8261881" cy="1214546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890033" y="1787905"/>
              <a:ext cx="8131279" cy="7685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00</a:t>
              </a: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759431" y="1341929"/>
              <a:ext cx="5684569" cy="430887"/>
              <a:chOff x="738158" y="3289633"/>
              <a:chExt cx="5684569" cy="430887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738158" y="3289633"/>
                <a:ext cx="5684569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억이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1000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개이면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얼마라고 생각하나요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8" name="Freeform 14"/>
              <p:cNvSpPr>
                <a:spLocks/>
              </p:cNvSpPr>
              <p:nvPr/>
            </p:nvSpPr>
            <p:spPr bwMode="auto">
              <a:xfrm>
                <a:off x="904305" y="344207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736500" y="2636912"/>
            <a:ext cx="8308399" cy="1008112"/>
            <a:chOff x="736500" y="2636912"/>
            <a:chExt cx="8308399" cy="1008112"/>
          </a:xfrm>
        </p:grpSpPr>
        <p:sp>
          <p:nvSpPr>
            <p:cNvPr id="48" name="모서리가 둥근 직사각형 47"/>
            <p:cNvSpPr/>
            <p:nvPr/>
          </p:nvSpPr>
          <p:spPr>
            <a:xfrm>
              <a:off x="913620" y="3081196"/>
              <a:ext cx="8131279" cy="56382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00</a:t>
              </a: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736500" y="2636912"/>
              <a:ext cx="6830716" cy="430887"/>
              <a:chOff x="738158" y="4202392"/>
              <a:chExt cx="6830716" cy="43088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738158" y="4202392"/>
                <a:ext cx="6830716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그러면 </a:t>
                </a:r>
                <a:r>
                  <a:rPr lang="en-US" altLang="ko-KR" sz="2200" b="1" dirty="0">
                    <a:latin typeface="나눔고딕" pitchFamily="50" charset="-127"/>
                    <a:ea typeface="나눔고딕" pitchFamily="50" charset="-127"/>
                  </a:rPr>
                  <a:t>1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억이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5775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개인 </a:t>
                </a:r>
                <a:r>
                  <a:rPr lang="ko-KR" altLang="en-US" sz="2200" b="1" dirty="0">
                    <a:latin typeface="나눔고딕" pitchFamily="50" charset="-127"/>
                    <a:ea typeface="나눔고딕" pitchFamily="50" charset="-127"/>
                  </a:rPr>
                  <a:t>수는 얼마인지 말</a:t>
                </a:r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해 보세요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904305" y="4354835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4" name="그림 33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92560" y="1787034"/>
            <a:ext cx="7880773" cy="7694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개이면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만이므로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개이면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1000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억입니다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66720" y="414203"/>
            <a:ext cx="4339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억에 대하여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92560" y="3142129"/>
            <a:ext cx="7880773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5775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억입니다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6" name="그림 55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31" t="19407" r="50095" b="76529"/>
          <a:stretch/>
        </p:blipFill>
        <p:spPr>
          <a:xfrm>
            <a:off x="3330223" y="4109156"/>
            <a:ext cx="1580124" cy="523578"/>
          </a:xfrm>
          <a:prstGeom prst="rect">
            <a:avLst/>
          </a:prstGeom>
        </p:spPr>
      </p:pic>
      <p:pic>
        <p:nvPicPr>
          <p:cNvPr id="61" name="그림 60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4" t="20020" r="11584" b="76529"/>
          <a:stretch/>
        </p:blipFill>
        <p:spPr>
          <a:xfrm>
            <a:off x="7044267" y="4188178"/>
            <a:ext cx="1755675" cy="444556"/>
          </a:xfrm>
          <a:prstGeom prst="rect">
            <a:avLst/>
          </a:prstGeom>
        </p:spPr>
      </p:pic>
      <p:pic>
        <p:nvPicPr>
          <p:cNvPr id="62" name="그림 61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6" t="19406" r="37785" b="76525"/>
          <a:stretch/>
        </p:blipFill>
        <p:spPr>
          <a:xfrm>
            <a:off x="5249333" y="4109156"/>
            <a:ext cx="891823" cy="524144"/>
          </a:xfrm>
          <a:prstGeom prst="rect">
            <a:avLst/>
          </a:prstGeom>
        </p:spPr>
      </p:pic>
      <p:pic>
        <p:nvPicPr>
          <p:cNvPr id="66" name="그림 6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1140" y="19629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1140" y="317070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그림 6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6192" y="423323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그림 6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1151" y="42522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그림 6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011" y="42522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타원 43">
            <a:hlinkClick r:id="rId6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hlinkClick r:id="rId7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8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2">
            <a:hlinkClick r:id="rId9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hlinkClick r:id="rId10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4">
            <a:hlinkClick r:id="rId11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07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9" t="32836" r="9898" b="52097"/>
          <a:stretch/>
        </p:blipFill>
        <p:spPr>
          <a:xfrm>
            <a:off x="916217" y="1818015"/>
            <a:ext cx="8064500" cy="1963198"/>
          </a:xfrm>
          <a:prstGeom prst="rect">
            <a:avLst/>
          </a:prstGeom>
        </p:spPr>
      </p:pic>
      <p:grpSp>
        <p:nvGrpSpPr>
          <p:cNvPr id="4" name="그룹 3"/>
          <p:cNvGrpSpPr/>
          <p:nvPr/>
        </p:nvGrpSpPr>
        <p:grpSpPr>
          <a:xfrm>
            <a:off x="778544" y="3718271"/>
            <a:ext cx="8242769" cy="930483"/>
            <a:chOff x="778544" y="3718271"/>
            <a:chExt cx="8242769" cy="930483"/>
          </a:xfrm>
        </p:grpSpPr>
        <p:sp>
          <p:nvSpPr>
            <p:cNvPr id="56" name="모서리가 둥근 직사각형 55"/>
            <p:cNvSpPr/>
            <p:nvPr/>
          </p:nvSpPr>
          <p:spPr>
            <a:xfrm>
              <a:off x="916217" y="4180754"/>
              <a:ext cx="8105096" cy="46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39" cap="flat" cmpd="sng" algn="ctr">
              <a:solidFill>
                <a:srgbClr val="A6A6A6"/>
              </a:solidFill>
              <a:prstDash val="sysDot"/>
              <a:round/>
            </a:ln>
          </p:spPr>
          <p:style>
            <a:lnRef idx="2">
              <a:schemeClr val="accent1">
                <a:shade val="2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 lang="ko-KR" altLang="en-US"/>
              </a:pPr>
              <a:endParaRPr lang="ko-KR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778544" y="3718271"/>
              <a:ext cx="4190571" cy="430887"/>
              <a:chOff x="738158" y="1441283"/>
              <a:chExt cx="4190571" cy="430887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738158" y="1441283"/>
                <a:ext cx="4190571" cy="430887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round/>
              </a:ln>
            </p:spPr>
            <p:txBody>
              <a:bodyPr vert="horz" wrap="none" lIns="91440" tIns="45720" rIns="91440" bIns="45720" anchor="t">
                <a:spAutoFit/>
              </a:bodyPr>
              <a:lstStyle/>
              <a:p>
                <a:r>
                  <a:rPr lang="ko-KR" altLang="en-US" sz="2200" b="1" i="0" dirty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    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  <a:sym typeface="Wingdings"/>
                  </a:rPr>
                  <a:t>5775</a:t>
                </a:r>
                <a:r>
                  <a:rPr lang="ko-KR" altLang="en-US" sz="2200" b="1" i="0" dirty="0" smtClean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억은 몇 자리 수인가요</a:t>
                </a:r>
                <a:r>
                  <a:rPr lang="en-US" altLang="ko-KR" sz="2200" b="1" i="0" dirty="0" smtClean="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sym typeface="Wingdings"/>
                  </a:rPr>
                  <a:t>? 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 </a:t>
                </a:r>
                <a:endParaRPr lang="ko-KR" altLang="en-US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904305" y="1593726"/>
                <a:ext cx="126000" cy="126000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이등변 삼각형 38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0" name="그룹 39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41" name="타원 40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2" name="이등변 삼각형 41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32113" y="1412776"/>
            <a:ext cx="6541167" cy="430887"/>
            <a:chOff x="904305" y="1425813"/>
            <a:chExt cx="6541167" cy="430887"/>
          </a:xfrm>
        </p:grpSpPr>
        <p:sp>
          <p:nvSpPr>
            <p:cNvPr id="43" name="TextBox 42"/>
            <p:cNvSpPr txBox="1"/>
            <p:nvPr/>
          </p:nvSpPr>
          <p:spPr>
            <a:xfrm>
              <a:off x="1100465" y="1425813"/>
              <a:ext cx="6345007" cy="430887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</a:ln>
          </p:spPr>
          <p:txBody>
            <a:bodyPr vert="horz" wrap="none" lIns="91440" tIns="45720" rIns="91440" bIns="45720" anchor="t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577500000000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은 얼마만큼의 수인지 알아보세요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904305" y="157825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4" name="그림 23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000" y="32400"/>
            <a:ext cx="3250883" cy="91154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956556" y="4199311"/>
            <a:ext cx="2873337" cy="430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</a:ln>
        </p:spPr>
        <p:txBody>
          <a:bodyPr vert="horz" wrap="square" lIns="91440" tIns="45720" rIns="91440" bIns="45720" anchor="ctr">
            <a:spAutoFit/>
          </a:bodyPr>
          <a:lstStyle/>
          <a:p>
            <a:pPr indent="-180975">
              <a:buFont typeface="Arial" panose="020B0604020202020204" pitchFamily="34" charset="0"/>
              <a:buChar char="•"/>
              <a:defRPr/>
            </a:pP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자리 수입니다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6720" y="414203"/>
            <a:ext cx="4339327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억에 대하여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7928" y="42312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타원 27">
            <a:hlinkClick r:id="rId5" action="ppaction://hlinksldjump"/>
          </p:cNvPr>
          <p:cNvSpPr/>
          <p:nvPr/>
        </p:nvSpPr>
        <p:spPr>
          <a:xfrm>
            <a:off x="8374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842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7" action="ppaction://hlinksldjump"/>
          </p:cNvPr>
          <p:cNvSpPr/>
          <p:nvPr/>
        </p:nvSpPr>
        <p:spPr>
          <a:xfrm>
            <a:off x="93107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8" action="ppaction://hlinksldjump"/>
          </p:cNvPr>
          <p:cNvSpPr/>
          <p:nvPr/>
        </p:nvSpPr>
        <p:spPr>
          <a:xfrm>
            <a:off x="6491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9" action="ppaction://hlinksldjump"/>
          </p:cNvPr>
          <p:cNvSpPr/>
          <p:nvPr/>
        </p:nvSpPr>
        <p:spPr>
          <a:xfrm>
            <a:off x="6959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>
            <a:hlinkClick r:id="rId10" action="ppaction://hlinksldjump"/>
          </p:cNvPr>
          <p:cNvSpPr/>
          <p:nvPr/>
        </p:nvSpPr>
        <p:spPr>
          <a:xfrm>
            <a:off x="7427918" y="5714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079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3469</TotalTime>
  <Words>927</Words>
  <Application>Microsoft Office PowerPoint</Application>
  <PresentationFormat>A4 용지(210x297mm)</PresentationFormat>
  <Paragraphs>205</Paragraphs>
  <Slides>26</Slides>
  <Notes>2</Notes>
  <HiddenSlides>2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26</vt:i4>
      </vt:variant>
      <vt:variant>
        <vt:lpstr>재구성한 쇼</vt:lpstr>
      </vt:variant>
      <vt:variant>
        <vt:i4>2</vt:i4>
      </vt:variant>
    </vt:vector>
  </HeadingPairs>
  <TitlesOfParts>
    <vt:vector size="37" baseType="lpstr">
      <vt:lpstr>굴림</vt:lpstr>
      <vt:lpstr>Arial</vt:lpstr>
      <vt:lpstr>나눔고딕 ExtraBold</vt:lpstr>
      <vt:lpstr>맑은 고딕</vt:lpstr>
      <vt:lpstr>나눔고딕</vt:lpstr>
      <vt:lpstr>Wingdings</vt:lpstr>
      <vt:lpstr>나눔바른고딕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사용자</cp:lastModifiedBy>
  <cp:revision>285</cp:revision>
  <dcterms:created xsi:type="dcterms:W3CDTF">2016-11-16T23:53:02Z</dcterms:created>
  <dcterms:modified xsi:type="dcterms:W3CDTF">2018-01-12T09:12:55Z</dcterms:modified>
</cp:coreProperties>
</file>