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77" r:id="rId6"/>
    <p:sldId id="259" r:id="rId7"/>
    <p:sldId id="260" r:id="rId8"/>
    <p:sldId id="270" r:id="rId9"/>
    <p:sldId id="261" r:id="rId10"/>
    <p:sldId id="262" r:id="rId11"/>
    <p:sldId id="263" r:id="rId12"/>
    <p:sldId id="272" r:id="rId13"/>
    <p:sldId id="273" r:id="rId14"/>
    <p:sldId id="274" r:id="rId15"/>
    <p:sldId id="275" r:id="rId16"/>
    <p:sldId id="276" r:id="rId17"/>
    <p:sldId id="269" r:id="rId18"/>
  </p:sldIdLst>
  <p:sldSz cx="9906000" cy="6858000" type="A4"/>
  <p:notesSz cx="6858000" cy="9144000"/>
  <p:embeddedFontLst>
    <p:embeddedFont>
      <p:font typeface="나눔고딕" pitchFamily="50" charset="-127"/>
      <p:regular r:id="rId20"/>
      <p:bold r:id="rId21"/>
    </p:embeddedFont>
    <p:embeddedFont>
      <p:font typeface="나눔고딕 ExtraBold" pitchFamily="50" charset="-127"/>
      <p:bold r:id="rId22"/>
    </p:embeddedFont>
    <p:embeddedFont>
      <p:font typeface="한컴바탕" pitchFamily="18" charset="2"/>
      <p:regular r:id="rId23"/>
    </p:embeddedFont>
    <p:embeddedFont>
      <p:font typeface="맑은 고딕" pitchFamily="50" charset="-127"/>
      <p:regular r:id="rId24"/>
      <p:bold r:id="rId25"/>
    </p:embeddedFont>
    <p:embeddedFont>
      <p:font typeface="나눔바른고딕" pitchFamily="50" charset="-127"/>
      <p:regular r:id="rId26"/>
      <p:bold r:id="rId27"/>
    </p:embeddedFont>
  </p:embeddedFontLst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AE6"/>
    <a:srgbClr val="E4007F"/>
    <a:srgbClr val="385D8A"/>
    <a:srgbClr val="7F7F7F"/>
    <a:srgbClr val="E94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660"/>
  </p:normalViewPr>
  <p:slideViewPr>
    <p:cSldViewPr showGuides="1">
      <p:cViewPr varScale="1">
        <p:scale>
          <a:sx n="84" d="100"/>
          <a:sy n="84" d="100"/>
        </p:scale>
        <p:origin x="-498" y="-294"/>
      </p:cViewPr>
      <p:guideLst>
        <p:guide orient="horz" pos="482"/>
        <p:guide orient="horz" pos="3884"/>
        <p:guide orient="horz" pos="618"/>
        <p:guide orient="horz" pos="935"/>
        <p:guide pos="5978"/>
        <p:guide pos="28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BAA8990-3452-4A12-BB1D-8AC2AF7AE192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AA9C0BB-16A6-4068-9055-9CEE6B82BC2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89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다섯 자리 수를 알아볼까요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37716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뒤집어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다섯 자리 수를 알아볼까요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.xml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9.xml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10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image" Target="../media/image13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51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2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8" name="그림 57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59" name="제목 1"/>
          <p:cNvSpPr txBox="1">
            <a:spLocks/>
          </p:cNvSpPr>
          <p:nvPr/>
        </p:nvSpPr>
        <p:spPr>
          <a:xfrm>
            <a:off x="3667116" y="2865476"/>
            <a:ext cx="5400600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다섯 자리 수를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알아볼까요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타원 69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이등변 삼각형 3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415925" y="500613"/>
            <a:ext cx="4393059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66786" y="548680"/>
            <a:ext cx="3642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큰 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12~13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8~9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0551" y="3531604"/>
            <a:ext cx="8088843" cy="973768"/>
            <a:chOff x="920551" y="3681028"/>
            <a:chExt cx="8088843" cy="973768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920551" y="4170642"/>
              <a:ext cx="8088843" cy="4841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0552" y="3681028"/>
              <a:ext cx="7320791" cy="430887"/>
              <a:chOff x="923900" y="2564904"/>
              <a:chExt cx="7320791" cy="430887"/>
            </a:xfrm>
          </p:grpSpPr>
          <p:sp>
            <p:nvSpPr>
              <p:cNvPr id="37" name="TextBox 20"/>
              <p:cNvSpPr txBox="1">
                <a:spLocks noChangeArrowheads="1"/>
              </p:cNvSpPr>
              <p:nvPr/>
            </p:nvSpPr>
            <p:spPr bwMode="auto">
              <a:xfrm>
                <a:off x="1130243" y="2564904"/>
                <a:ext cx="7114448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en-US" altLang="ko-KR" sz="2200" b="1" dirty="0">
                    <a:latin typeface="나눔고딕" pitchFamily="50" charset="-127"/>
                  </a:rPr>
                  <a:t>5</a:t>
                </a:r>
                <a:r>
                  <a:rPr lang="ko-KR" altLang="en-US" sz="2200" b="1" dirty="0">
                    <a:latin typeface="나눔고딕" pitchFamily="50" charset="-127"/>
                  </a:rPr>
                  <a:t>장의 카드 중 만의 자리에 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쓸 </a:t>
                </a:r>
                <a:r>
                  <a:rPr lang="ko-KR" altLang="en-US" sz="2200" b="1" dirty="0">
                    <a:latin typeface="나눔고딕" pitchFamily="50" charset="-127"/>
                  </a:rPr>
                  <a:t>수 없는 카드는 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무엇일까요</a:t>
                </a:r>
                <a:r>
                  <a:rPr lang="en-US" altLang="ko-KR" sz="2200" b="1" dirty="0">
                    <a:latin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923900" y="271734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66720" y="410956"/>
            <a:ext cx="43038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 만들고 읽기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2095480" y="1857364"/>
            <a:ext cx="2428892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956556" y="4064480"/>
            <a:ext cx="5995528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이등변 삼각형 2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8" name="타원 57">
            <a:hlinkClick r:id="rId3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73444" r="59114" b="19619"/>
          <a:stretch/>
        </p:blipFill>
        <p:spPr>
          <a:xfrm>
            <a:off x="2304509" y="2167166"/>
            <a:ext cx="883192" cy="1261834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920552" y="1376772"/>
            <a:ext cx="8088844" cy="769441"/>
            <a:chOff x="920750" y="1428736"/>
            <a:chExt cx="8088844" cy="769441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1198376" y="1428736"/>
              <a:ext cx="7811218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수 카드를 모두 한 번씩만 사용하여 다섯 자리 수를 만들고 읽어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20750" y="1520589"/>
              <a:ext cx="219266" cy="218283"/>
              <a:chOff x="-572047" y="4429132"/>
              <a:chExt cx="291025" cy="289721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8" t="73444" r="51048" b="19619"/>
          <a:stretch/>
        </p:blipFill>
        <p:spPr>
          <a:xfrm>
            <a:off x="3309926" y="2167166"/>
            <a:ext cx="883192" cy="1261834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3444" r="43836" b="19619"/>
          <a:stretch/>
        </p:blipFill>
        <p:spPr>
          <a:xfrm>
            <a:off x="4178198" y="2167166"/>
            <a:ext cx="883192" cy="1261834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73444" r="35814" b="19619"/>
          <a:stretch/>
        </p:blipFill>
        <p:spPr>
          <a:xfrm>
            <a:off x="5149928" y="2167166"/>
            <a:ext cx="883192" cy="1261834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9" t="73444" r="28367" b="19619"/>
          <a:stretch/>
        </p:blipFill>
        <p:spPr>
          <a:xfrm>
            <a:off x="6069124" y="2167166"/>
            <a:ext cx="883192" cy="1261834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336" y="40513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타원 61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931718" y="4617132"/>
            <a:ext cx="8077676" cy="1214630"/>
            <a:chOff x="931718" y="1494290"/>
            <a:chExt cx="8077676" cy="1214630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931718" y="1988840"/>
              <a:ext cx="8077676" cy="7200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31718" y="1494290"/>
              <a:ext cx="6830272" cy="430887"/>
              <a:chOff x="923900" y="2682422"/>
              <a:chExt cx="6830272" cy="430887"/>
            </a:xfrm>
          </p:grpSpPr>
          <p:sp>
            <p:nvSpPr>
              <p:cNvPr id="47" name="TextBox 20"/>
              <p:cNvSpPr txBox="1">
                <a:spLocks noChangeArrowheads="1"/>
              </p:cNvSpPr>
              <p:nvPr/>
            </p:nvSpPr>
            <p:spPr bwMode="auto">
              <a:xfrm>
                <a:off x="1130243" y="2682422"/>
                <a:ext cx="6623929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en-US" altLang="ko-KR" sz="2200" b="1" dirty="0" smtClean="0">
                    <a:latin typeface="나눔고딕" pitchFamily="50" charset="-127"/>
                  </a:rPr>
                  <a:t>0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을 만의 자리에 사용할 수 없는 이유를 설명해 보세요</a:t>
                </a:r>
                <a:r>
                  <a:rPr lang="en-US" altLang="ko-KR" sz="2200" b="1" dirty="0" smtClean="0">
                    <a:latin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</a:endParaRPr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auto">
              <a:xfrm>
                <a:off x="923900" y="283486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 bwMode="auto">
          <a:xfrm>
            <a:off x="956556" y="5098325"/>
            <a:ext cx="806841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만의 자리에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사용하면 다섯 자리를 만들 수 없고 네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자리 수가 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337" y="52353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7038" y="3537012"/>
            <a:ext cx="8104414" cy="2259356"/>
            <a:chOff x="917038" y="3203916"/>
            <a:chExt cx="8104414" cy="2259356"/>
          </a:xfrm>
        </p:grpSpPr>
        <p:sp>
          <p:nvSpPr>
            <p:cNvPr id="41" name="모서리가 둥근 직사각형 40"/>
            <p:cNvSpPr/>
            <p:nvPr/>
          </p:nvSpPr>
          <p:spPr bwMode="auto">
            <a:xfrm>
              <a:off x="917038" y="4041067"/>
              <a:ext cx="8104414" cy="1422205"/>
            </a:xfrm>
            <a:prstGeom prst="roundRect">
              <a:avLst>
                <a:gd name="adj" fmla="val 1198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43054" y="3203916"/>
              <a:ext cx="6988972" cy="837152"/>
              <a:chOff x="1029852" y="4142324"/>
              <a:chExt cx="6988972" cy="837152"/>
            </a:xfrm>
          </p:grpSpPr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1223374" y="4142324"/>
                <a:ext cx="6795450" cy="83715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ko-KR" altLang="en-US" sz="2200" b="1" dirty="0">
                    <a:latin typeface="나눔고딕" pitchFamily="50" charset="-127"/>
                  </a:rPr>
                  <a:t>여러 가지 다섯 자리 수를 만들고 읽어 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보세요</a:t>
                </a:r>
                <a:r>
                  <a:rPr lang="en-US" altLang="ko-KR" sz="2200" b="1" dirty="0" smtClean="0">
                    <a:latin typeface="나눔고딕" pitchFamily="50" charset="-127"/>
                  </a:rPr>
                  <a:t>. </a:t>
                </a:r>
                <a:endParaRPr lang="en-US" altLang="ko-KR" sz="2200" b="1" dirty="0">
                  <a:latin typeface="나눔고딕" pitchFamily="50" charset="-127"/>
                </a:endParaRPr>
              </a:p>
              <a:p>
                <a:pPr>
                  <a:buNone/>
                </a:pPr>
                <a:r>
                  <a:rPr lang="ko-KR" altLang="en-US" sz="2200" b="1" dirty="0">
                    <a:latin typeface="나눔고딕" pitchFamily="50" charset="-127"/>
                  </a:rPr>
                  <a:t>친구들이 만든 다섯 자리 수를 서로 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바꾸어 </a:t>
                </a:r>
                <a:r>
                  <a:rPr lang="ko-KR" altLang="en-US" sz="2200" b="1" dirty="0">
                    <a:latin typeface="나눔고딕" pitchFamily="50" charset="-127"/>
                  </a:rPr>
                  <a:t>읽어 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보세요</a:t>
                </a:r>
                <a:r>
                  <a:rPr lang="en-US" altLang="ko-KR" sz="2200" b="1" dirty="0" smtClean="0">
                    <a:latin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</a:endParaRPr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1029852" y="431284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 bwMode="auto">
          <a:xfrm>
            <a:off x="981449" y="4353256"/>
            <a:ext cx="4619623" cy="1785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25780,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오천칠백팔십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87025,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팔만 칠천이십오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50827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팔백이십칠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27850,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이만 칠천팔백오십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975">
              <a:buFont typeface="Arial" panose="020B0604020202020204" pitchFamily="34" charset="0"/>
              <a:buChar char="•"/>
              <a:defRPr/>
            </a:pP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20" y="410956"/>
            <a:ext cx="43025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 만들고 읽기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이등변 삼각형 2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337" y="48567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4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73444" r="59114" b="19619"/>
          <a:stretch/>
        </p:blipFill>
        <p:spPr>
          <a:xfrm>
            <a:off x="2304509" y="2167166"/>
            <a:ext cx="883192" cy="1261834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8" t="73444" r="51048" b="19619"/>
          <a:stretch/>
        </p:blipFill>
        <p:spPr>
          <a:xfrm>
            <a:off x="3309926" y="2167166"/>
            <a:ext cx="883192" cy="1261834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3444" r="43836" b="19619"/>
          <a:stretch/>
        </p:blipFill>
        <p:spPr>
          <a:xfrm>
            <a:off x="4178198" y="2167166"/>
            <a:ext cx="883192" cy="1261834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73444" r="35814" b="19619"/>
          <a:stretch/>
        </p:blipFill>
        <p:spPr>
          <a:xfrm>
            <a:off x="5149928" y="2167166"/>
            <a:ext cx="883192" cy="1261834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9" t="73444" r="28367" b="19619"/>
          <a:stretch/>
        </p:blipFill>
        <p:spPr>
          <a:xfrm>
            <a:off x="6069124" y="2167166"/>
            <a:ext cx="883192" cy="12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80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04466" y="1343953"/>
            <a:ext cx="8180982" cy="608883"/>
            <a:chOff x="804466" y="1343953"/>
            <a:chExt cx="8180982" cy="608883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1809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676636" y="1343953"/>
              <a:ext cx="718597" cy="608883"/>
            </a:xfrm>
            <a:prstGeom prst="rect">
              <a:avLst/>
            </a:prstGeom>
          </p:spPr>
        </p:pic>
      </p:grpSp>
      <p:grpSp>
        <p:nvGrpSpPr>
          <p:cNvPr id="32" name="그룹 31"/>
          <p:cNvGrpSpPr/>
          <p:nvPr/>
        </p:nvGrpSpPr>
        <p:grpSpPr>
          <a:xfrm>
            <a:off x="2540732" y="2528900"/>
            <a:ext cx="6732748" cy="504057"/>
            <a:chOff x="2540732" y="2528900"/>
            <a:chExt cx="6732748" cy="504057"/>
          </a:xfrm>
        </p:grpSpPr>
        <p:sp>
          <p:nvSpPr>
            <p:cNvPr id="5" name="직사각형 4"/>
            <p:cNvSpPr/>
            <p:nvPr/>
          </p:nvSpPr>
          <p:spPr>
            <a:xfrm>
              <a:off x="2540732" y="2564903"/>
              <a:ext cx="67327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만의 자리 숫자는         이고                 을 나타냅니다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4736976" y="2528900"/>
              <a:ext cx="521752" cy="504057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5997116" y="2528900"/>
              <a:ext cx="1080120" cy="504057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4812776" y="2565484"/>
            <a:ext cx="4642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31764" y="2565484"/>
            <a:ext cx="1081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2540732" y="3248980"/>
            <a:ext cx="6732748" cy="504057"/>
            <a:chOff x="2540732" y="3248980"/>
            <a:chExt cx="6732748" cy="504057"/>
          </a:xfrm>
        </p:grpSpPr>
        <p:sp>
          <p:nvSpPr>
            <p:cNvPr id="11" name="직사각형 10"/>
            <p:cNvSpPr/>
            <p:nvPr/>
          </p:nvSpPr>
          <p:spPr>
            <a:xfrm>
              <a:off x="2540732" y="3284983"/>
              <a:ext cx="67327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천의 자리 숫자는         이고                 을 나타냅니다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4736976" y="3248980"/>
              <a:ext cx="521752" cy="504057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5997116" y="3248980"/>
              <a:ext cx="1080120" cy="504057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812776" y="3285564"/>
            <a:ext cx="4642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105128" y="3285564"/>
            <a:ext cx="1081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40732" y="3969060"/>
            <a:ext cx="5256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십의 자리 숫자는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이고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을 나타냅니다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818642" y="2761752"/>
            <a:ext cx="1709827" cy="1495340"/>
            <a:chOff x="818642" y="2761752"/>
            <a:chExt cx="1709827" cy="1495340"/>
          </a:xfrm>
        </p:grpSpPr>
        <p:sp>
          <p:nvSpPr>
            <p:cNvPr id="4" name="직사각형 3"/>
            <p:cNvSpPr/>
            <p:nvPr/>
          </p:nvSpPr>
          <p:spPr>
            <a:xfrm>
              <a:off x="818642" y="3356992"/>
              <a:ext cx="157659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75326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에서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367487" y="2762633"/>
              <a:ext cx="55489" cy="14944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 rot="16200000">
              <a:off x="2425118" y="2704122"/>
              <a:ext cx="45719" cy="160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 rot="16200000">
              <a:off x="2425118" y="4153742"/>
              <a:ext cx="45719" cy="160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 rot="16200000">
              <a:off x="2425119" y="3429372"/>
              <a:ext cx="45719" cy="160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787" y="25735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6458" y="25735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544" y="33355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641" y="33076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977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676636" y="2344814"/>
            <a:ext cx="6840760" cy="707386"/>
            <a:chOff x="1676636" y="2344814"/>
            <a:chExt cx="6840760" cy="707386"/>
          </a:xfrm>
        </p:grpSpPr>
        <p:sp>
          <p:nvSpPr>
            <p:cNvPr id="3" name="직사각형 2"/>
            <p:cNvSpPr/>
            <p:nvPr/>
          </p:nvSpPr>
          <p:spPr>
            <a:xfrm>
              <a:off x="1676636" y="2482483"/>
              <a:ext cx="6840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칠만 오천사백팔십이               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                      )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오른쪽 화살표 3"/>
            <p:cNvSpPr/>
            <p:nvPr/>
          </p:nvSpPr>
          <p:spPr>
            <a:xfrm>
              <a:off x="4340932" y="2590495"/>
              <a:ext cx="360040" cy="21602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8" t="42237" r="57030" b="52331"/>
            <a:stretch/>
          </p:blipFill>
          <p:spPr>
            <a:xfrm>
              <a:off x="4623933" y="2344814"/>
              <a:ext cx="869127" cy="707386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1676636" y="3136902"/>
            <a:ext cx="5976664" cy="707386"/>
            <a:chOff x="1676636" y="3136902"/>
            <a:chExt cx="5976664" cy="707386"/>
          </a:xfrm>
        </p:grpSpPr>
        <p:sp>
          <p:nvSpPr>
            <p:cNvPr id="5" name="직사각형 4"/>
            <p:cNvSpPr/>
            <p:nvPr/>
          </p:nvSpPr>
          <p:spPr>
            <a:xfrm>
              <a:off x="1676636" y="3274571"/>
              <a:ext cx="597666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62307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         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                      )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2720752" y="3382583"/>
              <a:ext cx="360040" cy="21602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38" t="42237" r="10390" b="52331"/>
            <a:stretch/>
          </p:blipFill>
          <p:spPr>
            <a:xfrm>
              <a:off x="3066426" y="3136902"/>
              <a:ext cx="869127" cy="707386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804466" y="1412776"/>
            <a:ext cx="8180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수를 쓰거나 읽어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60912" y="3265418"/>
            <a:ext cx="21242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육만 이천삼백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칠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21152" y="2483064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75482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097" y="25203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336" y="33193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91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804466" y="1412776"/>
            <a:ext cx="8180982" cy="769441"/>
            <a:chOff x="804466" y="1412776"/>
            <a:chExt cx="8180982" cy="769441"/>
          </a:xfrm>
        </p:grpSpPr>
        <p:sp>
          <p:nvSpPr>
            <p:cNvPr id="3" name="직사각형 2"/>
            <p:cNvSpPr/>
            <p:nvPr/>
          </p:nvSpPr>
          <p:spPr>
            <a:xfrm>
              <a:off x="804466" y="1412776"/>
              <a:ext cx="818098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와 같이 각 자리의 숫자가 나타내는 값의 합으로 나타내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" name="_x180675984"/>
            <p:cNvSpPr>
              <a:spLocks noChangeArrowheads="1"/>
            </p:cNvSpPr>
            <p:nvPr/>
          </p:nvSpPr>
          <p:spPr bwMode="auto">
            <a:xfrm>
              <a:off x="1800200" y="1502384"/>
              <a:ext cx="596516" cy="270854"/>
            </a:xfrm>
            <a:prstGeom prst="roundRect">
              <a:avLst>
                <a:gd name="adj" fmla="val 218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나눔고딕" pitchFamily="50" charset="-127"/>
                  <a:ea typeface="나눔고딕" pitchFamily="50" charset="-127"/>
                  <a:cs typeface="굴림" pitchFamily="50" charset="-127"/>
                </a:rPr>
                <a:t>보기</a:t>
              </a:r>
              <a:endPara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892660" y="2547692"/>
            <a:ext cx="6084726" cy="917312"/>
            <a:chOff x="1892660" y="2547692"/>
            <a:chExt cx="6084726" cy="917312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892660" y="2651201"/>
              <a:ext cx="6084726" cy="813803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_x180675984"/>
            <p:cNvSpPr>
              <a:spLocks noChangeArrowheads="1"/>
            </p:cNvSpPr>
            <p:nvPr/>
          </p:nvSpPr>
          <p:spPr bwMode="auto">
            <a:xfrm>
              <a:off x="2232273" y="2547692"/>
              <a:ext cx="596516" cy="270854"/>
            </a:xfrm>
            <a:prstGeom prst="roundRect">
              <a:avLst>
                <a:gd name="adj" fmla="val 218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나눔고딕" pitchFamily="50" charset="-127"/>
                  <a:ea typeface="나눔고딕" pitchFamily="50" charset="-127"/>
                  <a:cs typeface="굴림" pitchFamily="50" charset="-127"/>
                </a:rPr>
                <a:t>보기</a:t>
              </a:r>
              <a:endPara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612740" y="2842658"/>
              <a:ext cx="48089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59371=50000+9000+300+700+1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612740" y="3920350"/>
            <a:ext cx="10721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1468577" y="3903547"/>
            <a:ext cx="6980630" cy="461557"/>
            <a:chOff x="1468577" y="3903547"/>
            <a:chExt cx="6980630" cy="461557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2652588" y="3909498"/>
              <a:ext cx="936079" cy="436838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68577" y="3909498"/>
              <a:ext cx="14720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41965=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548844" y="3934217"/>
              <a:ext cx="320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876724" y="3909498"/>
              <a:ext cx="936079" cy="436838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5100860" y="3903547"/>
              <a:ext cx="936079" cy="436838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6288992" y="3909498"/>
              <a:ext cx="936079" cy="436838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7513128" y="3903547"/>
              <a:ext cx="936079" cy="436838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794400" y="3934217"/>
              <a:ext cx="320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997116" y="3934217"/>
              <a:ext cx="320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185248" y="3934217"/>
              <a:ext cx="320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3916835" y="3920350"/>
            <a:ext cx="10721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06715" y="3920350"/>
            <a:ext cx="790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487844" y="3920350"/>
            <a:ext cx="5383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797316" y="3920350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이등변 삼각형 2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이등변 삼각형 3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548" y="39475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487" y="39475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623" y="39475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2938" y="39475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110" y="39475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847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804466" y="1377933"/>
            <a:ext cx="8144978" cy="1142839"/>
            <a:chOff x="804466" y="1377933"/>
            <a:chExt cx="8144978" cy="1142839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14497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카드                            을 한 번씩만 사용하여 다섯 자리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수를 만들려고 합니다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만들 수 있는 가장 큰 수와 가장 작은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수를 써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2843398" y="1377933"/>
              <a:ext cx="2001590" cy="430887"/>
              <a:chOff x="2843398" y="1377933"/>
              <a:chExt cx="2001590" cy="430887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3080792" y="1377933"/>
                <a:ext cx="2520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" name="_x32651312"/>
              <p:cNvSpPr>
                <a:spLocks noChangeArrowheads="1"/>
              </p:cNvSpPr>
              <p:nvPr/>
            </p:nvSpPr>
            <p:spPr bwMode="auto">
              <a:xfrm>
                <a:off x="2843398" y="1446213"/>
                <a:ext cx="258763" cy="327025"/>
              </a:xfrm>
              <a:prstGeom prst="roundRect">
                <a:avLst>
                  <a:gd name="adj" fmla="val 20000"/>
                </a:avLst>
              </a:prstGeom>
              <a:solidFill>
                <a:srgbClr val="F1F1F1"/>
              </a:solidFill>
              <a:ln w="10795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ctr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232150" algn="l"/>
                    <a:tab pos="5751513" algn="r"/>
                  </a:tabLst>
                </a:pPr>
                <a:r>
                  <a:rPr kumimoji="1" lang="en-US" altLang="ko-K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한컴바탕" pitchFamily="18" charset="2"/>
                    <a:ea typeface="한컴바탕" pitchFamily="18" charset="2"/>
                    <a:cs typeface="한컴바탕" pitchFamily="18" charset="2"/>
                  </a:rPr>
                  <a:t>0</a:t>
                </a:r>
                <a:endParaRPr kumimoji="1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5" name="_x32652032"/>
              <p:cNvSpPr>
                <a:spLocks noChangeArrowheads="1"/>
              </p:cNvSpPr>
              <p:nvPr/>
            </p:nvSpPr>
            <p:spPr bwMode="auto">
              <a:xfrm>
                <a:off x="3296816" y="1435100"/>
                <a:ext cx="258763" cy="327025"/>
              </a:xfrm>
              <a:prstGeom prst="roundRect">
                <a:avLst>
                  <a:gd name="adj" fmla="val 20000"/>
                </a:avLst>
              </a:prstGeom>
              <a:solidFill>
                <a:srgbClr val="F1F1F1"/>
              </a:solidFill>
              <a:ln w="10795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ctr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232150" algn="l"/>
                    <a:tab pos="5751513" algn="r"/>
                  </a:tabLst>
                </a:pPr>
                <a:r>
                  <a:rPr kumimoji="1" lang="en-US" altLang="ko-K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한컴바탕" pitchFamily="18" charset="2"/>
                    <a:ea typeface="한컴바탕" pitchFamily="18" charset="2"/>
                    <a:cs typeface="한컴바탕" pitchFamily="18" charset="2"/>
                  </a:rPr>
                  <a:t>2</a:t>
                </a:r>
                <a:endParaRPr kumimoji="1" lang="en-US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6" name="_x32653472"/>
              <p:cNvSpPr>
                <a:spLocks noChangeArrowheads="1"/>
              </p:cNvSpPr>
              <p:nvPr/>
            </p:nvSpPr>
            <p:spPr bwMode="auto">
              <a:xfrm>
                <a:off x="3722129" y="1452563"/>
                <a:ext cx="258763" cy="327025"/>
              </a:xfrm>
              <a:prstGeom prst="roundRect">
                <a:avLst>
                  <a:gd name="adj" fmla="val 20000"/>
                </a:avLst>
              </a:prstGeom>
              <a:solidFill>
                <a:srgbClr val="F1F1F1"/>
              </a:solidFill>
              <a:ln w="10795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ctr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232150" algn="l"/>
                    <a:tab pos="5751513" algn="r"/>
                  </a:tabLst>
                </a:pPr>
                <a:r>
                  <a:rPr kumimoji="1" lang="en-US" altLang="ko-K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한컴바탕" pitchFamily="18" charset="2"/>
                    <a:ea typeface="한컴바탕" pitchFamily="18" charset="2"/>
                    <a:cs typeface="한컴바탕" pitchFamily="18" charset="2"/>
                  </a:rPr>
                  <a:t>4</a:t>
                </a:r>
                <a:endParaRPr kumimoji="1" lang="en-US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7" name="_x216480304"/>
              <p:cNvSpPr>
                <a:spLocks noChangeArrowheads="1"/>
              </p:cNvSpPr>
              <p:nvPr/>
            </p:nvSpPr>
            <p:spPr bwMode="auto">
              <a:xfrm>
                <a:off x="4154177" y="1438275"/>
                <a:ext cx="258763" cy="327025"/>
              </a:xfrm>
              <a:prstGeom prst="roundRect">
                <a:avLst>
                  <a:gd name="adj" fmla="val 20000"/>
                </a:avLst>
              </a:prstGeom>
              <a:solidFill>
                <a:srgbClr val="F1F1F1"/>
              </a:solidFill>
              <a:ln w="10795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ctr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232150" algn="l"/>
                    <a:tab pos="5751513" algn="r"/>
                  </a:tabLst>
                </a:pPr>
                <a:r>
                  <a:rPr kumimoji="1" lang="en-US" altLang="ko-K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한컴바탕" pitchFamily="18" charset="2"/>
                    <a:ea typeface="한컴바탕" pitchFamily="18" charset="2"/>
                    <a:cs typeface="한컴바탕" pitchFamily="18" charset="2"/>
                  </a:rPr>
                  <a:t>6</a:t>
                </a:r>
                <a:endParaRPr kumimoji="1" lang="en-US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8" name="_x216481024"/>
              <p:cNvSpPr>
                <a:spLocks noChangeArrowheads="1"/>
              </p:cNvSpPr>
              <p:nvPr/>
            </p:nvSpPr>
            <p:spPr bwMode="auto">
              <a:xfrm>
                <a:off x="4586225" y="1427639"/>
                <a:ext cx="258763" cy="327025"/>
              </a:xfrm>
              <a:prstGeom prst="roundRect">
                <a:avLst>
                  <a:gd name="adj" fmla="val 20000"/>
                </a:avLst>
              </a:prstGeom>
              <a:solidFill>
                <a:srgbClr val="F1F1F1"/>
              </a:solidFill>
              <a:ln w="10795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ctr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232150" algn="l"/>
                    <a:tab pos="5751513" algn="r"/>
                  </a:tabLst>
                </a:pPr>
                <a:r>
                  <a:rPr kumimoji="1" lang="en-US" altLang="ko-K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한컴바탕" pitchFamily="18" charset="2"/>
                    <a:ea typeface="한컴바탕" pitchFamily="18" charset="2"/>
                    <a:cs typeface="한컴바탕" pitchFamily="18" charset="2"/>
                  </a:rPr>
                  <a:t>8</a:t>
                </a:r>
                <a:endParaRPr kumimoji="1" lang="en-US" altLang="ko-K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512840" y="1377933"/>
                <a:ext cx="2520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3944888" y="1377933"/>
                <a:ext cx="2520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4376936" y="1377933"/>
                <a:ext cx="2520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4779080" y="2906270"/>
            <a:ext cx="3947145" cy="430887"/>
            <a:chOff x="1725935" y="2906270"/>
            <a:chExt cx="3947145" cy="430887"/>
          </a:xfrm>
        </p:grpSpPr>
        <p:sp>
          <p:nvSpPr>
            <p:cNvPr id="15" name="직사각형 14"/>
            <p:cNvSpPr/>
            <p:nvPr/>
          </p:nvSpPr>
          <p:spPr>
            <a:xfrm>
              <a:off x="1725935" y="2906270"/>
              <a:ext cx="170026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큰 수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3174169" y="3337157"/>
              <a:ext cx="24989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4790881" y="4256511"/>
            <a:ext cx="3935344" cy="430887"/>
            <a:chOff x="1737736" y="4256511"/>
            <a:chExt cx="3935344" cy="430887"/>
          </a:xfrm>
        </p:grpSpPr>
        <p:sp>
          <p:nvSpPr>
            <p:cNvPr id="16" name="직사각형 15"/>
            <p:cNvSpPr/>
            <p:nvPr/>
          </p:nvSpPr>
          <p:spPr>
            <a:xfrm>
              <a:off x="1737736" y="4256511"/>
              <a:ext cx="170026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작은 수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3406038" y="4687398"/>
              <a:ext cx="2267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/>
          <p:cNvSpPr/>
          <p:nvPr/>
        </p:nvSpPr>
        <p:spPr>
          <a:xfrm>
            <a:off x="6983491" y="2906270"/>
            <a:ext cx="13615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86420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009723" y="4256511"/>
            <a:ext cx="13615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20468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0" name="타원 2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이등변 삼각형 3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3" name="타원 3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이등변 삼각형 3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088" y="29605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268" y="42698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41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698654" y="2649452"/>
            <a:ext cx="3918642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십만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백만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천만을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0" name="타원 2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이등변 삼각형 3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395536" y="476672"/>
            <a:ext cx="324777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52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3648" y="548680"/>
            <a:ext cx="223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다섯 자리 수를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512841" y="2132856"/>
            <a:ext cx="5496554" cy="280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다섯 자리 수를 쓰고</a:t>
            </a:r>
            <a:r>
              <a:rPr kumimoji="0" lang="en-US" altLang="ko-KR" sz="3600" b="0" i="0" u="none" strike="noStrike" kern="1200" cap="none" spc="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,</a:t>
            </a:r>
            <a:r>
              <a:rPr kumimoji="0" lang="ko-KR" altLang="en-US" sz="3600" b="0" i="0" u="none" strike="noStrike" kern="1200" cap="none" spc="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읽어 </a:t>
            </a:r>
            <a:endParaRPr kumimoji="0" lang="en-US" altLang="ko-KR" sz="3600" b="0" i="0" u="none" strike="noStrike" kern="1200" cap="none" spc="15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just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보고</a:t>
            </a: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각 자리의 숫자가 얼마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를 나타내는지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알아보아요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395536" y="476672"/>
            <a:ext cx="324777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452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548680"/>
            <a:ext cx="223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다섯 자리 수를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5" name="타원 24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410956"/>
            <a:ext cx="43070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수를 쓰고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읽는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2520" r="14288" b="69089"/>
          <a:stretch/>
        </p:blipFill>
        <p:spPr>
          <a:xfrm>
            <a:off x="267133" y="2445474"/>
            <a:ext cx="9116547" cy="290254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5" r="9422" b="88333"/>
          <a:stretch/>
        </p:blipFill>
        <p:spPr>
          <a:xfrm>
            <a:off x="7269886" y="1704703"/>
            <a:ext cx="2955729" cy="184144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69930" b="88333"/>
          <a:stretch/>
        </p:blipFill>
        <p:spPr>
          <a:xfrm>
            <a:off x="-483604" y="1701723"/>
            <a:ext cx="3049891" cy="1841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1" y="4941168"/>
            <a:ext cx="8088843" cy="936104"/>
            <a:chOff x="920551" y="4941168"/>
            <a:chExt cx="8088843" cy="936104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920551" y="5409272"/>
              <a:ext cx="808884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1136576" y="4941168"/>
              <a:ext cx="7011859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지</a:t>
              </a:r>
              <a:r>
                <a:rPr lang="ko-KR" altLang="en-US" sz="2200" b="1" dirty="0">
                  <a:latin typeface="나눔고딕" pitchFamily="50" charset="-127"/>
                </a:rPr>
                <a:t>금</a:t>
              </a:r>
              <a:r>
                <a:rPr lang="ko-KR" altLang="en-US" sz="2200" b="1" dirty="0" smtClean="0">
                  <a:latin typeface="나눔고딕" pitchFamily="50" charset="-127"/>
                </a:rPr>
                <a:t>까지 세계 문화 </a:t>
              </a:r>
              <a:r>
                <a:rPr lang="ko-KR" altLang="en-US" sz="2200" b="1" dirty="0" err="1" smtClean="0">
                  <a:latin typeface="나눔고딕" pitchFamily="50" charset="-127"/>
                </a:rPr>
                <a:t>체험관을</a:t>
              </a:r>
              <a:r>
                <a:rPr lang="ko-KR" altLang="en-US" sz="2200" b="1" dirty="0" smtClean="0">
                  <a:latin typeface="나눔고딕" pitchFamily="50" charset="-127"/>
                </a:rPr>
                <a:t> 방문한 사람은 몇 명인가요</a:t>
              </a:r>
              <a:r>
                <a:rPr lang="en-US" altLang="ko-KR" sz="2200" b="1" dirty="0" smtClean="0">
                  <a:latin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930478" y="510320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12520" r="14288" b="69089"/>
          <a:stretch/>
        </p:blipFill>
        <p:spPr>
          <a:xfrm>
            <a:off x="1107963" y="2294148"/>
            <a:ext cx="7522377" cy="2394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20" y="410956"/>
            <a:ext cx="43070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수를 쓰고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읽는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직사각형 7"/>
          <p:cNvSpPr>
            <a:spLocks noChangeArrowheads="1"/>
          </p:cNvSpPr>
          <p:nvPr/>
        </p:nvSpPr>
        <p:spPr bwMode="auto">
          <a:xfrm>
            <a:off x="949052" y="5427829"/>
            <a:ext cx="23477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24387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5" r="9422" b="88333"/>
          <a:stretch/>
        </p:blipFill>
        <p:spPr>
          <a:xfrm>
            <a:off x="6886176" y="1682912"/>
            <a:ext cx="2438874" cy="151943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69930" b="88333"/>
          <a:stretch/>
        </p:blipFill>
        <p:spPr>
          <a:xfrm>
            <a:off x="488504" y="1680453"/>
            <a:ext cx="2516570" cy="1519436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893951" y="1437460"/>
            <a:ext cx="6988007" cy="430887"/>
            <a:chOff x="920750" y="1428736"/>
            <a:chExt cx="6988007" cy="430887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1198375" y="1428736"/>
              <a:ext cx="6710382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세계 문화 </a:t>
              </a:r>
              <a:r>
                <a:rPr lang="ko-KR" altLang="en-US" sz="2200" b="1" dirty="0" err="1" smtClean="0">
                  <a:latin typeface="나눔고딕" pitchFamily="50" charset="-127"/>
                </a:rPr>
                <a:t>체험관을</a:t>
              </a:r>
              <a:r>
                <a:rPr lang="ko-KR" altLang="en-US" sz="2200" b="1" dirty="0" smtClean="0">
                  <a:latin typeface="나눔고딕" pitchFamily="50" charset="-127"/>
                </a:rPr>
                <a:t> 찾은 방문객 수를 살펴봅시다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20750" y="1520589"/>
              <a:ext cx="219266" cy="218283"/>
              <a:chOff x="-572047" y="4429132"/>
              <a:chExt cx="291025" cy="289721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1009" y="54092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96" y="2027225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2" y="4980522"/>
            <a:ext cx="8088843" cy="896750"/>
            <a:chOff x="920552" y="4980522"/>
            <a:chExt cx="8088843" cy="896750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920552" y="5409272"/>
              <a:ext cx="808884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20552" y="4980522"/>
              <a:ext cx="7682319" cy="430887"/>
              <a:chOff x="1350208" y="4332450"/>
              <a:chExt cx="7682319" cy="430887"/>
            </a:xfrm>
          </p:grpSpPr>
          <p:sp>
            <p:nvSpPr>
              <p:cNvPr id="57" name="TextBox 20"/>
              <p:cNvSpPr txBox="1">
                <a:spLocks noChangeArrowheads="1"/>
              </p:cNvSpPr>
              <p:nvPr/>
            </p:nvSpPr>
            <p:spPr bwMode="auto">
              <a:xfrm>
                <a:off x="1568624" y="4332450"/>
                <a:ext cx="746390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24387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에서 천의 자리 숫자는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무엇이고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얼마를 나타낼까요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1350208" y="450912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923061" y="4092895"/>
            <a:ext cx="8086334" cy="884225"/>
            <a:chOff x="923061" y="4092895"/>
            <a:chExt cx="8086334" cy="884225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923061" y="4509120"/>
              <a:ext cx="808633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5460" y="4092895"/>
              <a:ext cx="7666809" cy="430887"/>
              <a:chOff x="1355116" y="3444823"/>
              <a:chExt cx="7666809" cy="430887"/>
            </a:xfrm>
          </p:grpSpPr>
          <p:sp>
            <p:nvSpPr>
              <p:cNvPr id="79" name="Freeform 14"/>
              <p:cNvSpPr>
                <a:spLocks/>
              </p:cNvSpPr>
              <p:nvPr/>
            </p:nvSpPr>
            <p:spPr bwMode="auto">
              <a:xfrm>
                <a:off x="1355116" y="358876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TextBox 20"/>
              <p:cNvSpPr txBox="1">
                <a:spLocks noChangeArrowheads="1"/>
              </p:cNvSpPr>
              <p:nvPr/>
            </p:nvSpPr>
            <p:spPr bwMode="auto">
              <a:xfrm>
                <a:off x="1558022" y="3444823"/>
                <a:ext cx="746390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24387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에서 만의 자리 숫자는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무엇이고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얼마를 나타낼까요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t="33980" r="27718" b="33149"/>
          <a:stretch/>
        </p:blipFill>
        <p:spPr>
          <a:xfrm>
            <a:off x="3634368" y="1405308"/>
            <a:ext cx="2726212" cy="2463595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5" name="타원 3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이등변 삼각형 3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8" name="타원 6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이등변 삼각형 6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1" name="그림 70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 bwMode="auto">
          <a:xfrm>
            <a:off x="920552" y="4527677"/>
            <a:ext cx="6069173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만의 자리 숫자는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20000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920552" y="5427829"/>
            <a:ext cx="5807223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천의 자리 숫자는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4000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720" y="410956"/>
            <a:ext cx="43070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수를 쓰고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읽는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64" y="2420888"/>
            <a:ext cx="277200" cy="2803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64" y="2697773"/>
            <a:ext cx="277200" cy="28035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47461" r="29554" b="48736"/>
          <a:stretch/>
        </p:blipFill>
        <p:spPr>
          <a:xfrm>
            <a:off x="2822026" y="2240868"/>
            <a:ext cx="3463754" cy="42664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4" t="51353" r="29554" b="45121"/>
          <a:stretch/>
        </p:blipFill>
        <p:spPr>
          <a:xfrm>
            <a:off x="3536501" y="2667507"/>
            <a:ext cx="2749279" cy="395507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2767" y="45410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2767" y="54769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84548" y="4979637"/>
            <a:ext cx="8124847" cy="897635"/>
            <a:chOff x="884548" y="4979637"/>
            <a:chExt cx="8124847" cy="897635"/>
          </a:xfrm>
        </p:grpSpPr>
        <p:sp>
          <p:nvSpPr>
            <p:cNvPr id="36" name="모서리가 둥근 직사각형 35"/>
            <p:cNvSpPr/>
            <p:nvPr/>
          </p:nvSpPr>
          <p:spPr bwMode="auto">
            <a:xfrm>
              <a:off x="920552" y="5409272"/>
              <a:ext cx="808884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884548" y="4979637"/>
              <a:ext cx="7616695" cy="430887"/>
              <a:chOff x="1330872" y="1793580"/>
              <a:chExt cx="7616695" cy="430887"/>
            </a:xfrm>
          </p:grpSpPr>
          <p:sp>
            <p:nvSpPr>
              <p:cNvPr id="34" name="TextBox 20"/>
              <p:cNvSpPr txBox="1">
                <a:spLocks noChangeArrowheads="1"/>
              </p:cNvSpPr>
              <p:nvPr/>
            </p:nvSpPr>
            <p:spPr bwMode="auto">
              <a:xfrm>
                <a:off x="1568624" y="1793580"/>
                <a:ext cx="737894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24387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에서 십의 자리 숫자는 무엇이고 얼마를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나타낼까요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1330872" y="194602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07978" y="4113076"/>
            <a:ext cx="8103546" cy="889264"/>
            <a:chOff x="907978" y="4113076"/>
            <a:chExt cx="8103546" cy="889264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920552" y="4534340"/>
              <a:ext cx="8090972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907978" y="4113076"/>
              <a:ext cx="7611334" cy="430887"/>
              <a:chOff x="1336233" y="5229200"/>
              <a:chExt cx="7611334" cy="430887"/>
            </a:xfrm>
          </p:grpSpPr>
          <p:sp>
            <p:nvSpPr>
              <p:cNvPr id="55" name="TextBox 20"/>
              <p:cNvSpPr txBox="1">
                <a:spLocks noChangeArrowheads="1"/>
              </p:cNvSpPr>
              <p:nvPr/>
            </p:nvSpPr>
            <p:spPr bwMode="auto">
              <a:xfrm>
                <a:off x="1568624" y="5229200"/>
                <a:ext cx="737894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24387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에서 백의 자리 숫자는 무엇이고 얼마를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나타낼까요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1336233" y="537321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5" name="그룹 2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 bwMode="auto">
          <a:xfrm>
            <a:off x="956556" y="5427829"/>
            <a:ext cx="5480299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십의 자리 숫자는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 bwMode="auto">
          <a:xfrm>
            <a:off x="1012550" y="4552897"/>
            <a:ext cx="5869005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백의 자리 숫자는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이고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720" y="410956"/>
            <a:ext cx="43070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수를 쓰고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읽는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t="33980" r="27718" b="33149"/>
          <a:stretch/>
        </p:blipFill>
        <p:spPr>
          <a:xfrm>
            <a:off x="3634368" y="1405308"/>
            <a:ext cx="2726212" cy="2463595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54850" r="30834" b="41638"/>
          <a:stretch/>
        </p:blipFill>
        <p:spPr>
          <a:xfrm>
            <a:off x="4232088" y="2834314"/>
            <a:ext cx="1970478" cy="39400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58265" r="30834" b="38209"/>
          <a:stretch/>
        </p:blipFill>
        <p:spPr>
          <a:xfrm>
            <a:off x="4859742" y="3228652"/>
            <a:ext cx="1342824" cy="395507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8" y="2943773"/>
            <a:ext cx="277200" cy="28035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8" y="3220658"/>
            <a:ext cx="277200" cy="2803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2767" y="45410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2767" y="54597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7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0" y="4456800"/>
            <a:ext cx="8356926" cy="1816458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80947" y="3790201"/>
            <a:ext cx="8128447" cy="905434"/>
            <a:chOff x="880947" y="3790201"/>
            <a:chExt cx="8128447" cy="905434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880947" y="4227635"/>
              <a:ext cx="812844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9931" y="3790201"/>
              <a:ext cx="7696424" cy="430887"/>
              <a:chOff x="1330872" y="2689859"/>
              <a:chExt cx="7696424" cy="430887"/>
            </a:xfrm>
          </p:grpSpPr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1563393" y="2689859"/>
                <a:ext cx="746390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24387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에서 일의 자리 숫자는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무엇이고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얼마를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나타낼까요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1330872" y="284230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5" name="그룹 2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926987" y="4246192"/>
            <a:ext cx="513185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일의 자리 숫자는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6720" y="410956"/>
            <a:ext cx="43070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수를 쓰고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읽는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t="33980" r="27718" b="33149"/>
          <a:stretch/>
        </p:blipFill>
        <p:spPr>
          <a:xfrm>
            <a:off x="3634368" y="1405308"/>
            <a:ext cx="2726212" cy="246359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5" t="61718" r="30834" b="34756"/>
          <a:stretch/>
        </p:blipFill>
        <p:spPr>
          <a:xfrm>
            <a:off x="5457056" y="3426405"/>
            <a:ext cx="741566" cy="395507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3493547"/>
            <a:ext cx="277200" cy="2803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5" t="78642" r="18254" b="17790"/>
          <a:stretch/>
        </p:blipFill>
        <p:spPr>
          <a:xfrm>
            <a:off x="7594595" y="4910914"/>
            <a:ext cx="806141" cy="45411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7" t="80426" r="59360" b="14840"/>
          <a:stretch/>
        </p:blipFill>
        <p:spPr>
          <a:xfrm>
            <a:off x="2031999" y="5137971"/>
            <a:ext cx="2247901" cy="60243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7511" y="42595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9546" y="49561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2780" y="52883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1559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48544" y="2424146"/>
            <a:ext cx="8260643" cy="2515579"/>
            <a:chOff x="848544" y="2424146"/>
            <a:chExt cx="8260643" cy="251557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3" t="54307" r="12285" b="28950"/>
            <a:stretch/>
          </p:blipFill>
          <p:spPr>
            <a:xfrm>
              <a:off x="848544" y="2424146"/>
              <a:ext cx="8260643" cy="218047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4" t="24950" r="6357" b="69255"/>
            <a:stretch/>
          </p:blipFill>
          <p:spPr>
            <a:xfrm>
              <a:off x="1042920" y="4185083"/>
              <a:ext cx="8029575" cy="754642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666720" y="410956"/>
            <a:ext cx="42997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수의 각 자리의 숫자와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자릿값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8" name="그림 4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2" name="타원 51">
            <a:hlinkClick r:id="rId5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56556" y="1916832"/>
            <a:ext cx="8246038" cy="430887"/>
            <a:chOff x="873953" y="1817438"/>
            <a:chExt cx="8246038" cy="430887"/>
          </a:xfrm>
        </p:grpSpPr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873953" y="196137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1048551" y="1817438"/>
              <a:ext cx="80714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각 자리의 숫자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5, 3, 1, 7, 4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는 각각 얼마를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나타내는지 알아보세요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919034" y="1412776"/>
            <a:ext cx="7622361" cy="430887"/>
            <a:chOff x="920750" y="1428736"/>
            <a:chExt cx="7622361" cy="430887"/>
          </a:xfrm>
        </p:grpSpPr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1198375" y="1428736"/>
              <a:ext cx="734473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en-US" altLang="ko-KR" sz="2200" b="1" dirty="0" smtClean="0">
                  <a:latin typeface="나눔고딕" pitchFamily="50" charset="-127"/>
                </a:rPr>
                <a:t>53174</a:t>
              </a:r>
              <a:r>
                <a:rPr lang="ko-KR" altLang="en-US" sz="2200" b="1" dirty="0" smtClean="0">
                  <a:latin typeface="나눔고딕" pitchFamily="50" charset="-127"/>
                </a:rPr>
                <a:t>는 얼마만큼의 수인지 알아봅시다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920750" y="1520589"/>
              <a:ext cx="219266" cy="218283"/>
              <a:chOff x="-572047" y="4429132"/>
              <a:chExt cx="291025" cy="289721"/>
            </a:xfrm>
          </p:grpSpPr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 bwMode="auto">
          <a:xfrm>
            <a:off x="1568624" y="3538173"/>
            <a:ext cx="1116124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50000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4611639" y="3501008"/>
            <a:ext cx="737405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3435906" y="4291653"/>
            <a:ext cx="1099402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50000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5676856" y="4291652"/>
            <a:ext cx="766664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2694" y="3551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5089" y="35515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7488" y="43536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9164" y="43475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41662" r="20487" b="36616"/>
          <a:stretch/>
        </p:blipFill>
        <p:spPr>
          <a:xfrm>
            <a:off x="2355685" y="2129818"/>
            <a:ext cx="5417505" cy="306337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 bwMode="auto">
          <a:xfrm>
            <a:off x="2833680" y="3682189"/>
            <a:ext cx="1183216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56074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655327" y="4366265"/>
            <a:ext cx="2256673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칠만 삼천사백오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4331291" y="3034117"/>
            <a:ext cx="2853957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구만 구천구백구십구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04" y="410956"/>
            <a:ext cx="4536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다섯 자리 수를 쓰고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읽는 방법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 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7" name="타원 2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이등변 삼각형 2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1376772"/>
            <a:ext cx="5250461" cy="430887"/>
            <a:chOff x="920750" y="1428736"/>
            <a:chExt cx="5250461" cy="430887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1198375" y="1428736"/>
              <a:ext cx="497283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빈칸에 </a:t>
              </a:r>
              <a:r>
                <a:rPr lang="ko-KR" altLang="en-US" sz="2200" b="1" dirty="0">
                  <a:latin typeface="나눔고딕" pitchFamily="50" charset="-127"/>
                </a:rPr>
                <a:t>알맞은 수나 말을 </a:t>
              </a:r>
              <a:r>
                <a:rPr lang="ko-KR" altLang="en-US" sz="2200" b="1" dirty="0" smtClean="0">
                  <a:latin typeface="나눔고딕" pitchFamily="50" charset="-127"/>
                </a:rPr>
                <a:t>써넣어 </a:t>
              </a:r>
              <a:r>
                <a:rPr lang="ko-KR" altLang="en-US" sz="2200" b="1" dirty="0">
                  <a:latin typeface="나눔고딕" pitchFamily="50" charset="-127"/>
                </a:rPr>
                <a:t>봅시다</a:t>
              </a:r>
              <a:r>
                <a:rPr lang="en-US" altLang="ko-KR" sz="2200" b="1" dirty="0">
                  <a:latin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20750" y="1520589"/>
              <a:ext cx="219266" cy="218283"/>
              <a:chOff x="-572047" y="4429132"/>
              <a:chExt cx="291025" cy="289721"/>
            </a:xfrm>
          </p:grpSpPr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0" name="그림 29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2" name="타원 41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0150" y="30474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8735" y="37113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064" y="44156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1" grpId="0"/>
      <p:bldP spid="4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540</Words>
  <Application>Microsoft Office PowerPoint</Application>
  <PresentationFormat>A4 용지(210x297mm)</PresentationFormat>
  <Paragraphs>147</Paragraphs>
  <Slides>16</Slides>
  <Notes>1</Notes>
  <HiddenSlides>1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  <vt:variant>
        <vt:lpstr>재구성한 쇼</vt:lpstr>
      </vt:variant>
      <vt:variant>
        <vt:i4>1</vt:i4>
      </vt:variant>
    </vt:vector>
  </HeadingPairs>
  <TitlesOfParts>
    <vt:vector size="26" baseType="lpstr">
      <vt:lpstr>굴림</vt:lpstr>
      <vt:lpstr>Arial</vt:lpstr>
      <vt:lpstr>나눔고딕</vt:lpstr>
      <vt:lpstr>나눔고딕 ExtraBold</vt:lpstr>
      <vt:lpstr>한컴바탕</vt:lpstr>
      <vt:lpstr>맑은 고딕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사용자</cp:lastModifiedBy>
  <cp:revision>267</cp:revision>
  <dcterms:created xsi:type="dcterms:W3CDTF">2016-11-16T23:53:02Z</dcterms:created>
  <dcterms:modified xsi:type="dcterms:W3CDTF">2018-01-17T00:56:39Z</dcterms:modified>
</cp:coreProperties>
</file>