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304" r:id="rId6"/>
    <p:sldId id="305" r:id="rId7"/>
    <p:sldId id="307" r:id="rId8"/>
    <p:sldId id="306" r:id="rId9"/>
    <p:sldId id="308" r:id="rId10"/>
    <p:sldId id="300" r:id="rId11"/>
    <p:sldId id="309" r:id="rId12"/>
    <p:sldId id="310" r:id="rId13"/>
    <p:sldId id="311" r:id="rId14"/>
    <p:sldId id="312" r:id="rId15"/>
    <p:sldId id="262" r:id="rId16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8"/>
      <p:bold r:id="rId19"/>
    </p:embeddedFont>
    <p:embeddedFont>
      <p:font typeface="나눔바른고딕" panose="020B0603020101020101" pitchFamily="50" charset="-127"/>
      <p:regular r:id="rId20"/>
      <p:bold r:id="rId21"/>
    </p:embeddedFont>
    <p:embeddedFont>
      <p:font typeface="나눔고딕 ExtraBold" panose="020D0904000000000000" pitchFamily="50" charset="-127"/>
      <p:bold r:id="rId22"/>
    </p:embeddedFont>
    <p:embeddedFont>
      <p:font typeface="HY나무M" panose="02030600000101010101" pitchFamily="18" charset="-127"/>
      <p:regular r:id="rId23"/>
    </p:embeddedFont>
    <p:embeddedFont>
      <p:font typeface="나눔고딕" panose="020D0604000000000000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  <p15:guide id="9" pos="4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F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6132" autoAdjust="0"/>
  </p:normalViewPr>
  <p:slideViewPr>
    <p:cSldViewPr showGuides="1">
      <p:cViewPr varScale="1">
        <p:scale>
          <a:sx n="106" d="100"/>
          <a:sy n="106" d="100"/>
        </p:scale>
        <p:origin x="1056" y="156"/>
      </p:cViewPr>
      <p:guideLst>
        <p:guide orient="horz" pos="482"/>
        <p:guide orient="horz" pos="3884"/>
        <p:guide orient="horz" pos="572"/>
        <p:guide orient="horz" pos="799"/>
        <p:guide orient="horz"/>
        <p:guide pos="262"/>
        <p:guide pos="5978"/>
        <p:guide/>
        <p:guide pos="4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64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65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829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소수의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소수의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image" Target="../media/image11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7734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128~129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86~87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2888940"/>
            <a:ext cx="5447012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소수의 크기를 비교해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볼까요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4" name="타원 33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366523" y="2368193"/>
            <a:ext cx="4808362" cy="1840589"/>
            <a:chOff x="2366523" y="2368193"/>
            <a:chExt cx="4808362" cy="1840589"/>
          </a:xfrm>
        </p:grpSpPr>
        <p:grpSp>
          <p:nvGrpSpPr>
            <p:cNvPr id="10" name="그룹 9"/>
            <p:cNvGrpSpPr/>
            <p:nvPr/>
          </p:nvGrpSpPr>
          <p:grpSpPr>
            <a:xfrm>
              <a:off x="2366523" y="2368193"/>
              <a:ext cx="4808362" cy="663602"/>
              <a:chOff x="2366523" y="2368193"/>
              <a:chExt cx="4808362" cy="663602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141" y="2368193"/>
                <a:ext cx="3666744" cy="615696"/>
              </a:xfrm>
              <a:prstGeom prst="rect">
                <a:avLst/>
              </a:prstGeom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2366523" y="2600908"/>
                <a:ext cx="83559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1.9</a:t>
                </a:r>
                <a:endParaRPr lang="en-US" altLang="ko-KR" sz="2200" b="1" spc="-11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2366523" y="3579712"/>
              <a:ext cx="4808362" cy="629070"/>
              <a:chOff x="2366523" y="3579712"/>
              <a:chExt cx="4808362" cy="629070"/>
            </a:xfrm>
          </p:grpSpPr>
          <p:pic>
            <p:nvPicPr>
              <p:cNvPr id="33" name="그림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141" y="3579712"/>
                <a:ext cx="3666744" cy="615696"/>
              </a:xfrm>
              <a:prstGeom prst="rect">
                <a:avLst/>
              </a:prstGeom>
            </p:spPr>
          </p:pic>
          <p:sp>
            <p:nvSpPr>
              <p:cNvPr id="20" name="직사각형 19"/>
              <p:cNvSpPr/>
              <p:nvPr/>
            </p:nvSpPr>
            <p:spPr>
              <a:xfrm>
                <a:off x="2366523" y="3777895"/>
                <a:ext cx="83559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1.5</a:t>
                </a:r>
                <a:endParaRPr lang="en-US" altLang="ko-KR" sz="2200" b="1" spc="-11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3" b="1"/>
          <a:stretch/>
        </p:blipFill>
        <p:spPr>
          <a:xfrm>
            <a:off x="3482617" y="3537012"/>
            <a:ext cx="3688431" cy="8291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0"/>
          <a:stretch/>
        </p:blipFill>
        <p:spPr>
          <a:xfrm>
            <a:off x="3482619" y="2420888"/>
            <a:ext cx="3688431" cy="716534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04465" y="1257833"/>
            <a:ext cx="8685609" cy="666434"/>
            <a:chOff x="804465" y="1257833"/>
            <a:chExt cx="8685609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5" y="1376772"/>
              <a:ext cx="86856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소수를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수직선에 나타내고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        안에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를 알맞게 써넣으세요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700972" y="1257833"/>
              <a:ext cx="636731" cy="666434"/>
            </a:xfrm>
            <a:prstGeom prst="rect">
              <a:avLst/>
            </a:prstGeom>
          </p:spPr>
        </p:pic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009393" y="4517185"/>
            <a:ext cx="2384155" cy="955816"/>
            <a:chOff x="4009393" y="4517185"/>
            <a:chExt cx="2384155" cy="95581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636039" y="4517185"/>
              <a:ext cx="913215" cy="955816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4009393" y="4833156"/>
              <a:ext cx="8355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1.9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557953" y="4827030"/>
              <a:ext cx="8355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1.5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061012" y="4902952"/>
            <a:ext cx="163188" cy="290244"/>
            <a:chOff x="-2544218" y="2650098"/>
            <a:chExt cx="739252" cy="1314826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이등변 삼각형 2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0" name="타원 2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이등변 삼각형 3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2606" y="25155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2606" y="38832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0595" y="48660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7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920552" y="2781573"/>
            <a:ext cx="8100900" cy="1583531"/>
            <a:chOff x="920552" y="2781573"/>
            <a:chExt cx="8100900" cy="1583531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920552" y="2852936"/>
              <a:ext cx="8100900" cy="151216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704566" y="3032956"/>
              <a:ext cx="6781757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6.5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         개이고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6.8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은          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개이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므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로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>
                <a:lnSpc>
                  <a:spcPct val="14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6.5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와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6.8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중에서 더 큰 소수는           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3151915" y="2781573"/>
              <a:ext cx="928915" cy="971463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5564183" y="2781573"/>
              <a:ext cx="928915" cy="971463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5314687" y="3284983"/>
              <a:ext cx="928915" cy="971463"/>
            </a:xfrm>
            <a:prstGeom prst="rect">
              <a:avLst/>
            </a:prstGeom>
          </p:spPr>
        </p:pic>
      </p:grpSp>
      <p:grpSp>
        <p:nvGrpSpPr>
          <p:cNvPr id="22" name="그룹 21"/>
          <p:cNvGrpSpPr/>
          <p:nvPr/>
        </p:nvGrpSpPr>
        <p:grpSpPr>
          <a:xfrm>
            <a:off x="804466" y="1343953"/>
            <a:ext cx="8252990" cy="608883"/>
            <a:chOff x="804466" y="1343953"/>
            <a:chExt cx="8252990" cy="608883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2529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     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640632" y="1343953"/>
              <a:ext cx="718597" cy="608883"/>
            </a:xfrm>
            <a:prstGeom prst="rect">
              <a:avLst/>
            </a:prstGeom>
          </p:spPr>
        </p:pic>
      </p:grpSp>
      <p:sp>
        <p:nvSpPr>
          <p:cNvPr id="8" name="직사각형 7"/>
          <p:cNvSpPr/>
          <p:nvPr/>
        </p:nvSpPr>
        <p:spPr>
          <a:xfrm>
            <a:off x="3378309" y="3057490"/>
            <a:ext cx="630513" cy="51552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65</a:t>
            </a:r>
            <a:endParaRPr lang="en-US" altLang="ko-KR" sz="2200" b="1" spc="-11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79145" y="3057490"/>
            <a:ext cx="630513" cy="46935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endParaRPr lang="en-US" altLang="ko-KR" sz="2200" b="1" spc="-11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529649" y="3560900"/>
            <a:ext cx="630513" cy="46935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6.8</a:t>
            </a:r>
            <a:endParaRPr lang="en-US" altLang="ko-KR" sz="2200" b="1" spc="-11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0" name="타원 1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이등변 삼각형 2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446" y="31306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8911" y="31433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6786" y="36595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9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1276391" y="2758372"/>
            <a:ext cx="2092433" cy="955816"/>
            <a:chOff x="1276391" y="2758372"/>
            <a:chExt cx="2092433" cy="95581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1816451" y="2758372"/>
              <a:ext cx="913215" cy="955816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1276391" y="3070496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3.8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698090" y="3070496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4.1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863754" y="2758372"/>
            <a:ext cx="2092433" cy="955816"/>
            <a:chOff x="3863754" y="2758372"/>
            <a:chExt cx="2092433" cy="95581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03814" y="2758372"/>
              <a:ext cx="913215" cy="955816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3863754" y="3070496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5.7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285453" y="3070496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5.3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568979" y="2758372"/>
            <a:ext cx="2092433" cy="955816"/>
            <a:chOff x="6568979" y="2758372"/>
            <a:chExt cx="2092433" cy="955816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7109039" y="2758372"/>
              <a:ext cx="913215" cy="955816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6568979" y="3070496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9.2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990678" y="3070496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8.9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04466" y="1268413"/>
            <a:ext cx="9405118" cy="666434"/>
            <a:chOff x="804466" y="1268413"/>
            <a:chExt cx="9405118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94051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수의 크기를 비교하여       안에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알맞게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294230" y="1268413"/>
              <a:ext cx="636731" cy="666434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 flipH="1">
            <a:off x="2237600" y="3122752"/>
            <a:ext cx="163188" cy="290244"/>
            <a:chOff x="-2544218" y="2650098"/>
            <a:chExt cx="739252" cy="1314826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4824963" y="3122752"/>
            <a:ext cx="163188" cy="290244"/>
            <a:chOff x="-2544218" y="2650098"/>
            <a:chExt cx="739252" cy="1314826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/>
          <p:cNvGrpSpPr/>
          <p:nvPr/>
        </p:nvGrpSpPr>
        <p:grpSpPr>
          <a:xfrm>
            <a:off x="7530188" y="3122752"/>
            <a:ext cx="163188" cy="290244"/>
            <a:chOff x="-2544218" y="2650098"/>
            <a:chExt cx="739252" cy="1314826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4495" y="31150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842" y="31150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346" y="31150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53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920552" y="2925506"/>
            <a:ext cx="8100900" cy="1151753"/>
            <a:chOff x="920552" y="2925506"/>
            <a:chExt cx="8100900" cy="1151753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920552" y="2925506"/>
              <a:ext cx="8100900" cy="115175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748644" y="3250703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4.3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193005" y="3250703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6.4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561157" y="3250703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7.1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970734" y="3250703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5.8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477481" y="3250703"/>
              <a:ext cx="670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2.9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7" name="타원 16"/>
          <p:cNvSpPr/>
          <p:nvPr/>
        </p:nvSpPr>
        <p:spPr>
          <a:xfrm>
            <a:off x="4456166" y="3068960"/>
            <a:ext cx="820870" cy="820870"/>
          </a:xfrm>
          <a:prstGeom prst="ellipse">
            <a:avLst/>
          </a:prstGeom>
          <a:noFill/>
          <a:ln>
            <a:solidFill>
              <a:srgbClr val="8A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/>
          <p:cNvSpPr/>
          <p:nvPr/>
        </p:nvSpPr>
        <p:spPr>
          <a:xfrm>
            <a:off x="7302448" y="2989975"/>
            <a:ext cx="926916" cy="799065"/>
          </a:xfrm>
          <a:prstGeom prst="triangle">
            <a:avLst/>
          </a:prstGeom>
          <a:noFill/>
          <a:ln w="19050">
            <a:solidFill>
              <a:srgbClr val="8A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804466" y="1295002"/>
            <a:ext cx="8252990" cy="666434"/>
            <a:chOff x="804466" y="1295002"/>
            <a:chExt cx="8252990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49941"/>
              <a:ext cx="82529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큰 수에      표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작은 수에      표 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3224808" y="1295002"/>
              <a:ext cx="636731" cy="666434"/>
            </a:xfrm>
            <a:prstGeom prst="rect">
              <a:avLst/>
            </a:prstGeom>
          </p:spPr>
        </p:pic>
        <p:sp>
          <p:nvSpPr>
            <p:cNvPr id="4" name="이등변 삼각형 3"/>
            <p:cNvSpPr/>
            <p:nvPr/>
          </p:nvSpPr>
          <p:spPr>
            <a:xfrm>
              <a:off x="5981274" y="1466201"/>
              <a:ext cx="375882" cy="324036"/>
            </a:xfrm>
            <a:prstGeom prst="triangle">
              <a:avLst/>
            </a:prstGeom>
            <a:noFill/>
            <a:ln w="19050"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509" y="32926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3103509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6616" y="3143248"/>
            <a:ext cx="17081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40533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8604" y="548680"/>
            <a:ext cx="255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소수의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여러 가지 방법으로 소수의 크기를 비교해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40533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255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소수의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2" y="3500246"/>
            <a:ext cx="8104414" cy="864096"/>
            <a:chOff x="920552" y="3500246"/>
            <a:chExt cx="8104414" cy="864096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20552" y="3896342"/>
              <a:ext cx="810441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33142" y="3500246"/>
              <a:ext cx="6294612" cy="430887"/>
              <a:chOff x="386581" y="3502350"/>
              <a:chExt cx="6294612" cy="430887"/>
            </a:xfrm>
          </p:grpSpPr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584019" y="3502350"/>
                <a:ext cx="609717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슬기와 지혜가 사용한 끈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길이는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386581" y="366304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1014202" y="3914898"/>
            <a:ext cx="59544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0.3m,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지혜는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0.6m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사용하였습니다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121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리본의 길이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20552" y="4364342"/>
            <a:ext cx="8166732" cy="1482673"/>
            <a:chOff x="920552" y="4364342"/>
            <a:chExt cx="8166732" cy="1482673"/>
          </a:xfrm>
        </p:grpSpPr>
        <p:grpSp>
          <p:nvGrpSpPr>
            <p:cNvPr id="4" name="그룹 3"/>
            <p:cNvGrpSpPr/>
            <p:nvPr/>
          </p:nvGrpSpPr>
          <p:grpSpPr>
            <a:xfrm>
              <a:off x="920552" y="4364342"/>
              <a:ext cx="8166732" cy="769441"/>
              <a:chOff x="386581" y="4379912"/>
              <a:chExt cx="8166732" cy="769441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4379912"/>
                <a:ext cx="796929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슬기와 지혜가 사용한 끈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길이를 어떻게 비교할지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생각해보고 이야기해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386581" y="452713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0" name="모서리가 둥근 직사각형 99"/>
            <p:cNvSpPr/>
            <p:nvPr/>
          </p:nvSpPr>
          <p:spPr>
            <a:xfrm>
              <a:off x="920552" y="5146390"/>
              <a:ext cx="8084971" cy="7006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920552" y="5111981"/>
            <a:ext cx="8353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그림을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그려서 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두 사람이 각각 </a:t>
            </a:r>
            <a:r>
              <a:rPr lang="ko-KR" altLang="en-US" sz="2200" b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사용한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끈</a:t>
            </a:r>
            <a:r>
              <a:rPr lang="ko-KR" altLang="en-US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길이가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몇 개인지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7" name="타원 36">
            <a:hlinkClick r:id="rId3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7310" y="1363415"/>
            <a:ext cx="8092085" cy="769441"/>
            <a:chOff x="917310" y="1363415"/>
            <a:chExt cx="8092085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17990" y="1363415"/>
              <a:ext cx="789140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향초를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꾸미는 데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슬기는  끈 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0.3m</a:t>
              </a:r>
              <a:r>
                <a:rPr lang="en-US" altLang="ko-KR" sz="2200" b="1" spc="-12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-120" dirty="0">
                  <a:latin typeface="나눔고딕" pitchFamily="50" charset="-127"/>
                  <a:ea typeface="나눔고딕" pitchFamily="50" charset="-127"/>
                </a:rPr>
                <a:t>지혜는 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0.6m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를 사용했습니다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누가 더 끈을 더 많이 사용했는지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17310" y="1484784"/>
              <a:ext cx="219266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1943" r="23020" b="78809"/>
          <a:stretch/>
        </p:blipFill>
        <p:spPr>
          <a:xfrm>
            <a:off x="2863862" y="1999023"/>
            <a:ext cx="3961346" cy="1646001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8298" y="39661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8298" y="52879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61404" r="72772" b="32299"/>
          <a:stretch/>
        </p:blipFill>
        <p:spPr>
          <a:xfrm>
            <a:off x="2840490" y="2632620"/>
            <a:ext cx="2929455" cy="544352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52846" r="72772" b="40857"/>
          <a:stretch/>
        </p:blipFill>
        <p:spPr>
          <a:xfrm>
            <a:off x="2840490" y="1897765"/>
            <a:ext cx="2929455" cy="544352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2488660" y="1978794"/>
            <a:ext cx="4980331" cy="1393247"/>
            <a:chOff x="2488660" y="1978794"/>
            <a:chExt cx="4980331" cy="13932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475"/>
            <a:stretch/>
          </p:blipFill>
          <p:spPr bwMode="auto">
            <a:xfrm>
              <a:off x="2488660" y="2104471"/>
              <a:ext cx="416271" cy="122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" t="36999" r="57446" b="46885"/>
            <a:stretch/>
          </p:blipFill>
          <p:spPr>
            <a:xfrm>
              <a:off x="2819250" y="1978794"/>
              <a:ext cx="4649741" cy="1393247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942804" y="4526762"/>
            <a:ext cx="8355995" cy="1442358"/>
            <a:chOff x="942804" y="4526762"/>
            <a:chExt cx="8355995" cy="1442358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52936" y="5013304"/>
              <a:ext cx="913215" cy="955816"/>
            </a:xfrm>
            <a:prstGeom prst="rect">
              <a:avLst/>
            </a:prstGeom>
          </p:spPr>
        </p:pic>
        <p:grpSp>
          <p:nvGrpSpPr>
            <p:cNvPr id="11" name="그룹 10"/>
            <p:cNvGrpSpPr/>
            <p:nvPr/>
          </p:nvGrpSpPr>
          <p:grpSpPr>
            <a:xfrm>
              <a:off x="942804" y="4526762"/>
              <a:ext cx="8355995" cy="1209834"/>
              <a:chOff x="942804" y="4526762"/>
              <a:chExt cx="8355995" cy="1209834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4143927" y="5295313"/>
                <a:ext cx="1668084" cy="441283"/>
                <a:chOff x="4115407" y="5634630"/>
                <a:chExt cx="1668084" cy="441283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4115407" y="5634630"/>
                  <a:ext cx="618018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eaLnBrk="0" latinLnBrk="0" hangingPunct="0"/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0.3</a:t>
                  </a:r>
                  <a:endParaRPr lang="en-US" altLang="ko-KR" sz="2200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165473" y="5645026"/>
                  <a:ext cx="618018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eaLnBrk="0" latinLnBrk="0" hangingPunct="0"/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0.6</a:t>
                  </a:r>
                  <a:endParaRPr lang="en-US" altLang="ko-KR" sz="2200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942804" y="4526762"/>
                <a:ext cx="8355995" cy="666434"/>
                <a:chOff x="942804" y="4526762"/>
                <a:chExt cx="8355995" cy="666434"/>
              </a:xfrm>
            </p:grpSpPr>
            <p:grpSp>
              <p:nvGrpSpPr>
                <p:cNvPr id="5" name="그룹 4"/>
                <p:cNvGrpSpPr/>
                <p:nvPr/>
              </p:nvGrpSpPr>
              <p:grpSpPr>
                <a:xfrm>
                  <a:off x="942804" y="4651085"/>
                  <a:ext cx="8355995" cy="430887"/>
                  <a:chOff x="386581" y="5026081"/>
                  <a:chExt cx="8355995" cy="430887"/>
                </a:xfrm>
              </p:grpSpPr>
              <p:sp>
                <p:nvSpPr>
                  <p:cNvPr id="31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017" y="5026081"/>
                    <a:ext cx="8158559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eaLnBrk="0" latinLnBrk="0" hangingPunct="0"/>
                    <a:r>
                      <a:rPr lang="en-US" altLang="ko-KR" sz="2200" b="1" dirty="0">
                        <a:latin typeface="나눔고딕" pitchFamily="50" charset="-127"/>
                        <a:ea typeface="나눔고딕" pitchFamily="50" charset="-127"/>
                      </a:rPr>
                      <a:t>0.3</a:t>
                    </a:r>
                    <a:r>
                      <a:rPr lang="ko-KR" altLang="en-US" sz="2200" b="1" dirty="0">
                        <a:latin typeface="나눔고딕" pitchFamily="50" charset="-127"/>
                        <a:ea typeface="나눔고딕" pitchFamily="50" charset="-127"/>
                      </a:rPr>
                      <a:t>과 </a:t>
                    </a:r>
                    <a:r>
                      <a:rPr lang="en-US" altLang="ko-KR" sz="2200" b="1" dirty="0">
                        <a:latin typeface="나눔고딕" pitchFamily="50" charset="-127"/>
                        <a:ea typeface="나눔고딕" pitchFamily="50" charset="-127"/>
                      </a:rPr>
                      <a:t>0.6</a:t>
                    </a:r>
                    <a:r>
                      <a:rPr lang="ko-KR" altLang="en-US" sz="2200" b="1" dirty="0">
                        <a:latin typeface="나눔고딕" pitchFamily="50" charset="-127"/>
                        <a:ea typeface="나눔고딕" pitchFamily="50" charset="-127"/>
                      </a:rPr>
                      <a:t>의 크기를 비교하여 </a:t>
                    </a:r>
                    <a:r>
                      <a:rPr lang="ko-KR" altLang="en-US" sz="2200" b="1" dirty="0" smtClean="0">
                        <a:latin typeface="나눔고딕" pitchFamily="50" charset="-127"/>
                        <a:ea typeface="나눔고딕" pitchFamily="50" charset="-127"/>
                      </a:rPr>
                      <a:t>     </a:t>
                    </a:r>
                    <a:r>
                      <a:rPr lang="ko-KR" altLang="en-US" sz="2200" b="1" spc="-120" dirty="0" smtClean="0">
                        <a:latin typeface="나눔고딕" pitchFamily="50" charset="-127"/>
                        <a:ea typeface="나눔고딕" pitchFamily="50" charset="-127"/>
                      </a:rPr>
                      <a:t>안에  </a:t>
                    </a:r>
                    <a:r>
                      <a:rPr lang="en-US" altLang="ko-KR" sz="2200" b="1" dirty="0" smtClean="0">
                        <a:latin typeface="HY나무M" pitchFamily="18" charset="-127"/>
                        <a:ea typeface="HY나무M" pitchFamily="18" charset="-127"/>
                      </a:rPr>
                      <a:t>&gt;,</a:t>
                    </a:r>
                    <a:r>
                      <a:rPr lang="en-US" altLang="ko-KR" sz="2200" b="1" dirty="0" smtClean="0">
                        <a:latin typeface="나눔고딕" pitchFamily="50" charset="-127"/>
                        <a:ea typeface="나눔고딕" pitchFamily="50" charset="-127"/>
                      </a:rPr>
                      <a:t>=</a:t>
                    </a:r>
                    <a:r>
                      <a:rPr lang="en-US" altLang="ko-KR" sz="2200" b="1" dirty="0" smtClean="0">
                        <a:latin typeface="HY나무M" pitchFamily="18" charset="-127"/>
                        <a:ea typeface="HY나무M" pitchFamily="18" charset="-127"/>
                      </a:rPr>
                      <a:t>,&lt; </a:t>
                    </a:r>
                    <a:r>
                      <a:rPr lang="ko-KR" altLang="en-US" sz="2200" b="1" spc="-120" dirty="0" smtClean="0">
                        <a:latin typeface="나눔고딕" pitchFamily="50" charset="-127"/>
                        <a:ea typeface="나눔고딕" pitchFamily="50" charset="-127"/>
                      </a:rPr>
                      <a:t>를 알맞게  써넣으세요</a:t>
                    </a:r>
                    <a:r>
                      <a:rPr lang="en-US" altLang="ko-KR" sz="2200" b="1" dirty="0">
                        <a:latin typeface="나눔고딕" pitchFamily="50" charset="-127"/>
                        <a:ea typeface="나눔고딕" pitchFamily="50" charset="-127"/>
                      </a:rPr>
                      <a:t>.</a:t>
                    </a:r>
                  </a:p>
                </p:txBody>
              </p:sp>
              <p:sp>
                <p:nvSpPr>
                  <p:cNvPr id="32" name="Freeform 14"/>
                  <p:cNvSpPr>
                    <a:spLocks/>
                  </p:cNvSpPr>
                  <p:nvPr/>
                </p:nvSpPr>
                <p:spPr bwMode="auto">
                  <a:xfrm>
                    <a:off x="386581" y="5175893"/>
                    <a:ext cx="126000" cy="126000"/>
                  </a:xfrm>
                  <a:custGeom>
                    <a:avLst/>
                    <a:gdLst/>
                    <a:ahLst/>
                    <a:cxnLst>
                      <a:cxn ang="0">
                        <a:pos x="94" y="0"/>
                      </a:cxn>
                      <a:cxn ang="0">
                        <a:pos x="105" y="1"/>
                      </a:cxn>
                      <a:cxn ang="0">
                        <a:pos x="115" y="3"/>
                      </a:cxn>
                      <a:cxn ang="0">
                        <a:pos x="122" y="6"/>
                      </a:cxn>
                      <a:cxn ang="0">
                        <a:pos x="129" y="11"/>
                      </a:cxn>
                      <a:cxn ang="0">
                        <a:pos x="134" y="16"/>
                      </a:cxn>
                      <a:cxn ang="0">
                        <a:pos x="139" y="21"/>
                      </a:cxn>
                      <a:cxn ang="0">
                        <a:pos x="142" y="27"/>
                      </a:cxn>
                      <a:cxn ang="0">
                        <a:pos x="145" y="33"/>
                      </a:cxn>
                      <a:cxn ang="0">
                        <a:pos x="146" y="38"/>
                      </a:cxn>
                      <a:cxn ang="0">
                        <a:pos x="148" y="44"/>
                      </a:cxn>
                      <a:cxn ang="0">
                        <a:pos x="148" y="48"/>
                      </a:cxn>
                      <a:cxn ang="0">
                        <a:pos x="149" y="51"/>
                      </a:cxn>
                      <a:cxn ang="0">
                        <a:pos x="149" y="54"/>
                      </a:cxn>
                      <a:cxn ang="0">
                        <a:pos x="149" y="54"/>
                      </a:cxn>
                      <a:cxn ang="0">
                        <a:pos x="149" y="100"/>
                      </a:cxn>
                      <a:cxn ang="0">
                        <a:pos x="147" y="110"/>
                      </a:cxn>
                      <a:cxn ang="0">
                        <a:pos x="144" y="118"/>
                      </a:cxn>
                      <a:cxn ang="0">
                        <a:pos x="140" y="126"/>
                      </a:cxn>
                      <a:cxn ang="0">
                        <a:pos x="136" y="132"/>
                      </a:cxn>
                      <a:cxn ang="0">
                        <a:pos x="130" y="136"/>
                      </a:cxn>
                      <a:cxn ang="0">
                        <a:pos x="124" y="140"/>
                      </a:cxn>
                      <a:cxn ang="0">
                        <a:pos x="119" y="143"/>
                      </a:cxn>
                      <a:cxn ang="0">
                        <a:pos x="113" y="145"/>
                      </a:cxn>
                      <a:cxn ang="0">
                        <a:pos x="108" y="147"/>
                      </a:cxn>
                      <a:cxn ang="0">
                        <a:pos x="103" y="148"/>
                      </a:cxn>
                      <a:cxn ang="0">
                        <a:pos x="99" y="148"/>
                      </a:cxn>
                      <a:cxn ang="0">
                        <a:pos x="96" y="148"/>
                      </a:cxn>
                      <a:cxn ang="0">
                        <a:pos x="94" y="148"/>
                      </a:cxn>
                      <a:cxn ang="0">
                        <a:pos x="54" y="148"/>
                      </a:cxn>
                      <a:cxn ang="0">
                        <a:pos x="43" y="148"/>
                      </a:cxn>
                      <a:cxn ang="0">
                        <a:pos x="34" y="145"/>
                      </a:cxn>
                      <a:cxn ang="0">
                        <a:pos x="26" y="142"/>
                      </a:cxn>
                      <a:cxn ang="0">
                        <a:pos x="20" y="138"/>
                      </a:cxn>
                      <a:cxn ang="0">
                        <a:pos x="14" y="133"/>
                      </a:cxn>
                      <a:cxn ang="0">
                        <a:pos x="10" y="127"/>
                      </a:cxn>
                      <a:cxn ang="0">
                        <a:pos x="7" y="121"/>
                      </a:cxn>
                      <a:cxn ang="0">
                        <a:pos x="4" y="116"/>
                      </a:cxn>
                      <a:cxn ang="0">
                        <a:pos x="2" y="110"/>
                      </a:cxn>
                      <a:cxn ang="0">
                        <a:pos x="1" y="105"/>
                      </a:cxn>
                      <a:cxn ang="0">
                        <a:pos x="0" y="101"/>
                      </a:cxn>
                      <a:cxn ang="0">
                        <a:pos x="0" y="97"/>
                      </a:cxn>
                      <a:cxn ang="0">
                        <a:pos x="0" y="95"/>
                      </a:cxn>
                      <a:cxn ang="0">
                        <a:pos x="0" y="94"/>
                      </a:cxn>
                      <a:cxn ang="0">
                        <a:pos x="0" y="49"/>
                      </a:cxn>
                      <a:cxn ang="0">
                        <a:pos x="2" y="39"/>
                      </a:cxn>
                      <a:cxn ang="0">
                        <a:pos x="4" y="30"/>
                      </a:cxn>
                      <a:cxn ang="0">
                        <a:pos x="8" y="23"/>
                      </a:cxn>
                      <a:cxn ang="0">
                        <a:pos x="13" y="17"/>
                      </a:cxn>
                      <a:cxn ang="0">
                        <a:pos x="18" y="12"/>
                      </a:cxn>
                      <a:cxn ang="0">
                        <a:pos x="24" y="8"/>
                      </a:cxn>
                      <a:cxn ang="0">
                        <a:pos x="30" y="5"/>
                      </a:cxn>
                      <a:cxn ang="0">
                        <a:pos x="36" y="3"/>
                      </a:cxn>
                      <a:cxn ang="0">
                        <a:pos x="41" y="2"/>
                      </a:cxn>
                      <a:cxn ang="0">
                        <a:pos x="46" y="1"/>
                      </a:cxn>
                      <a:cxn ang="0">
                        <a:pos x="50" y="0"/>
                      </a:cxn>
                      <a:cxn ang="0">
                        <a:pos x="53" y="0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149" h="148">
                        <a:moveTo>
                          <a:pt x="54" y="0"/>
                        </a:moveTo>
                        <a:lnTo>
                          <a:pt x="94" y="0"/>
                        </a:lnTo>
                        <a:lnTo>
                          <a:pt x="100" y="0"/>
                        </a:lnTo>
                        <a:lnTo>
                          <a:pt x="105" y="1"/>
                        </a:lnTo>
                        <a:lnTo>
                          <a:pt x="110" y="2"/>
                        </a:lnTo>
                        <a:lnTo>
                          <a:pt x="115" y="3"/>
                        </a:lnTo>
                        <a:lnTo>
                          <a:pt x="119" y="4"/>
                        </a:lnTo>
                        <a:lnTo>
                          <a:pt x="122" y="6"/>
                        </a:lnTo>
                        <a:lnTo>
                          <a:pt x="126" y="8"/>
                        </a:lnTo>
                        <a:lnTo>
                          <a:pt x="129" y="11"/>
                        </a:lnTo>
                        <a:lnTo>
                          <a:pt x="132" y="13"/>
                        </a:lnTo>
                        <a:lnTo>
                          <a:pt x="134" y="16"/>
                        </a:lnTo>
                        <a:lnTo>
                          <a:pt x="137" y="19"/>
                        </a:lnTo>
                        <a:lnTo>
                          <a:pt x="139" y="21"/>
                        </a:lnTo>
                        <a:lnTo>
                          <a:pt x="141" y="24"/>
                        </a:lnTo>
                        <a:lnTo>
                          <a:pt x="142" y="27"/>
                        </a:lnTo>
                        <a:lnTo>
                          <a:pt x="143" y="30"/>
                        </a:lnTo>
                        <a:lnTo>
                          <a:pt x="145" y="33"/>
                        </a:lnTo>
                        <a:lnTo>
                          <a:pt x="146" y="36"/>
                        </a:lnTo>
                        <a:lnTo>
                          <a:pt x="146" y="38"/>
                        </a:lnTo>
                        <a:lnTo>
                          <a:pt x="147" y="41"/>
                        </a:lnTo>
                        <a:lnTo>
                          <a:pt x="148" y="44"/>
                        </a:lnTo>
                        <a:lnTo>
                          <a:pt x="148" y="46"/>
                        </a:lnTo>
                        <a:lnTo>
                          <a:pt x="148" y="48"/>
                        </a:lnTo>
                        <a:lnTo>
                          <a:pt x="149" y="50"/>
                        </a:lnTo>
                        <a:lnTo>
                          <a:pt x="149" y="51"/>
                        </a:lnTo>
                        <a:lnTo>
                          <a:pt x="149" y="53"/>
                        </a:lnTo>
                        <a:lnTo>
                          <a:pt x="149" y="54"/>
                        </a:lnTo>
                        <a:lnTo>
                          <a:pt x="149" y="54"/>
                        </a:lnTo>
                        <a:lnTo>
                          <a:pt x="149" y="54"/>
                        </a:lnTo>
                        <a:lnTo>
                          <a:pt x="149" y="94"/>
                        </a:lnTo>
                        <a:lnTo>
                          <a:pt x="149" y="100"/>
                        </a:lnTo>
                        <a:lnTo>
                          <a:pt x="148" y="105"/>
                        </a:lnTo>
                        <a:lnTo>
                          <a:pt x="147" y="110"/>
                        </a:lnTo>
                        <a:lnTo>
                          <a:pt x="146" y="114"/>
                        </a:lnTo>
                        <a:lnTo>
                          <a:pt x="144" y="118"/>
                        </a:lnTo>
                        <a:lnTo>
                          <a:pt x="142" y="122"/>
                        </a:lnTo>
                        <a:lnTo>
                          <a:pt x="140" y="126"/>
                        </a:lnTo>
                        <a:lnTo>
                          <a:pt x="138" y="129"/>
                        </a:lnTo>
                        <a:lnTo>
                          <a:pt x="136" y="132"/>
                        </a:lnTo>
                        <a:lnTo>
                          <a:pt x="133" y="134"/>
                        </a:lnTo>
                        <a:lnTo>
                          <a:pt x="130" y="136"/>
                        </a:lnTo>
                        <a:lnTo>
                          <a:pt x="127" y="138"/>
                        </a:lnTo>
                        <a:lnTo>
                          <a:pt x="124" y="140"/>
                        </a:lnTo>
                        <a:lnTo>
                          <a:pt x="122" y="142"/>
                        </a:lnTo>
                        <a:lnTo>
                          <a:pt x="119" y="143"/>
                        </a:lnTo>
                        <a:lnTo>
                          <a:pt x="116" y="144"/>
                        </a:lnTo>
                        <a:lnTo>
                          <a:pt x="113" y="145"/>
                        </a:lnTo>
                        <a:lnTo>
                          <a:pt x="110" y="146"/>
                        </a:lnTo>
                        <a:lnTo>
                          <a:pt x="108" y="147"/>
                        </a:lnTo>
                        <a:lnTo>
                          <a:pt x="105" y="147"/>
                        </a:lnTo>
                        <a:lnTo>
                          <a:pt x="103" y="148"/>
                        </a:lnTo>
                        <a:lnTo>
                          <a:pt x="101" y="148"/>
                        </a:lnTo>
                        <a:lnTo>
                          <a:pt x="99" y="148"/>
                        </a:lnTo>
                        <a:lnTo>
                          <a:pt x="97" y="148"/>
                        </a:lnTo>
                        <a:lnTo>
                          <a:pt x="96" y="148"/>
                        </a:lnTo>
                        <a:lnTo>
                          <a:pt x="95" y="148"/>
                        </a:lnTo>
                        <a:lnTo>
                          <a:pt x="94" y="148"/>
                        </a:lnTo>
                        <a:lnTo>
                          <a:pt x="94" y="148"/>
                        </a:lnTo>
                        <a:lnTo>
                          <a:pt x="54" y="148"/>
                        </a:lnTo>
                        <a:lnTo>
                          <a:pt x="49" y="148"/>
                        </a:lnTo>
                        <a:lnTo>
                          <a:pt x="43" y="148"/>
                        </a:lnTo>
                        <a:lnTo>
                          <a:pt x="39" y="147"/>
                        </a:lnTo>
                        <a:lnTo>
                          <a:pt x="34" y="145"/>
                        </a:lnTo>
                        <a:lnTo>
                          <a:pt x="30" y="144"/>
                        </a:lnTo>
                        <a:lnTo>
                          <a:pt x="26" y="142"/>
                        </a:lnTo>
                        <a:lnTo>
                          <a:pt x="23" y="140"/>
                        </a:lnTo>
                        <a:lnTo>
                          <a:pt x="20" y="138"/>
                        </a:lnTo>
                        <a:lnTo>
                          <a:pt x="17" y="135"/>
                        </a:lnTo>
                        <a:lnTo>
                          <a:pt x="14" y="133"/>
                        </a:lnTo>
                        <a:lnTo>
                          <a:pt x="12" y="130"/>
                        </a:lnTo>
                        <a:lnTo>
                          <a:pt x="10" y="127"/>
                        </a:lnTo>
                        <a:lnTo>
                          <a:pt x="8" y="124"/>
                        </a:lnTo>
                        <a:lnTo>
                          <a:pt x="7" y="121"/>
                        </a:lnTo>
                        <a:lnTo>
                          <a:pt x="5" y="118"/>
                        </a:lnTo>
                        <a:lnTo>
                          <a:pt x="4" y="116"/>
                        </a:lnTo>
                        <a:lnTo>
                          <a:pt x="3" y="113"/>
                        </a:lnTo>
                        <a:lnTo>
                          <a:pt x="2" y="110"/>
                        </a:lnTo>
                        <a:lnTo>
                          <a:pt x="2" y="107"/>
                        </a:lnTo>
                        <a:lnTo>
                          <a:pt x="1" y="105"/>
                        </a:lnTo>
                        <a:lnTo>
                          <a:pt x="1" y="103"/>
                        </a:lnTo>
                        <a:lnTo>
                          <a:pt x="0" y="101"/>
                        </a:lnTo>
                        <a:lnTo>
                          <a:pt x="0" y="99"/>
                        </a:lnTo>
                        <a:lnTo>
                          <a:pt x="0" y="97"/>
                        </a:lnTo>
                        <a:lnTo>
                          <a:pt x="0" y="96"/>
                        </a:lnTo>
                        <a:lnTo>
                          <a:pt x="0" y="95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0" y="54"/>
                        </a:lnTo>
                        <a:lnTo>
                          <a:pt x="0" y="49"/>
                        </a:lnTo>
                        <a:lnTo>
                          <a:pt x="1" y="44"/>
                        </a:lnTo>
                        <a:lnTo>
                          <a:pt x="2" y="39"/>
                        </a:lnTo>
                        <a:lnTo>
                          <a:pt x="3" y="34"/>
                        </a:lnTo>
                        <a:lnTo>
                          <a:pt x="4" y="30"/>
                        </a:lnTo>
                        <a:lnTo>
                          <a:pt x="6" y="26"/>
                        </a:lnTo>
                        <a:lnTo>
                          <a:pt x="8" y="23"/>
                        </a:lnTo>
                        <a:lnTo>
                          <a:pt x="11" y="20"/>
                        </a:lnTo>
                        <a:lnTo>
                          <a:pt x="13" y="17"/>
                        </a:lnTo>
                        <a:lnTo>
                          <a:pt x="16" y="14"/>
                        </a:lnTo>
                        <a:lnTo>
                          <a:pt x="18" y="12"/>
                        </a:lnTo>
                        <a:lnTo>
                          <a:pt x="21" y="10"/>
                        </a:lnTo>
                        <a:lnTo>
                          <a:pt x="24" y="8"/>
                        </a:lnTo>
                        <a:lnTo>
                          <a:pt x="27" y="7"/>
                        </a:lnTo>
                        <a:lnTo>
                          <a:pt x="30" y="5"/>
                        </a:lnTo>
                        <a:lnTo>
                          <a:pt x="33" y="4"/>
                        </a:lnTo>
                        <a:lnTo>
                          <a:pt x="36" y="3"/>
                        </a:lnTo>
                        <a:lnTo>
                          <a:pt x="38" y="2"/>
                        </a:lnTo>
                        <a:lnTo>
                          <a:pt x="41" y="2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ABCD03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2200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p:grpSp>
            <p:pic>
              <p:nvPicPr>
                <p:cNvPr id="68" name="그림 6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59" t="9820" r="55717" b="84801"/>
                <a:stretch/>
              </p:blipFill>
              <p:spPr>
                <a:xfrm>
                  <a:off x="4570134" y="4526762"/>
                  <a:ext cx="636731" cy="66643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" name="그룹 7"/>
          <p:cNvGrpSpPr/>
          <p:nvPr/>
        </p:nvGrpSpPr>
        <p:grpSpPr>
          <a:xfrm>
            <a:off x="931061" y="3466165"/>
            <a:ext cx="3587793" cy="946285"/>
            <a:chOff x="931061" y="3466165"/>
            <a:chExt cx="3587793" cy="946285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31061" y="3944450"/>
              <a:ext cx="352187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38414" y="3466165"/>
              <a:ext cx="3580440" cy="430887"/>
              <a:chOff x="386581" y="2996952"/>
              <a:chExt cx="3580440" cy="430887"/>
            </a:xfrm>
          </p:grpSpPr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2996952"/>
                <a:ext cx="33830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0.3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0.1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386581" y="316493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942804" y="3958231"/>
            <a:ext cx="3398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8414" y="1376772"/>
            <a:ext cx="4817614" cy="430887"/>
            <a:chOff x="386581" y="1196752"/>
            <a:chExt cx="4817614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84019" y="1196752"/>
              <a:ext cx="46201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buFont typeface="Arial" charset="0"/>
                <a:buNone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끈의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길이를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색칠해서 비교해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볼까요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86581" y="135878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438813" y="3429000"/>
            <a:ext cx="3631720" cy="972056"/>
            <a:chOff x="5438813" y="3429000"/>
            <a:chExt cx="3631720" cy="972056"/>
          </a:xfrm>
        </p:grpSpPr>
        <p:grpSp>
          <p:nvGrpSpPr>
            <p:cNvPr id="4" name="그룹 3"/>
            <p:cNvGrpSpPr/>
            <p:nvPr/>
          </p:nvGrpSpPr>
          <p:grpSpPr>
            <a:xfrm>
              <a:off x="5438813" y="3429000"/>
              <a:ext cx="3631720" cy="430887"/>
              <a:chOff x="386581" y="3988950"/>
              <a:chExt cx="3631720" cy="430887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3988950"/>
                <a:ext cx="343428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0.6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0.1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386581" y="415693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0" name="모서리가 둥근 직사각형 99"/>
            <p:cNvSpPr/>
            <p:nvPr/>
          </p:nvSpPr>
          <p:spPr>
            <a:xfrm>
              <a:off x="5449733" y="3933056"/>
              <a:ext cx="349971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457056" y="3933056"/>
            <a:ext cx="3383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9" name="그림 48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6720" y="410956"/>
            <a:ext cx="43121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리본의 길이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 flipH="1">
            <a:off x="4874085" y="5377684"/>
            <a:ext cx="163188" cy="290244"/>
            <a:chOff x="-2544218" y="2650098"/>
            <a:chExt cx="739252" cy="1314826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3013" y="40072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4163" y="40072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0707" y="53738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10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수직선으로 소수의 크기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7310" y="1412776"/>
            <a:ext cx="8335161" cy="1107996"/>
            <a:chOff x="917310" y="1412776"/>
            <a:chExt cx="8270680" cy="1107996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17990" y="1412776"/>
              <a:ext cx="80700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체험을 마치고 수일이는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1.9 km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거리에 있는 도서관으로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2.4 km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거리에 있는 집으로 갔습니다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누가 </a:t>
              </a:r>
              <a:r>
                <a:rPr lang="ko-KR" altLang="en-US" sz="2200" b="1" spc="-120" dirty="0" smtClean="0">
                  <a:latin typeface="나눔고딕" pitchFamily="50" charset="-127"/>
                  <a:ea typeface="나눔고딕" pitchFamily="50" charset="-127"/>
                </a:rPr>
                <a:t>더 멀리 갔는지 알아 봅시다</a:t>
              </a:r>
              <a:r>
                <a:rPr lang="en-US" altLang="ko-KR" sz="2200" b="1" spc="-12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17310" y="1518529"/>
              <a:ext cx="219266" cy="218283"/>
              <a:chOff x="-572047" y="4429132"/>
              <a:chExt cx="291025" cy="289721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145" r="44067" b="73012"/>
          <a:stretch/>
        </p:blipFill>
        <p:spPr>
          <a:xfrm>
            <a:off x="2612740" y="2355534"/>
            <a:ext cx="4389120" cy="3235325"/>
          </a:xfrm>
          <a:prstGeom prst="rect">
            <a:avLst/>
          </a:prstGeom>
        </p:spPr>
      </p:pic>
      <p:sp>
        <p:nvSpPr>
          <p:cNvPr id="21" name="타원 20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28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2554803"/>
            <a:ext cx="8104414" cy="1593334"/>
            <a:chOff x="920552" y="2554803"/>
            <a:chExt cx="8104414" cy="1593334"/>
          </a:xfrm>
        </p:grpSpPr>
        <p:grpSp>
          <p:nvGrpSpPr>
            <p:cNvPr id="4" name="그룹 3"/>
            <p:cNvGrpSpPr/>
            <p:nvPr/>
          </p:nvGrpSpPr>
          <p:grpSpPr>
            <a:xfrm>
              <a:off x="962645" y="2554803"/>
              <a:ext cx="8062321" cy="769441"/>
              <a:chOff x="386581" y="4667896"/>
              <a:chExt cx="8062321" cy="769441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4667896"/>
                <a:ext cx="786488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수일이와 </a:t>
                </a:r>
                <a:r>
                  <a:rPr lang="ko-KR" altLang="en-US" sz="2200" b="1" spc="-120" dirty="0">
                    <a:latin typeface="나눔고딕" pitchFamily="50" charset="-127"/>
                    <a:ea typeface="나눔고딕" pitchFamily="50" charset="-127"/>
                  </a:rPr>
                  <a:t>도영이가 </a:t>
                </a:r>
                <a:r>
                  <a:rPr lang="ko-KR" altLang="en-US" sz="2200" b="1" spc="-120" dirty="0" smtClean="0">
                    <a:latin typeface="나눔고딕" pitchFamily="50" charset="-127"/>
                    <a:ea typeface="나눔고딕" pitchFamily="50" charset="-127"/>
                  </a:rPr>
                  <a:t>간 거리를 어떻게 </a:t>
                </a:r>
                <a:r>
                  <a:rPr lang="ko-KR" altLang="en-US" sz="2200" b="1" spc="-120" dirty="0">
                    <a:latin typeface="나눔고딕" pitchFamily="50" charset="-127"/>
                    <a:ea typeface="나눔고딕" pitchFamily="50" charset="-127"/>
                  </a:rPr>
                  <a:t>비교할지 생각해 </a:t>
                </a:r>
                <a:r>
                  <a:rPr lang="ko-KR" altLang="en-US" sz="2200" b="1" spc="-120" dirty="0" smtClean="0">
                    <a:latin typeface="나눔고딕" pitchFamily="50" charset="-127"/>
                    <a:ea typeface="나눔고딕" pitchFamily="50" charset="-127"/>
                  </a:rPr>
                  <a:t>보고 이야기해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386581" y="481516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0" name="모서리가 둥근 직사각형 99"/>
            <p:cNvSpPr/>
            <p:nvPr/>
          </p:nvSpPr>
          <p:spPr>
            <a:xfrm>
              <a:off x="920552" y="3417764"/>
              <a:ext cx="8088842" cy="7303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1" y="1454136"/>
            <a:ext cx="8924137" cy="911559"/>
            <a:chOff x="920551" y="1454136"/>
            <a:chExt cx="8924137" cy="911559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920551" y="1897695"/>
              <a:ext cx="808884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20552" y="1454136"/>
              <a:ext cx="8924136" cy="430887"/>
              <a:chOff x="386581" y="3737702"/>
              <a:chExt cx="8924136" cy="430887"/>
            </a:xfrm>
          </p:grpSpPr>
          <p:sp>
            <p:nvSpPr>
              <p:cNvPr id="27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3737702"/>
                <a:ext cx="87266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수일이와 도영이가 자전거를 타고 이동한 거리는 각각 얼마일까요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6581" y="387906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014201" y="3398229"/>
            <a:ext cx="8309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수직선을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그려서 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두 사람이 각각 이동한 거리가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몇 개인지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수직선으로 소수의 크기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163" y="1914538"/>
            <a:ext cx="66291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1.9km,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도영이는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2.4km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이동했습니다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939" y="19279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939" y="35741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9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208584" y="2077979"/>
            <a:ext cx="6318663" cy="2429132"/>
            <a:chOff x="1208584" y="2077979"/>
            <a:chExt cx="6318663" cy="2429132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0" t="35770" r="75003" b="47343"/>
            <a:stretch/>
          </p:blipFill>
          <p:spPr>
            <a:xfrm>
              <a:off x="1208584" y="2307837"/>
              <a:ext cx="1404156" cy="2199274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" t="68603" r="38845" b="16486"/>
            <a:stretch/>
          </p:blipFill>
          <p:spPr>
            <a:xfrm>
              <a:off x="2257624" y="2077979"/>
              <a:ext cx="5269623" cy="1022608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" t="82174" r="38845" b="2915"/>
            <a:stretch/>
          </p:blipFill>
          <p:spPr>
            <a:xfrm>
              <a:off x="2257624" y="3417672"/>
              <a:ext cx="5269623" cy="1022608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917018" y="4578448"/>
            <a:ext cx="8874249" cy="1390544"/>
            <a:chOff x="917018" y="4578448"/>
            <a:chExt cx="8874249" cy="1390544"/>
          </a:xfrm>
        </p:grpSpPr>
        <p:sp>
          <p:nvSpPr>
            <p:cNvPr id="36" name="TextBox 35"/>
            <p:cNvSpPr txBox="1"/>
            <p:nvPr/>
          </p:nvSpPr>
          <p:spPr>
            <a:xfrm>
              <a:off x="4016896" y="5296543"/>
              <a:ext cx="61801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1.9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872" y="5307575"/>
              <a:ext cx="61801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2.4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35829" y="5013176"/>
              <a:ext cx="913215" cy="955816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917018" y="4578448"/>
              <a:ext cx="8874249" cy="666434"/>
              <a:chOff x="917018" y="4578448"/>
              <a:chExt cx="8874249" cy="666434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917018" y="4704822"/>
                <a:ext cx="8874249" cy="430887"/>
                <a:chOff x="386581" y="3292981"/>
                <a:chExt cx="8874249" cy="430887"/>
              </a:xfrm>
            </p:grpSpPr>
            <p:sp>
              <p:nvSpPr>
                <p:cNvPr id="10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34131" y="3292981"/>
                  <a:ext cx="8726699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latinLnBrk="0" hangingPunct="0"/>
                  <a:r>
                    <a:rPr lang="en-US" altLang="ko-KR" sz="2200" b="1" dirty="0">
                      <a:latin typeface="나눔고딕" pitchFamily="50" charset="-127"/>
                      <a:ea typeface="나눔고딕" pitchFamily="50" charset="-127"/>
                    </a:rPr>
                    <a:t>1.9</a:t>
                  </a:r>
                  <a:r>
                    <a:rPr lang="ko-KR" altLang="en-US" sz="2200" b="1" dirty="0">
                      <a:latin typeface="나눔고딕" pitchFamily="50" charset="-127"/>
                      <a:ea typeface="나눔고딕" pitchFamily="50" charset="-127"/>
                    </a:rPr>
                    <a:t>와 </a:t>
                  </a:r>
                  <a:r>
                    <a:rPr lang="en-US" altLang="ko-KR" sz="2200" b="1" dirty="0">
                      <a:latin typeface="나눔고딕" pitchFamily="50" charset="-127"/>
                      <a:ea typeface="나눔고딕" pitchFamily="50" charset="-127"/>
                    </a:rPr>
                    <a:t>2.4</a:t>
                  </a:r>
                  <a:r>
                    <a:rPr lang="ko-KR" altLang="en-US" sz="2200" b="1" dirty="0">
                      <a:latin typeface="나눔고딕" pitchFamily="50" charset="-127"/>
                      <a:ea typeface="나눔고딕" pitchFamily="50" charset="-127"/>
                    </a:rPr>
                    <a:t>의 크기를 </a:t>
                  </a:r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비교하여       안에 </a:t>
                  </a:r>
                  <a:r>
                    <a:rPr lang="en-US" altLang="ko-KR" sz="2200" b="1" dirty="0">
                      <a:latin typeface="HY나무M" pitchFamily="18" charset="-127"/>
                      <a:ea typeface="HY나무M" pitchFamily="18" charset="-127"/>
                    </a:rPr>
                    <a:t>&gt;,</a:t>
                  </a:r>
                  <a:r>
                    <a:rPr lang="en-US" altLang="ko-KR" sz="2200" b="1" dirty="0">
                      <a:latin typeface="나눔고딕" pitchFamily="50" charset="-127"/>
                      <a:ea typeface="나눔고딕" pitchFamily="50" charset="-127"/>
                    </a:rPr>
                    <a:t>=</a:t>
                  </a:r>
                  <a:r>
                    <a:rPr lang="en-US" altLang="ko-KR" sz="2200" b="1" dirty="0">
                      <a:latin typeface="HY나무M" pitchFamily="18" charset="-127"/>
                      <a:ea typeface="HY나무M" pitchFamily="18" charset="-127"/>
                    </a:rPr>
                    <a:t>,&lt; </a:t>
                  </a:r>
                  <a:r>
                    <a:rPr lang="ko-KR" altLang="en-US" sz="2200" b="1" spc="-120" dirty="0" smtClean="0">
                      <a:latin typeface="나눔고딕" pitchFamily="50" charset="-127"/>
                      <a:ea typeface="나눔고딕" pitchFamily="50" charset="-127"/>
                    </a:rPr>
                    <a:t>를 </a:t>
                  </a:r>
                  <a:r>
                    <a:rPr lang="ko-KR" altLang="en-US" sz="2200" b="1" spc="-120" dirty="0">
                      <a:latin typeface="나눔고딕" pitchFamily="50" charset="-127"/>
                      <a:ea typeface="나눔고딕" pitchFamily="50" charset="-127"/>
                    </a:rPr>
                    <a:t>알맞게 써넣으세요</a:t>
                  </a:r>
                  <a:r>
                    <a:rPr lang="en-US" altLang="ko-KR" sz="2200" b="1" spc="-120" dirty="0">
                      <a:latin typeface="나눔고딕" pitchFamily="50" charset="-127"/>
                      <a:ea typeface="나눔고딕" pitchFamily="50" charset="-127"/>
                    </a:rPr>
                    <a:t>.</a:t>
                  </a:r>
                </a:p>
              </p:txBody>
            </p:sp>
            <p:sp>
              <p:nvSpPr>
                <p:cNvPr id="103" name="Freeform 14"/>
                <p:cNvSpPr>
                  <a:spLocks/>
                </p:cNvSpPr>
                <p:nvPr/>
              </p:nvSpPr>
              <p:spPr bwMode="auto">
                <a:xfrm>
                  <a:off x="386581" y="3447016"/>
                  <a:ext cx="126000" cy="126000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59" t="9820" r="55717" b="84801"/>
              <a:stretch/>
            </p:blipFill>
            <p:spPr>
              <a:xfrm>
                <a:off x="4520952" y="4578448"/>
                <a:ext cx="636731" cy="666434"/>
              </a:xfrm>
              <a:prstGeom prst="rect">
                <a:avLst/>
              </a:prstGeom>
            </p:spPr>
          </p:pic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17018" y="1413937"/>
            <a:ext cx="7090672" cy="430887"/>
            <a:chOff x="917018" y="1413937"/>
            <a:chExt cx="7090672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14456" y="1413937"/>
              <a:ext cx="68932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수일이와 도영이가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거리를 수직선에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볼까요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917018" y="157596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8" name="그림 37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수직선으로 소수의 크기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 flipH="1">
            <a:off x="4856978" y="5377556"/>
            <a:ext cx="163188" cy="290244"/>
            <a:chOff x="-2544218" y="2650098"/>
            <a:chExt cx="739252" cy="1314826"/>
          </a:xfrm>
        </p:grpSpPr>
        <p:cxnSp>
          <p:nvCxnSpPr>
            <p:cNvPr id="46" name="직선 연결선 45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1" t="68603" r="6752" b="16486"/>
          <a:stretch/>
        </p:blipFill>
        <p:spPr>
          <a:xfrm>
            <a:off x="3406164" y="2077979"/>
            <a:ext cx="2457500" cy="10226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9" t="82257" r="1976" b="2832"/>
          <a:stretch/>
        </p:blipFill>
        <p:spPr>
          <a:xfrm>
            <a:off x="3406163" y="3423412"/>
            <a:ext cx="2980123" cy="1022608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2435" y="26284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2435" y="39213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446" y="53875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9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0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6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3057" y="1412776"/>
            <a:ext cx="8542941" cy="2022771"/>
            <a:chOff x="923057" y="1412776"/>
            <a:chExt cx="8542941" cy="2022771"/>
          </a:xfrm>
        </p:grpSpPr>
        <p:grpSp>
          <p:nvGrpSpPr>
            <p:cNvPr id="4" name="그룹 3"/>
            <p:cNvGrpSpPr/>
            <p:nvPr/>
          </p:nvGrpSpPr>
          <p:grpSpPr>
            <a:xfrm>
              <a:off x="963216" y="1412776"/>
              <a:ext cx="8502782" cy="430887"/>
              <a:chOff x="386581" y="4221088"/>
              <a:chExt cx="8502782" cy="430887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559941" y="4221088"/>
                <a:ext cx="832942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소수의 크기를 비교하는 방법을 이야기해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386581" y="438312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0" name="모서리가 둥근 직사각형 99"/>
            <p:cNvSpPr/>
            <p:nvPr/>
          </p:nvSpPr>
          <p:spPr>
            <a:xfrm>
              <a:off x="923057" y="1915248"/>
              <a:ext cx="8086338" cy="1520299"/>
            </a:xfrm>
            <a:prstGeom prst="roundRect">
              <a:avLst>
                <a:gd name="adj" fmla="val 1249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920552" y="1952836"/>
            <a:ext cx="82604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자연수 부분의 크기를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먼저 비교하여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자연수 부분의 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크기가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큰 수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 더 큽니다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자연수 부분의 크기가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같은 경우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소수 부분의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크기를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비교하면 크기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비교할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38" name="그림 37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수직선으로 소수의 크기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413" y="24673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1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576736" y="2096852"/>
            <a:ext cx="4572508" cy="2135320"/>
            <a:chOff x="2576736" y="2096852"/>
            <a:chExt cx="4572508" cy="2135320"/>
          </a:xfrm>
        </p:grpSpPr>
        <p:grpSp>
          <p:nvGrpSpPr>
            <p:cNvPr id="4" name="그룹 3"/>
            <p:cNvGrpSpPr/>
            <p:nvPr/>
          </p:nvGrpSpPr>
          <p:grpSpPr>
            <a:xfrm>
              <a:off x="2576736" y="2384884"/>
              <a:ext cx="1728192" cy="436844"/>
              <a:chOff x="2620449" y="2265050"/>
              <a:chExt cx="1728192" cy="43684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620449" y="2271007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0.4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30623" y="2265050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0.7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422280" y="2400947"/>
              <a:ext cx="1641767" cy="430888"/>
              <a:chOff x="5465993" y="2281113"/>
              <a:chExt cx="1641767" cy="43088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465993" y="2281113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2.7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489742" y="2281114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2.5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2576736" y="3573016"/>
              <a:ext cx="1728192" cy="438699"/>
              <a:chOff x="2620449" y="3453182"/>
              <a:chExt cx="1728192" cy="43869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620449" y="3460994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4.0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730623" y="3453182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3.5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5422280" y="3590562"/>
              <a:ext cx="1726964" cy="453544"/>
              <a:chOff x="5465993" y="3470728"/>
              <a:chExt cx="1726964" cy="45354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5465993" y="3493385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7.9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574939" y="3470728"/>
                <a:ext cx="618018" cy="43088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8.1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5745088" y="2113144"/>
              <a:ext cx="913215" cy="955816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2936776" y="3276356"/>
              <a:ext cx="913215" cy="95581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5781092" y="3276356"/>
              <a:ext cx="913215" cy="955816"/>
            </a:xfrm>
            <a:prstGeom prst="rect">
              <a:avLst/>
            </a:prstGeom>
          </p:spPr>
        </p:pic>
        <p:pic>
          <p:nvPicPr>
            <p:cNvPr id="103" name="그림 10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2942671" y="2096852"/>
              <a:ext cx="913215" cy="95581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소수의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5" name="그림 6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69" name="타원 68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그룹 58"/>
          <p:cNvGrpSpPr/>
          <p:nvPr/>
        </p:nvGrpSpPr>
        <p:grpSpPr>
          <a:xfrm>
            <a:off x="6166237" y="2477524"/>
            <a:ext cx="163188" cy="290244"/>
            <a:chOff x="-2544218" y="2650098"/>
            <a:chExt cx="739252" cy="1314826"/>
          </a:xfrm>
        </p:grpSpPr>
        <p:cxnSp>
          <p:nvCxnSpPr>
            <p:cNvPr id="60" name="직선 연결선 59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/>
          <p:cNvGrpSpPr/>
          <p:nvPr/>
        </p:nvGrpSpPr>
        <p:grpSpPr>
          <a:xfrm>
            <a:off x="917310" y="1286402"/>
            <a:ext cx="8263723" cy="666434"/>
            <a:chOff x="917310" y="1286402"/>
            <a:chExt cx="8263723" cy="666434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146303" y="1432023"/>
              <a:ext cx="80347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두 소수의 크기를 비교하여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안에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알맞게 써넣으세요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17310" y="1518529"/>
              <a:ext cx="219266" cy="218283"/>
              <a:chOff x="-572047" y="4429132"/>
              <a:chExt cx="291025" cy="289721"/>
            </a:xfrm>
          </p:grpSpPr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94" name="그림 9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281753" y="1286402"/>
              <a:ext cx="636731" cy="666434"/>
            </a:xfrm>
            <a:prstGeom prst="rect">
              <a:avLst/>
            </a:prstGeom>
          </p:spPr>
        </p:pic>
      </p:grpSp>
      <p:grpSp>
        <p:nvGrpSpPr>
          <p:cNvPr id="96" name="그룹 95"/>
          <p:cNvGrpSpPr/>
          <p:nvPr/>
        </p:nvGrpSpPr>
        <p:grpSpPr>
          <a:xfrm>
            <a:off x="3357925" y="3640736"/>
            <a:ext cx="163188" cy="290244"/>
            <a:chOff x="-2544218" y="2650098"/>
            <a:chExt cx="739252" cy="1314826"/>
          </a:xfrm>
        </p:grpSpPr>
        <p:cxnSp>
          <p:nvCxnSpPr>
            <p:cNvPr id="97" name="직선 연결선 96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그룹 99"/>
          <p:cNvGrpSpPr/>
          <p:nvPr/>
        </p:nvGrpSpPr>
        <p:grpSpPr>
          <a:xfrm flipH="1">
            <a:off x="6202241" y="3640736"/>
            <a:ext cx="163188" cy="290244"/>
            <a:chOff x="-2544218" y="2650098"/>
            <a:chExt cx="739252" cy="1314826"/>
          </a:xfrm>
        </p:grpSpPr>
        <p:cxnSp>
          <p:nvCxnSpPr>
            <p:cNvPr id="101" name="직선 연결선 100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그룹 103"/>
          <p:cNvGrpSpPr/>
          <p:nvPr/>
        </p:nvGrpSpPr>
        <p:grpSpPr>
          <a:xfrm flipH="1">
            <a:off x="3363820" y="2461232"/>
            <a:ext cx="163188" cy="290244"/>
            <a:chOff x="-2544218" y="2650098"/>
            <a:chExt cx="739252" cy="131482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9981" y="24612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792" y="24775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2490" y="36265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4530" y="36275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타원 72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5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454</Words>
  <Application>Microsoft Office PowerPoint</Application>
  <PresentationFormat>A4 용지(210x297mm)</PresentationFormat>
  <Paragraphs>126</Paragraphs>
  <Slides>14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맑은 고딕</vt:lpstr>
      <vt:lpstr>나눔바른고딕</vt:lpstr>
      <vt:lpstr>나눔고딕 ExtraBold</vt:lpstr>
      <vt:lpstr>HY나무M</vt:lpstr>
      <vt:lpstr>Arial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Windows 사용자</cp:lastModifiedBy>
  <cp:revision>333</cp:revision>
  <cp:lastPrinted>2018-10-01T13:28:57Z</cp:lastPrinted>
  <dcterms:created xsi:type="dcterms:W3CDTF">2016-11-16T23:53:02Z</dcterms:created>
  <dcterms:modified xsi:type="dcterms:W3CDTF">2019-11-11T08:25:55Z</dcterms:modified>
</cp:coreProperties>
</file>