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307" r:id="rId6"/>
    <p:sldId id="299" r:id="rId7"/>
    <p:sldId id="300" r:id="rId8"/>
    <p:sldId id="302" r:id="rId9"/>
    <p:sldId id="303" r:id="rId10"/>
    <p:sldId id="308" r:id="rId11"/>
    <p:sldId id="304" r:id="rId12"/>
    <p:sldId id="305" r:id="rId13"/>
    <p:sldId id="306" r:id="rId14"/>
    <p:sldId id="309" r:id="rId15"/>
    <p:sldId id="310" r:id="rId16"/>
    <p:sldId id="311" r:id="rId17"/>
    <p:sldId id="312" r:id="rId18"/>
    <p:sldId id="262" r:id="rId19"/>
  </p:sldIdLst>
  <p:sldSz cx="9906000" cy="6858000" type="A4"/>
  <p:notesSz cx="6858000" cy="9144000"/>
  <p:embeddedFontLst>
    <p:embeddedFont>
      <p:font typeface="나눔바른고딕" pitchFamily="50" charset="-127"/>
      <p:regular r:id="rId21"/>
      <p:bold r:id="rId22"/>
    </p:embeddedFont>
    <p:embeddedFont>
      <p:font typeface="나눔고딕" pitchFamily="50" charset="-127"/>
      <p:regular r:id="rId23"/>
      <p:bold r:id="rId24"/>
    </p:embeddedFont>
    <p:embeddedFont>
      <p:font typeface="나눔고딕 ExtraBold" pitchFamily="50" charset="-127"/>
      <p:bold r:id="rId25"/>
    </p:embeddedFont>
    <p:embeddedFont>
      <p:font typeface="맑은 고딕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D03"/>
    <a:srgbClr val="B7DEEF"/>
    <a:srgbClr val="8ACAE6"/>
    <a:srgbClr val="FFFFFF"/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7" autoAdjust="0"/>
    <p:restoredTop sz="94842" autoAdjust="0"/>
  </p:normalViewPr>
  <p:slideViewPr>
    <p:cSldViewPr snapToGrid="0" showGuides="1">
      <p:cViewPr varScale="1">
        <p:scale>
          <a:sx n="55" d="100"/>
          <a:sy n="55" d="100"/>
        </p:scale>
        <p:origin x="-156" y="-96"/>
      </p:cViewPr>
      <p:guideLst>
        <p:guide orient="horz" pos="482"/>
        <p:guide orient="horz" pos="3869"/>
        <p:guide orient="horz" pos="106"/>
        <p:guide orient="horz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034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2.xml"/><Relationship Id="rId4" Type="http://schemas.openxmlformats.org/officeDocument/2006/relationships/image" Target="../media/image3.emf"/><Relationship Id="rId9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1.xml"/><Relationship Id="rId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image" Target="../media/image19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7.xml"/><Relationship Id="rId11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slide" Target="slide3.xml"/><Relationship Id="rId4" Type="http://schemas.openxmlformats.org/officeDocument/2006/relationships/image" Target="../media/image21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slide" Target="slide7.xml"/><Relationship Id="rId5" Type="http://schemas.openxmlformats.org/officeDocument/2006/relationships/slide" Target="slide17.xml"/><Relationship Id="rId10" Type="http://schemas.openxmlformats.org/officeDocument/2006/relationships/slide" Target="slide8.xml"/><Relationship Id="rId4" Type="http://schemas.openxmlformats.org/officeDocument/2006/relationships/image" Target="../media/image22.png"/><Relationship Id="rId9" Type="http://schemas.openxmlformats.org/officeDocument/2006/relationships/slide" Target="slide11.xml"/><Relationship Id="rId1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emf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slide" Target="slide1.xml"/><Relationship Id="rId10" Type="http://schemas.openxmlformats.org/officeDocument/2006/relationships/slide" Target="slide11.xml"/><Relationship Id="rId4" Type="http://schemas.openxmlformats.org/officeDocument/2006/relationships/image" Target="../media/image4.pn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2.xml"/><Relationship Id="rId5" Type="http://schemas.openxmlformats.org/officeDocument/2006/relationships/image" Target="../media/image7.png"/><Relationship Id="rId10" Type="http://schemas.openxmlformats.org/officeDocument/2006/relationships/slide" Target="slide11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0" Type="http://schemas.openxmlformats.org/officeDocument/2006/relationships/image" Target="../media/image8.jpg"/><Relationship Id="rId4" Type="http://schemas.openxmlformats.org/officeDocument/2006/relationships/slide" Target="slide1.xml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1.xml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12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1.xml"/><Relationship Id="rId5" Type="http://schemas.openxmlformats.org/officeDocument/2006/relationships/image" Target="../media/image7.png"/><Relationship Id="rId10" Type="http://schemas.openxmlformats.org/officeDocument/2006/relationships/slide" Target="slide10.xml"/><Relationship Id="rId4" Type="http://schemas.openxmlformats.org/officeDocument/2006/relationships/image" Target="../media/image11.png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4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5" Type="http://schemas.openxmlformats.org/officeDocument/2006/relationships/image" Target="../media/image7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slide" Target="slide12.xml"/><Relationship Id="rId5" Type="http://schemas.openxmlformats.org/officeDocument/2006/relationships/image" Target="../media/image16.png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12.xml"/><Relationship Id="rId3" Type="http://schemas.openxmlformats.org/officeDocument/2006/relationships/image" Target="../media/image17.pn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10.xml"/><Relationship Id="rId5" Type="http://schemas.openxmlformats.org/officeDocument/2006/relationships/image" Target="../media/image15.png"/><Relationship Id="rId10" Type="http://schemas.openxmlformats.org/officeDocument/2006/relationships/slide" Target="slide1.xml"/><Relationship Id="rId4" Type="http://schemas.openxmlformats.org/officeDocument/2006/relationships/image" Target="../media/image18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35380" cy="933302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84549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분수와 소수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122~125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82~83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77954" y="3068960"/>
            <a:ext cx="5072098" cy="1872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소수를 알아볼까요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</a:p>
        </p:txBody>
      </p:sp>
      <p:sp>
        <p:nvSpPr>
          <p:cNvPr id="34" name="타원 33">
            <a:hlinkClick r:id="rId11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82996" r="33634" b="801"/>
          <a:stretch/>
        </p:blipFill>
        <p:spPr>
          <a:xfrm>
            <a:off x="1033475" y="2415220"/>
            <a:ext cx="8073824" cy="1580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43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수직선 위에 분수와 소수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4580520" y="2595083"/>
            <a:ext cx="525858" cy="771859"/>
            <a:chOff x="8004584" y="2367948"/>
            <a:chExt cx="525858" cy="771859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8075718" y="2747054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60"/>
            <p:cNvGrpSpPr/>
            <p:nvPr/>
          </p:nvGrpSpPr>
          <p:grpSpPr>
            <a:xfrm>
              <a:off x="8004584" y="2367948"/>
              <a:ext cx="525858" cy="771859"/>
              <a:chOff x="8004584" y="2367948"/>
              <a:chExt cx="525858" cy="771859"/>
            </a:xfrm>
          </p:grpSpPr>
          <p:sp>
            <p:nvSpPr>
              <p:cNvPr id="62" name="TextBox 8"/>
              <p:cNvSpPr txBox="1">
                <a:spLocks noChangeArrowheads="1"/>
              </p:cNvSpPr>
              <p:nvPr/>
            </p:nvSpPr>
            <p:spPr bwMode="auto">
              <a:xfrm>
                <a:off x="8142100" y="2367948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5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  <p:sp>
            <p:nvSpPr>
              <p:cNvPr id="63" name="TextBox 8"/>
              <p:cNvSpPr txBox="1">
                <a:spLocks noChangeArrowheads="1"/>
              </p:cNvSpPr>
              <p:nvPr/>
            </p:nvSpPr>
            <p:spPr bwMode="auto">
              <a:xfrm>
                <a:off x="8004584" y="2708920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10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6655485" y="2591250"/>
            <a:ext cx="525858" cy="789250"/>
            <a:chOff x="6655485" y="2202938"/>
            <a:chExt cx="525858" cy="789250"/>
          </a:xfrm>
        </p:grpSpPr>
        <p:cxnSp>
          <p:nvCxnSpPr>
            <p:cNvPr id="68" name="직선 연결선 67"/>
            <p:cNvCxnSpPr/>
            <p:nvPr/>
          </p:nvCxnSpPr>
          <p:spPr>
            <a:xfrm>
              <a:off x="6726622" y="2599435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68"/>
            <p:cNvGrpSpPr/>
            <p:nvPr/>
          </p:nvGrpSpPr>
          <p:grpSpPr>
            <a:xfrm>
              <a:off x="6655485" y="2202938"/>
              <a:ext cx="525858" cy="789250"/>
              <a:chOff x="8004584" y="2350557"/>
              <a:chExt cx="525858" cy="789250"/>
            </a:xfrm>
          </p:grpSpPr>
          <p:sp>
            <p:nvSpPr>
              <p:cNvPr id="70" name="TextBox 8"/>
              <p:cNvSpPr txBox="1">
                <a:spLocks noChangeArrowheads="1"/>
              </p:cNvSpPr>
              <p:nvPr/>
            </p:nvSpPr>
            <p:spPr bwMode="auto">
              <a:xfrm>
                <a:off x="8136989" y="2350557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8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  <p:sp>
            <p:nvSpPr>
              <p:cNvPr id="71" name="TextBox 8"/>
              <p:cNvSpPr txBox="1">
                <a:spLocks noChangeArrowheads="1"/>
              </p:cNvSpPr>
              <p:nvPr/>
            </p:nvSpPr>
            <p:spPr bwMode="auto">
              <a:xfrm>
                <a:off x="8004584" y="2708920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10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</p:grpSp>
      </p:grpSp>
      <p:sp>
        <p:nvSpPr>
          <p:cNvPr id="58" name="TextBox 19"/>
          <p:cNvSpPr txBox="1">
            <a:spLocks noChangeArrowheads="1"/>
          </p:cNvSpPr>
          <p:nvPr/>
        </p:nvSpPr>
        <p:spPr bwMode="auto">
          <a:xfrm>
            <a:off x="1688573" y="3382761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5232625" y="3366497"/>
            <a:ext cx="76458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94392" y="1347421"/>
            <a:ext cx="8879825" cy="608883"/>
            <a:chOff x="894392" y="1347421"/>
            <a:chExt cx="8879825" cy="608883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047518" y="1412776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분수 또는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소수를 써넣어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063934" y="1347421"/>
              <a:ext cx="718597" cy="608883"/>
            </a:xfrm>
            <a:prstGeom prst="rect">
              <a:avLst/>
            </a:prstGeom>
          </p:spPr>
        </p:pic>
        <p:grpSp>
          <p:nvGrpSpPr>
            <p:cNvPr id="48" name="그룹 47"/>
            <p:cNvGrpSpPr/>
            <p:nvPr/>
          </p:nvGrpSpPr>
          <p:grpSpPr>
            <a:xfrm>
              <a:off x="894392" y="1545763"/>
              <a:ext cx="219266" cy="218283"/>
              <a:chOff x="-572047" y="4429132"/>
              <a:chExt cx="291025" cy="289721"/>
            </a:xfrm>
          </p:grpSpPr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2122" y="3506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2235" y="28133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3404" y="35061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4443" y="2814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11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12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타원 80">
            <a:hlinkClick r:id="rId13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15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34749" r="10256" b="48755"/>
          <a:stretch/>
        </p:blipFill>
        <p:spPr>
          <a:xfrm>
            <a:off x="1839695" y="4255911"/>
            <a:ext cx="5819627" cy="1579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2619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분수와 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24" name="타원 23">
            <a:hlinkClick r:id="rId5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t="4869" r="10256" b="68744"/>
          <a:stretch/>
        </p:blipFill>
        <p:spPr>
          <a:xfrm>
            <a:off x="1862273" y="1400076"/>
            <a:ext cx="5819627" cy="2526541"/>
          </a:xfrm>
          <a:prstGeom prst="rect">
            <a:avLst/>
          </a:prstGeom>
        </p:spPr>
      </p:pic>
      <p:grpSp>
        <p:nvGrpSpPr>
          <p:cNvPr id="29" name="그룹 28"/>
          <p:cNvGrpSpPr/>
          <p:nvPr/>
        </p:nvGrpSpPr>
        <p:grpSpPr>
          <a:xfrm>
            <a:off x="2569395" y="3265857"/>
            <a:ext cx="592902" cy="660760"/>
            <a:chOff x="8498821" y="2147706"/>
            <a:chExt cx="569282" cy="660760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8596894" y="2477268"/>
              <a:ext cx="27652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그룹 30"/>
            <p:cNvGrpSpPr/>
            <p:nvPr/>
          </p:nvGrpSpPr>
          <p:grpSpPr>
            <a:xfrm>
              <a:off x="8498821" y="2147706"/>
              <a:ext cx="569282" cy="660760"/>
              <a:chOff x="8498821" y="2147706"/>
              <a:chExt cx="569282" cy="660760"/>
            </a:xfrm>
          </p:grpSpPr>
          <p:sp>
            <p:nvSpPr>
              <p:cNvPr id="3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3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439134"/>
                <a:ext cx="569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2548114" y="5160089"/>
            <a:ext cx="592902" cy="660760"/>
            <a:chOff x="8498821" y="2147706"/>
            <a:chExt cx="569282" cy="660760"/>
          </a:xfrm>
        </p:grpSpPr>
        <p:cxnSp>
          <p:nvCxnSpPr>
            <p:cNvPr id="35" name="직선 연결선 34"/>
            <p:cNvCxnSpPr/>
            <p:nvPr/>
          </p:nvCxnSpPr>
          <p:spPr>
            <a:xfrm>
              <a:off x="8596894" y="2477268"/>
              <a:ext cx="27652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그룹 35"/>
            <p:cNvGrpSpPr/>
            <p:nvPr/>
          </p:nvGrpSpPr>
          <p:grpSpPr>
            <a:xfrm>
              <a:off x="8498821" y="2147706"/>
              <a:ext cx="569282" cy="660760"/>
              <a:chOff x="8498821" y="2147706"/>
              <a:chExt cx="569282" cy="660760"/>
            </a:xfrm>
          </p:grpSpPr>
          <p:sp>
            <p:nvSpPr>
              <p:cNvPr id="37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6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8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439134"/>
                <a:ext cx="569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39" name="그룹 38"/>
          <p:cNvGrpSpPr/>
          <p:nvPr/>
        </p:nvGrpSpPr>
        <p:grpSpPr>
          <a:xfrm>
            <a:off x="5598207" y="3261499"/>
            <a:ext cx="592902" cy="660760"/>
            <a:chOff x="8498821" y="2147706"/>
            <a:chExt cx="569282" cy="660760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8596894" y="2477268"/>
              <a:ext cx="27652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/>
            <p:cNvGrpSpPr/>
            <p:nvPr/>
          </p:nvGrpSpPr>
          <p:grpSpPr>
            <a:xfrm>
              <a:off x="8498821" y="2147706"/>
              <a:ext cx="569282" cy="660760"/>
              <a:chOff x="8498821" y="2147706"/>
              <a:chExt cx="569282" cy="660760"/>
            </a:xfrm>
          </p:grpSpPr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7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43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439134"/>
                <a:ext cx="569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44" name="그룹 43"/>
          <p:cNvGrpSpPr/>
          <p:nvPr/>
        </p:nvGrpSpPr>
        <p:grpSpPr>
          <a:xfrm>
            <a:off x="5595972" y="5174603"/>
            <a:ext cx="592902" cy="660760"/>
            <a:chOff x="8498821" y="2147706"/>
            <a:chExt cx="569282" cy="660760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8596894" y="2477268"/>
              <a:ext cx="27652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45"/>
            <p:cNvGrpSpPr/>
            <p:nvPr/>
          </p:nvGrpSpPr>
          <p:grpSpPr>
            <a:xfrm>
              <a:off x="8498821" y="2147706"/>
              <a:ext cx="569282" cy="660760"/>
              <a:chOff x="8498821" y="2147706"/>
              <a:chExt cx="569282" cy="660760"/>
            </a:xfrm>
          </p:grpSpPr>
          <p:sp>
            <p:nvSpPr>
              <p:cNvPr id="47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3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48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439134"/>
                <a:ext cx="56928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18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18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3447367" y="3236829"/>
            <a:ext cx="76458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6439969" y="3236829"/>
            <a:ext cx="76458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19"/>
          <p:cNvSpPr txBox="1">
            <a:spLocks noChangeArrowheads="1"/>
          </p:cNvSpPr>
          <p:nvPr/>
        </p:nvSpPr>
        <p:spPr bwMode="auto">
          <a:xfrm>
            <a:off x="3413500" y="5128883"/>
            <a:ext cx="76458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6453782" y="5132108"/>
            <a:ext cx="764584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0.3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94392" y="1400076"/>
            <a:ext cx="8945907" cy="430887"/>
            <a:chOff x="894392" y="1400076"/>
            <a:chExt cx="8945907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13600" y="1400076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색칠한 부분을 분수와 소수로 나타내어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94392" y="1502221"/>
              <a:ext cx="219266" cy="218283"/>
              <a:chOff x="-572047" y="4429132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8" name="그림 5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0728" y="34264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9330" y="3427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3041" y="34505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7995" y="3427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6605" y="53206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9330" y="52954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5623" y="53093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5104" y="53010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타원 65">
            <a:hlinkClick r:id="rId8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9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0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11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12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13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95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5558329" y="4915980"/>
            <a:ext cx="1544645" cy="971463"/>
            <a:chOff x="5558329" y="4915980"/>
            <a:chExt cx="1544645" cy="971463"/>
          </a:xfrm>
        </p:grpSpPr>
        <p:pic>
          <p:nvPicPr>
            <p:cNvPr id="114" name="그림 1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9" t="67062" r="56186" b="25478"/>
            <a:stretch/>
          </p:blipFill>
          <p:spPr>
            <a:xfrm>
              <a:off x="6174059" y="4915980"/>
              <a:ext cx="928915" cy="971463"/>
            </a:xfrm>
            <a:prstGeom prst="rect">
              <a:avLst/>
            </a:prstGeom>
          </p:spPr>
        </p:pic>
        <p:sp>
          <p:nvSpPr>
            <p:cNvPr id="105" name="TextBox 19"/>
            <p:cNvSpPr txBox="1">
              <a:spLocks noChangeArrowheads="1"/>
            </p:cNvSpPr>
            <p:nvPr/>
          </p:nvSpPr>
          <p:spPr bwMode="auto">
            <a:xfrm>
              <a:off x="5558329" y="5216247"/>
              <a:ext cx="8906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0.9 =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5631793" y="3432101"/>
            <a:ext cx="1532101" cy="971463"/>
            <a:chOff x="5631793" y="3432101"/>
            <a:chExt cx="1532101" cy="971463"/>
          </a:xfrm>
        </p:grpSpPr>
        <p:pic>
          <p:nvPicPr>
            <p:cNvPr id="113" name="그림 1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6234979" y="3432101"/>
              <a:ext cx="928915" cy="971463"/>
            </a:xfrm>
            <a:prstGeom prst="rect">
              <a:avLst/>
            </a:prstGeom>
          </p:spPr>
        </p:pic>
        <p:cxnSp>
          <p:nvCxnSpPr>
            <p:cNvPr id="93" name="직선 연결선 92"/>
            <p:cNvCxnSpPr/>
            <p:nvPr/>
          </p:nvCxnSpPr>
          <p:spPr>
            <a:xfrm>
              <a:off x="5712160" y="3949712"/>
              <a:ext cx="379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그룹 93"/>
            <p:cNvGrpSpPr/>
            <p:nvPr/>
          </p:nvGrpSpPr>
          <p:grpSpPr>
            <a:xfrm>
              <a:off x="5631793" y="3577093"/>
              <a:ext cx="525858" cy="765313"/>
              <a:chOff x="7966776" y="2412628"/>
              <a:chExt cx="525858" cy="765313"/>
            </a:xfrm>
          </p:grpSpPr>
          <p:sp>
            <p:nvSpPr>
              <p:cNvPr id="95" name="TextBox 8"/>
              <p:cNvSpPr txBox="1">
                <a:spLocks noChangeArrowheads="1"/>
              </p:cNvSpPr>
              <p:nvPr/>
            </p:nvSpPr>
            <p:spPr bwMode="auto">
              <a:xfrm>
                <a:off x="8083978" y="2412628"/>
                <a:ext cx="3281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8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96" name="TextBox 8"/>
              <p:cNvSpPr txBox="1">
                <a:spLocks noChangeArrowheads="1"/>
              </p:cNvSpPr>
              <p:nvPr/>
            </p:nvSpPr>
            <p:spPr bwMode="auto">
              <a:xfrm>
                <a:off x="7966776" y="2747054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</p:grpSp>
        <p:sp>
          <p:nvSpPr>
            <p:cNvPr id="97" name="TextBox 19"/>
            <p:cNvSpPr txBox="1">
              <a:spLocks noChangeArrowheads="1"/>
            </p:cNvSpPr>
            <p:nvPr/>
          </p:nvSpPr>
          <p:spPr bwMode="auto">
            <a:xfrm>
              <a:off x="6110163" y="3772915"/>
              <a:ext cx="39727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=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165841" y="4923380"/>
            <a:ext cx="1562119" cy="971463"/>
            <a:chOff x="1165841" y="5002403"/>
            <a:chExt cx="1562119" cy="971463"/>
          </a:xfrm>
        </p:grpSpPr>
        <p:pic>
          <p:nvPicPr>
            <p:cNvPr id="84" name="그림 8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9" t="67062" r="56186" b="25478"/>
            <a:stretch/>
          </p:blipFill>
          <p:spPr>
            <a:xfrm>
              <a:off x="1799045" y="5002403"/>
              <a:ext cx="928915" cy="971463"/>
            </a:xfrm>
            <a:prstGeom prst="rect">
              <a:avLst/>
            </a:prstGeom>
          </p:spPr>
        </p:pic>
        <p:sp>
          <p:nvSpPr>
            <p:cNvPr id="98" name="TextBox 19"/>
            <p:cNvSpPr txBox="1">
              <a:spLocks noChangeArrowheads="1"/>
            </p:cNvSpPr>
            <p:nvPr/>
          </p:nvSpPr>
          <p:spPr bwMode="auto">
            <a:xfrm>
              <a:off x="1165841" y="5314216"/>
              <a:ext cx="8906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0.4 =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66746" y="3425787"/>
            <a:ext cx="1568433" cy="971463"/>
            <a:chOff x="1166746" y="3425787"/>
            <a:chExt cx="1568433" cy="971463"/>
          </a:xfrm>
        </p:grpSpPr>
        <p:pic>
          <p:nvPicPr>
            <p:cNvPr id="109" name="그림 10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1806264" y="3425787"/>
              <a:ext cx="928915" cy="971463"/>
            </a:xfrm>
            <a:prstGeom prst="rect">
              <a:avLst/>
            </a:prstGeom>
          </p:spPr>
        </p:pic>
        <p:cxnSp>
          <p:nvCxnSpPr>
            <p:cNvPr id="85" name="직선 연결선 84"/>
            <p:cNvCxnSpPr/>
            <p:nvPr/>
          </p:nvCxnSpPr>
          <p:spPr>
            <a:xfrm>
              <a:off x="1239122" y="3939712"/>
              <a:ext cx="3794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"/>
            <p:cNvSpPr txBox="1">
              <a:spLocks noChangeArrowheads="1"/>
            </p:cNvSpPr>
            <p:nvPr/>
          </p:nvSpPr>
          <p:spPr bwMode="auto">
            <a:xfrm>
              <a:off x="1275957" y="3548485"/>
              <a:ext cx="2508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r>
                <a:rPr kumimoji="0" lang="en-US" altLang="ko-KR" sz="2200" b="1" dirty="0" smtClean="0">
                  <a:latin typeface="나눔고딕" pitchFamily="50" charset="-127"/>
                </a:rPr>
                <a:t>2</a:t>
              </a:r>
              <a:endParaRPr kumimoji="0"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88" name="TextBox 8"/>
            <p:cNvSpPr txBox="1">
              <a:spLocks noChangeArrowheads="1"/>
            </p:cNvSpPr>
            <p:nvPr/>
          </p:nvSpPr>
          <p:spPr bwMode="auto">
            <a:xfrm>
              <a:off x="1166746" y="3917833"/>
              <a:ext cx="5258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1pPr>
              <a:lvl2pPr>
                <a:defRPr sz="28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2pPr>
              <a:lvl3pPr>
                <a:defRPr sz="24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3pPr>
              <a:lvl4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4pPr>
              <a:lvl5pPr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나눔고딕" pitchFamily="50" charset="-127"/>
                </a:defRPr>
              </a:lvl9pPr>
            </a:lstStyle>
            <a:p>
              <a:r>
                <a:rPr kumimoji="0" lang="en-US" altLang="ko-KR" sz="2200" b="1" dirty="0" smtClean="0">
                  <a:latin typeface="나눔고딕" pitchFamily="50" charset="-127"/>
                </a:rPr>
                <a:t>10</a:t>
              </a:r>
              <a:endParaRPr kumimoji="0"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89" name="TextBox 19"/>
            <p:cNvSpPr txBox="1">
              <a:spLocks noChangeArrowheads="1"/>
            </p:cNvSpPr>
            <p:nvPr/>
          </p:nvSpPr>
          <p:spPr bwMode="auto">
            <a:xfrm>
              <a:off x="1637125" y="3744307"/>
              <a:ext cx="39727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=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149916" y="2416857"/>
            <a:ext cx="4862344" cy="971463"/>
            <a:chOff x="1149916" y="2416857"/>
            <a:chExt cx="4862344" cy="971463"/>
          </a:xfrm>
        </p:grpSpPr>
        <p:pic>
          <p:nvPicPr>
            <p:cNvPr id="110" name="그림 10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941333" y="2416857"/>
              <a:ext cx="928915" cy="971463"/>
            </a:xfrm>
            <a:prstGeom prst="rect">
              <a:avLst/>
            </a:prstGeom>
          </p:spPr>
        </p:pic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49916" y="2732752"/>
              <a:ext cx="48623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7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   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154915" y="1782754"/>
            <a:ext cx="4214272" cy="971463"/>
            <a:chOff x="1154915" y="1782754"/>
            <a:chExt cx="4214272" cy="971463"/>
          </a:xfrm>
        </p:grpSpPr>
        <p:pic>
          <p:nvPicPr>
            <p:cNvPr id="81" name="그림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2739282" y="1782754"/>
              <a:ext cx="928915" cy="971463"/>
            </a:xfrm>
            <a:prstGeom prst="rect">
              <a:avLst/>
            </a:prstGeom>
          </p:spPr>
        </p:pic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1154915" y="2101335"/>
              <a:ext cx="42142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           개입니다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92" name="TextBox 19"/>
          <p:cNvSpPr txBox="1">
            <a:spLocks noChangeArrowheads="1"/>
          </p:cNvSpPr>
          <p:nvPr/>
        </p:nvSpPr>
        <p:spPr bwMode="auto">
          <a:xfrm>
            <a:off x="2847465" y="2000161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9" name="그룹 58"/>
          <p:cNvGrpSpPr/>
          <p:nvPr/>
        </p:nvGrpSpPr>
        <p:grpSpPr>
          <a:xfrm>
            <a:off x="2007793" y="5071738"/>
            <a:ext cx="525858" cy="760045"/>
            <a:chOff x="7981138" y="2379762"/>
            <a:chExt cx="525858" cy="760045"/>
          </a:xfrm>
        </p:grpSpPr>
        <p:cxnSp>
          <p:nvCxnSpPr>
            <p:cNvPr id="60" name="직선 연결선 59"/>
            <p:cNvCxnSpPr/>
            <p:nvPr/>
          </p:nvCxnSpPr>
          <p:spPr>
            <a:xfrm>
              <a:off x="8047143" y="2747054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60"/>
            <p:cNvGrpSpPr/>
            <p:nvPr/>
          </p:nvGrpSpPr>
          <p:grpSpPr>
            <a:xfrm>
              <a:off x="7981138" y="2379762"/>
              <a:ext cx="525858" cy="760045"/>
              <a:chOff x="7981138" y="2379762"/>
              <a:chExt cx="525858" cy="760045"/>
            </a:xfrm>
          </p:grpSpPr>
          <p:sp>
            <p:nvSpPr>
              <p:cNvPr id="62" name="TextBox 8"/>
              <p:cNvSpPr txBox="1">
                <a:spLocks noChangeArrowheads="1"/>
              </p:cNvSpPr>
              <p:nvPr/>
            </p:nvSpPr>
            <p:spPr bwMode="auto">
              <a:xfrm>
                <a:off x="8122725" y="2379762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4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63" name="TextBox 8"/>
              <p:cNvSpPr txBox="1">
                <a:spLocks noChangeArrowheads="1"/>
              </p:cNvSpPr>
              <p:nvPr/>
            </p:nvSpPr>
            <p:spPr bwMode="auto">
              <a:xfrm>
                <a:off x="7981138" y="2708920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10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</p:grp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3049082" y="2639279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19"/>
          <p:cNvSpPr txBox="1">
            <a:spLocks noChangeArrowheads="1"/>
          </p:cNvSpPr>
          <p:nvPr/>
        </p:nvSpPr>
        <p:spPr bwMode="auto">
          <a:xfrm>
            <a:off x="1911695" y="3635030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0.2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1" name="TextBox 19"/>
          <p:cNvSpPr txBox="1">
            <a:spLocks noChangeArrowheads="1"/>
          </p:cNvSpPr>
          <p:nvPr/>
        </p:nvSpPr>
        <p:spPr bwMode="auto">
          <a:xfrm>
            <a:off x="6332559" y="3643690"/>
            <a:ext cx="839952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0" name="그룹 99"/>
          <p:cNvGrpSpPr/>
          <p:nvPr/>
        </p:nvGrpSpPr>
        <p:grpSpPr>
          <a:xfrm>
            <a:off x="6385518" y="5064359"/>
            <a:ext cx="525858" cy="774278"/>
            <a:chOff x="7982006" y="2365529"/>
            <a:chExt cx="525858" cy="774278"/>
          </a:xfrm>
        </p:grpSpPr>
        <p:cxnSp>
          <p:nvCxnSpPr>
            <p:cNvPr id="101" name="직선 연결선 100"/>
            <p:cNvCxnSpPr/>
            <p:nvPr/>
          </p:nvCxnSpPr>
          <p:spPr>
            <a:xfrm>
              <a:off x="8047143" y="2747054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그룹 101"/>
            <p:cNvGrpSpPr/>
            <p:nvPr/>
          </p:nvGrpSpPr>
          <p:grpSpPr>
            <a:xfrm>
              <a:off x="7982006" y="2365529"/>
              <a:ext cx="525858" cy="774278"/>
              <a:chOff x="7982006" y="2365529"/>
              <a:chExt cx="525858" cy="774278"/>
            </a:xfrm>
          </p:grpSpPr>
          <p:sp>
            <p:nvSpPr>
              <p:cNvPr id="103" name="TextBox 8"/>
              <p:cNvSpPr txBox="1">
                <a:spLocks noChangeArrowheads="1"/>
              </p:cNvSpPr>
              <p:nvPr/>
            </p:nvSpPr>
            <p:spPr bwMode="auto">
              <a:xfrm>
                <a:off x="8134286" y="2365529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pPr algn="ctr"/>
                <a:r>
                  <a:rPr lang="en-US" altLang="ko-KR" sz="2200" dirty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9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  <p:sp>
            <p:nvSpPr>
              <p:cNvPr id="104" name="TextBox 8"/>
              <p:cNvSpPr txBox="1">
                <a:spLocks noChangeArrowheads="1"/>
              </p:cNvSpPr>
              <p:nvPr/>
            </p:nvSpPr>
            <p:spPr bwMode="auto">
              <a:xfrm>
                <a:off x="7982006" y="2708920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10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666720" y="410956"/>
            <a:ext cx="43806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분수를 소수로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소수를 분수로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94392" y="1358330"/>
            <a:ext cx="8915700" cy="608883"/>
            <a:chOff x="894392" y="1358330"/>
            <a:chExt cx="8915700" cy="608883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083393" y="1433178"/>
              <a:ext cx="87266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안에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수를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써넣어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pic>
          <p:nvPicPr>
            <p:cNvPr id="82" name="그림 8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074401" y="1358330"/>
              <a:ext cx="718597" cy="608883"/>
            </a:xfrm>
            <a:prstGeom prst="rect">
              <a:avLst/>
            </a:prstGeom>
          </p:spPr>
        </p:pic>
        <p:grpSp>
          <p:nvGrpSpPr>
            <p:cNvPr id="115" name="그룹 114"/>
            <p:cNvGrpSpPr/>
            <p:nvPr/>
          </p:nvGrpSpPr>
          <p:grpSpPr>
            <a:xfrm>
              <a:off x="894392" y="1531249"/>
              <a:ext cx="219266" cy="218283"/>
              <a:chOff x="-572047" y="4429132"/>
              <a:chExt cx="291025" cy="289721"/>
            </a:xfrm>
          </p:grpSpPr>
          <p:sp>
            <p:nvSpPr>
              <p:cNvPr id="11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11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8963" y="21080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5865" y="27394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5244" y="37509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그림 8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4416" y="37796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그림 9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7244" y="52815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그림 1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2537" y="52815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타원 105">
            <a:hlinkClick r:id="rId8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7" name="타원 106">
            <a:hlinkClick r:id="rId9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8" name="타원 107">
            <a:hlinkClick r:id="rId10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1" name="타원 110">
            <a:hlinkClick r:id="rId11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타원 111">
            <a:hlinkClick r:id="rId12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8" name="타원 117">
            <a:hlinkClick r:id="rId13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0" name="타원 119">
            <a:hlinkClick r:id="rId14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3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0" grpId="0"/>
      <p:bldP spid="54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4466" y="1412776"/>
            <a:ext cx="810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같은 것끼리 이어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" name="타원 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이등변 삼각형 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8" name="타원 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이등변 삼각형 8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41" name="직선 연결선 40"/>
          <p:cNvCxnSpPr/>
          <p:nvPr/>
        </p:nvCxnSpPr>
        <p:spPr>
          <a:xfrm>
            <a:off x="2405580" y="2853388"/>
            <a:ext cx="1578639" cy="92488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/>
          <p:nvPr/>
        </p:nvCxnSpPr>
        <p:spPr>
          <a:xfrm flipV="1">
            <a:off x="2405580" y="2853388"/>
            <a:ext cx="1578639" cy="92488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>
            <a:off x="5161480" y="2853388"/>
            <a:ext cx="1549429" cy="195255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 flipV="1">
            <a:off x="5101399" y="2787377"/>
            <a:ext cx="1675521" cy="104836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 flipV="1">
            <a:off x="5128474" y="3821425"/>
            <a:ext cx="1582435" cy="102734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2419251" y="4838951"/>
            <a:ext cx="1551297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/>
          <p:cNvGrpSpPr/>
          <p:nvPr/>
        </p:nvGrpSpPr>
        <p:grpSpPr>
          <a:xfrm>
            <a:off x="1750864" y="2362820"/>
            <a:ext cx="6834764" cy="2957722"/>
            <a:chOff x="1750864" y="2362820"/>
            <a:chExt cx="6834764" cy="2957722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6853950" y="3571889"/>
              <a:ext cx="1224030" cy="444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6853950" y="4626342"/>
              <a:ext cx="1224030" cy="444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6853950" y="2602326"/>
              <a:ext cx="1224030" cy="44428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4119585" y="3597988"/>
              <a:ext cx="916746" cy="4442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4119585" y="4641509"/>
              <a:ext cx="916746" cy="4442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4119585" y="2593436"/>
              <a:ext cx="916746" cy="44428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1762153" y="3385477"/>
              <a:ext cx="525858" cy="8883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1762153" y="4432162"/>
              <a:ext cx="525858" cy="8883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1762153" y="2362820"/>
              <a:ext cx="525858" cy="88838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1750864" y="2374109"/>
              <a:ext cx="525858" cy="800235"/>
              <a:chOff x="1822513" y="3174344"/>
              <a:chExt cx="525858" cy="800235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894889" y="3565571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8"/>
              <p:cNvSpPr txBox="1">
                <a:spLocks noChangeArrowheads="1"/>
              </p:cNvSpPr>
              <p:nvPr/>
            </p:nvSpPr>
            <p:spPr bwMode="auto">
              <a:xfrm>
                <a:off x="1920435" y="3174344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8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12" name="TextBox 8"/>
              <p:cNvSpPr txBox="1">
                <a:spLocks noChangeArrowheads="1"/>
              </p:cNvSpPr>
              <p:nvPr/>
            </p:nvSpPr>
            <p:spPr bwMode="auto">
              <a:xfrm>
                <a:off x="1822513" y="354369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750864" y="3393284"/>
              <a:ext cx="525858" cy="800235"/>
              <a:chOff x="1822513" y="3174344"/>
              <a:chExt cx="525858" cy="800235"/>
            </a:xfrm>
          </p:grpSpPr>
          <p:cxnSp>
            <p:nvCxnSpPr>
              <p:cNvPr id="15" name="직선 연결선 14"/>
              <p:cNvCxnSpPr/>
              <p:nvPr/>
            </p:nvCxnSpPr>
            <p:spPr>
              <a:xfrm>
                <a:off x="1894889" y="3565571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8"/>
              <p:cNvSpPr txBox="1">
                <a:spLocks noChangeArrowheads="1"/>
              </p:cNvSpPr>
              <p:nvPr/>
            </p:nvSpPr>
            <p:spPr bwMode="auto">
              <a:xfrm>
                <a:off x="1931724" y="3174344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3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17" name="TextBox 8"/>
              <p:cNvSpPr txBox="1">
                <a:spLocks noChangeArrowheads="1"/>
              </p:cNvSpPr>
              <p:nvPr/>
            </p:nvSpPr>
            <p:spPr bwMode="auto">
              <a:xfrm>
                <a:off x="1822513" y="354369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1750864" y="4450559"/>
              <a:ext cx="525858" cy="800235"/>
              <a:chOff x="1822513" y="3174344"/>
              <a:chExt cx="525858" cy="800235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1894889" y="3565571"/>
                <a:ext cx="3794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8"/>
              <p:cNvSpPr txBox="1">
                <a:spLocks noChangeArrowheads="1"/>
              </p:cNvSpPr>
              <p:nvPr/>
            </p:nvSpPr>
            <p:spPr bwMode="auto">
              <a:xfrm>
                <a:off x="1931724" y="3174344"/>
                <a:ext cx="25082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9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21" name="TextBox 8"/>
              <p:cNvSpPr txBox="1">
                <a:spLocks noChangeArrowheads="1"/>
              </p:cNvSpPr>
              <p:nvPr/>
            </p:nvSpPr>
            <p:spPr bwMode="auto">
              <a:xfrm>
                <a:off x="1822513" y="3543692"/>
                <a:ext cx="52585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latin typeface="나눔고딕" pitchFamily="50" charset="-127"/>
                  </a:rPr>
                  <a:t>10</a:t>
                </a:r>
                <a:endParaRPr kumimoji="0" lang="ko-KR" altLang="en-US" sz="2200" b="1" dirty="0">
                  <a:latin typeface="나눔고딕" pitchFamily="50" charset="-127"/>
                </a:endParaRPr>
              </a:p>
            </p:txBody>
          </p:sp>
        </p:grp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4253625" y="2594342"/>
              <a:ext cx="6811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0.3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253625" y="3597988"/>
              <a:ext cx="6811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0.8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4253625" y="4613642"/>
              <a:ext cx="68110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0.9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6932973" y="2603232"/>
              <a:ext cx="16526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영 점 팔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6932973" y="3585288"/>
              <a:ext cx="13097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영 점 구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6932973" y="4626342"/>
              <a:ext cx="12240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영 점 삼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325898" y="2778434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2325898" y="3769331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2325898" y="4797002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3970548" y="2778434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3970548" y="3769331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/>
          </p:nvSpPr>
          <p:spPr>
            <a:xfrm>
              <a:off x="3970548" y="4797002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5081798" y="2778434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5081798" y="3769331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5081798" y="4797002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>
              <a:off x="6697238" y="2778434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6697238" y="3769331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6697238" y="4797002"/>
              <a:ext cx="93353" cy="933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55" y="26290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132" y="36539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54" y="46655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361" y="26370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856" y="36274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222" y="46815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69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804466" y="1340910"/>
            <a:ext cx="8108974" cy="608883"/>
            <a:chOff x="804466" y="1340910"/>
            <a:chExt cx="8108974" cy="608883"/>
          </a:xfrm>
        </p:grpSpPr>
        <p:sp>
          <p:nvSpPr>
            <p:cNvPr id="6" name="직사각형 5"/>
            <p:cNvSpPr/>
            <p:nvPr/>
          </p:nvSpPr>
          <p:spPr>
            <a:xfrm>
              <a:off x="804466" y="1412776"/>
              <a:ext cx="81089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분수와 소수를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54982" y="1340910"/>
              <a:ext cx="718597" cy="608883"/>
            </a:xfrm>
            <a:prstGeom prst="rect">
              <a:avLst/>
            </a:prstGeom>
          </p:spPr>
        </p:pic>
      </p:grpSp>
      <p:grpSp>
        <p:nvGrpSpPr>
          <p:cNvPr id="12" name="그룹 11"/>
          <p:cNvGrpSpPr/>
          <p:nvPr/>
        </p:nvGrpSpPr>
        <p:grpSpPr>
          <a:xfrm>
            <a:off x="906066" y="2743101"/>
            <a:ext cx="8112125" cy="1933647"/>
            <a:chOff x="906066" y="2743101"/>
            <a:chExt cx="8112125" cy="193364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066" y="3030826"/>
              <a:ext cx="8112125" cy="1409903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9" t="67062" r="56186" b="25478"/>
            <a:stretch/>
          </p:blipFill>
          <p:spPr>
            <a:xfrm>
              <a:off x="3575700" y="2743101"/>
              <a:ext cx="1047100" cy="109506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606217" y="3457413"/>
              <a:ext cx="928915" cy="121933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9" t="67062" r="56186" b="25478"/>
            <a:stretch/>
          </p:blipFill>
          <p:spPr>
            <a:xfrm>
              <a:off x="6630050" y="2743101"/>
              <a:ext cx="1047100" cy="109506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6660567" y="3457413"/>
              <a:ext cx="928915" cy="1219335"/>
            </a:xfrm>
            <a:prstGeom prst="rect">
              <a:avLst/>
            </a:prstGeom>
          </p:spPr>
        </p:pic>
      </p:grp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37626" y="2951544"/>
            <a:ext cx="621297" cy="784234"/>
            <a:chOff x="8498821" y="2147706"/>
            <a:chExt cx="596545" cy="784234"/>
          </a:xfrm>
        </p:grpSpPr>
        <p:cxnSp>
          <p:nvCxnSpPr>
            <p:cNvPr id="25" name="직선 연결선 24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/>
            <p:cNvGrpSpPr/>
            <p:nvPr/>
          </p:nvGrpSpPr>
          <p:grpSpPr>
            <a:xfrm>
              <a:off x="8498821" y="2147706"/>
              <a:ext cx="596545" cy="784234"/>
              <a:chOff x="8498821" y="2147706"/>
              <a:chExt cx="596545" cy="784234"/>
            </a:xfrm>
          </p:grpSpPr>
          <p:sp>
            <p:nvSpPr>
              <p:cNvPr id="27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4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  <p:sp>
            <p:nvSpPr>
              <p:cNvPr id="28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501053"/>
                <a:ext cx="59654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rPr>
                  <a:t>10</a:t>
                </a:r>
                <a:endPara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29" name="그룹 28"/>
          <p:cNvGrpSpPr/>
          <p:nvPr/>
        </p:nvGrpSpPr>
        <p:grpSpPr>
          <a:xfrm>
            <a:off x="6899080" y="2951544"/>
            <a:ext cx="621297" cy="784234"/>
            <a:chOff x="8498821" y="2147706"/>
            <a:chExt cx="596545" cy="784234"/>
          </a:xfrm>
        </p:grpSpPr>
        <p:cxnSp>
          <p:nvCxnSpPr>
            <p:cNvPr id="30" name="직선 연결선 29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그룹 30"/>
            <p:cNvGrpSpPr/>
            <p:nvPr/>
          </p:nvGrpSpPr>
          <p:grpSpPr>
            <a:xfrm>
              <a:off x="8498821" y="2147706"/>
              <a:ext cx="596545" cy="784234"/>
              <a:chOff x="8498821" y="2147706"/>
              <a:chExt cx="596545" cy="784234"/>
            </a:xfrm>
          </p:grpSpPr>
          <p:sp>
            <p:nvSpPr>
              <p:cNvPr id="3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8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33" name="TextBox 8"/>
              <p:cNvSpPr txBox="1">
                <a:spLocks noChangeArrowheads="1"/>
              </p:cNvSpPr>
              <p:nvPr/>
            </p:nvSpPr>
            <p:spPr bwMode="auto">
              <a:xfrm>
                <a:off x="8498821" y="2501053"/>
                <a:ext cx="59654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3708505" y="3805625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6776309" y="3805625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220" y="31736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219" y="3929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865" y="31669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6149" y="3929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4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230688" y="2386300"/>
            <a:ext cx="7398511" cy="3086691"/>
            <a:chOff x="1230688" y="2386300"/>
            <a:chExt cx="7398511" cy="3086691"/>
          </a:xfrm>
        </p:grpSpPr>
        <p:grpSp>
          <p:nvGrpSpPr>
            <p:cNvPr id="5" name="그룹 4"/>
            <p:cNvGrpSpPr/>
            <p:nvPr/>
          </p:nvGrpSpPr>
          <p:grpSpPr>
            <a:xfrm>
              <a:off x="1230688" y="2386300"/>
              <a:ext cx="7398511" cy="3086691"/>
              <a:chOff x="1230688" y="2386300"/>
              <a:chExt cx="7398511" cy="3086691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0688" y="2386300"/>
                <a:ext cx="7398511" cy="2496111"/>
              </a:xfrm>
              <a:prstGeom prst="rect">
                <a:avLst/>
              </a:prstGeom>
            </p:spPr>
          </p:pic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08" t="67256" r="67737" b="25284"/>
              <a:stretch/>
            </p:blipFill>
            <p:spPr>
              <a:xfrm>
                <a:off x="5643393" y="4068622"/>
                <a:ext cx="1174130" cy="1404369"/>
              </a:xfrm>
              <a:prstGeom prst="rect">
                <a:avLst/>
              </a:prstGeom>
            </p:spPr>
          </p:pic>
        </p:grp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6473246" y="4517185"/>
              <a:ext cx="803337" cy="54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m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804466" y="1412776"/>
            <a:ext cx="81089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연어의 길이가 몇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m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인지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알아보세요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5879589" y="4526710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0.7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6" name="타원 1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7" name="이등변 삼각형 1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008" y="46849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77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1700762" y="3448363"/>
            <a:ext cx="4220489" cy="911021"/>
            <a:chOff x="1700762" y="3448363"/>
            <a:chExt cx="4220489" cy="911021"/>
          </a:xfrm>
        </p:grpSpPr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1700762" y="3603792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0.6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3" t="47893" r="79283" b="48273"/>
            <a:stretch/>
          </p:blipFill>
          <p:spPr>
            <a:xfrm>
              <a:off x="2353411" y="3448363"/>
              <a:ext cx="826067" cy="911021"/>
            </a:xfrm>
            <a:prstGeom prst="rect">
              <a:avLst/>
            </a:prstGeom>
          </p:spPr>
        </p:pic>
      </p:grpSp>
      <p:grpSp>
        <p:nvGrpSpPr>
          <p:cNvPr id="14" name="그룹 13"/>
          <p:cNvGrpSpPr/>
          <p:nvPr/>
        </p:nvGrpSpPr>
        <p:grpSpPr>
          <a:xfrm>
            <a:off x="804466" y="1340910"/>
            <a:ext cx="8108974" cy="608883"/>
            <a:chOff x="804466" y="1340910"/>
            <a:chExt cx="8108974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6"/>
              <a:ext cx="81089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54982" y="1340910"/>
              <a:ext cx="718597" cy="608883"/>
            </a:xfrm>
            <a:prstGeom prst="rect">
              <a:avLst/>
            </a:prstGeom>
          </p:spPr>
        </p:pic>
      </p:grpSp>
      <p:grpSp>
        <p:nvGrpSpPr>
          <p:cNvPr id="19" name="그룹 18"/>
          <p:cNvGrpSpPr/>
          <p:nvPr/>
        </p:nvGrpSpPr>
        <p:grpSpPr>
          <a:xfrm>
            <a:off x="1700762" y="2159641"/>
            <a:ext cx="4220489" cy="971463"/>
            <a:chOff x="1700762" y="2159641"/>
            <a:chExt cx="4220489" cy="971463"/>
          </a:xfrm>
        </p:grpSpPr>
        <p:sp>
          <p:nvSpPr>
            <p:cNvPr id="12" name="TextBox 19"/>
            <p:cNvSpPr txBox="1">
              <a:spLocks noChangeArrowheads="1"/>
            </p:cNvSpPr>
            <p:nvPr/>
          </p:nvSpPr>
          <p:spPr bwMode="auto">
            <a:xfrm>
              <a:off x="1700762" y="2359192"/>
              <a:ext cx="4220489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lnSpc>
                  <a:spcPct val="150000"/>
                </a:lnSpc>
              </a:pP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0.1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개이면           입니다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08" t="67256" r="67737" b="25284"/>
            <a:stretch/>
          </p:blipFill>
          <p:spPr>
            <a:xfrm>
              <a:off x="3456317" y="2159641"/>
              <a:ext cx="928915" cy="971463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" name="타원 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이등변 삼각형 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9" name="타원 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이등변 삼각형 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550851" y="2370683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0.5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371243" y="3614074"/>
            <a:ext cx="803337" cy="5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>
              <a:lnSpc>
                <a:spcPct val="150000"/>
              </a:lnSpc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4300" y="25279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4792" y="3759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7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77953" y="3103509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소수를 알아볼까요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88604" y="548680"/>
            <a:ext cx="196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721460"/>
            <a:ext cx="542928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분모가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인 분수를 통해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소수를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2955654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8604" y="548680"/>
            <a:ext cx="196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소수를 알아볼까요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41" name="타원 40">
            <a:hlinkClick r:id="rId5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11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20552" y="4520208"/>
            <a:ext cx="8924136" cy="1350414"/>
            <a:chOff x="920552" y="4520208"/>
            <a:chExt cx="8924136" cy="1350414"/>
          </a:xfrm>
        </p:grpSpPr>
        <p:sp>
          <p:nvSpPr>
            <p:cNvPr id="55" name="모서리가 둥근 직사각형 54"/>
            <p:cNvSpPr/>
            <p:nvPr/>
          </p:nvSpPr>
          <p:spPr>
            <a:xfrm>
              <a:off x="920552" y="4946590"/>
              <a:ext cx="8104414" cy="92403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4520208"/>
              <a:ext cx="8924136" cy="430887"/>
              <a:chOff x="386581" y="3293635"/>
              <a:chExt cx="8924136" cy="430887"/>
            </a:xfrm>
          </p:grpSpPr>
          <p:sp>
            <p:nvSpPr>
              <p:cNvPr id="102" name="TextBox 19"/>
              <p:cNvSpPr txBox="1">
                <a:spLocks noChangeArrowheads="1"/>
              </p:cNvSpPr>
              <p:nvPr/>
            </p:nvSpPr>
            <p:spPr bwMode="auto">
              <a:xfrm>
                <a:off x="584018" y="3293635"/>
                <a:ext cx="872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지혜의 키를 나타낼 수 있는 방법을 이야기해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103" name="Freeform 14"/>
              <p:cNvSpPr>
                <a:spLocks/>
              </p:cNvSpPr>
              <p:nvPr/>
            </p:nvSpPr>
            <p:spPr bwMode="auto">
              <a:xfrm>
                <a:off x="386581" y="344701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7" name="TextBox 56"/>
          <p:cNvSpPr txBox="1"/>
          <p:nvPr/>
        </p:nvSpPr>
        <p:spPr>
          <a:xfrm>
            <a:off x="1001500" y="5015013"/>
            <a:ext cx="70804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분수로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눈금을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만들어 키가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몇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cm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몇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인지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748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키를 나타내는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59" name="타원 58">
            <a:hlinkClick r:id="rId3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94392" y="1412776"/>
            <a:ext cx="5303835" cy="430887"/>
            <a:chOff x="894392" y="1412776"/>
            <a:chExt cx="5303835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1117990" y="1412776"/>
              <a:ext cx="50802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지혜의 키를 나타내는 방법을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894392" y="1499977"/>
              <a:ext cx="219266" cy="218283"/>
              <a:chOff x="-572047" y="4429132"/>
              <a:chExt cx="291025" cy="289721"/>
            </a:xfrm>
          </p:grpSpPr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12245" r="18286" b="46739"/>
          <a:stretch/>
        </p:blipFill>
        <p:spPr>
          <a:xfrm>
            <a:off x="2774155" y="1718260"/>
            <a:ext cx="4147663" cy="2959959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4" t="2335" r="6511" b="86894"/>
          <a:stretch/>
        </p:blipFill>
        <p:spPr>
          <a:xfrm>
            <a:off x="6012639" y="1718260"/>
            <a:ext cx="1092306" cy="77729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867" y="51909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7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8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9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11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66720" y="410956"/>
            <a:ext cx="42748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키를 나타내는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31" name="타원 30">
            <a:hlinkClick r:id="rId3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812750" y="2638759"/>
            <a:ext cx="6269246" cy="547064"/>
            <a:chOff x="1812750" y="2638759"/>
            <a:chExt cx="6269246" cy="547064"/>
          </a:xfrm>
        </p:grpSpPr>
        <p:pic>
          <p:nvPicPr>
            <p:cNvPr id="57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71" y="2638759"/>
              <a:ext cx="3171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1812750" y="2754936"/>
              <a:ext cx="2696308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2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로 나누기</a:t>
              </a: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920552" y="1405503"/>
            <a:ext cx="8119811" cy="769441"/>
            <a:chOff x="920552" y="4235786"/>
            <a:chExt cx="8119811" cy="769441"/>
          </a:xfrm>
        </p:grpSpPr>
        <p:grpSp>
          <p:nvGrpSpPr>
            <p:cNvPr id="60" name="그룹 59"/>
            <p:cNvGrpSpPr/>
            <p:nvPr/>
          </p:nvGrpSpPr>
          <p:grpSpPr>
            <a:xfrm>
              <a:off x="920552" y="4235786"/>
              <a:ext cx="8119811" cy="769441"/>
              <a:chOff x="386581" y="4501137"/>
              <a:chExt cx="8119811" cy="769441"/>
            </a:xfrm>
          </p:grpSpPr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386581" y="467115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TextBox 19"/>
              <p:cNvSpPr txBox="1">
                <a:spLocks noChangeArrowheads="1"/>
              </p:cNvSpPr>
              <p:nvPr/>
            </p:nvSpPr>
            <p:spPr bwMode="auto">
              <a:xfrm>
                <a:off x="584019" y="4501137"/>
                <a:ext cx="792237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눈금을 똑같이 나누어 긋고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r>
                  <a:rPr lang="ko-KR" altLang="en-US" sz="2200" b="1" spc="-120" dirty="0" smtClean="0">
                    <a:latin typeface="나눔고딕" pitchFamily="50" charset="-127"/>
                    <a:ea typeface="나눔고딕" pitchFamily="50" charset="-127"/>
                  </a:rPr>
                  <a:t>        부분이 얼마인지 분수로 나타내어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</p:grpSp>
        <p:pic>
          <p:nvPicPr>
            <p:cNvPr id="61" name="그림 6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52" t="58993" r="48259" b="37160"/>
            <a:stretch/>
          </p:blipFill>
          <p:spPr>
            <a:xfrm>
              <a:off x="4363782" y="4235786"/>
              <a:ext cx="788765" cy="501034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1815331" y="3358582"/>
            <a:ext cx="6266665" cy="501021"/>
            <a:chOff x="1815331" y="3358582"/>
            <a:chExt cx="6266665" cy="501021"/>
          </a:xfrm>
        </p:grpSpPr>
        <p:sp>
          <p:nvSpPr>
            <p:cNvPr id="65" name="TextBox 64"/>
            <p:cNvSpPr txBox="1"/>
            <p:nvPr/>
          </p:nvSpPr>
          <p:spPr>
            <a:xfrm>
              <a:off x="1815331" y="3428716"/>
              <a:ext cx="2693727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으로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나누기</a:t>
              </a:r>
            </a:p>
          </p:txBody>
        </p:sp>
        <p:pic>
          <p:nvPicPr>
            <p:cNvPr id="66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71" y="3358582"/>
              <a:ext cx="3171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그룹 66"/>
          <p:cNvGrpSpPr/>
          <p:nvPr/>
        </p:nvGrpSpPr>
        <p:grpSpPr>
          <a:xfrm>
            <a:off x="1812750" y="4029863"/>
            <a:ext cx="6269246" cy="511912"/>
            <a:chOff x="1812750" y="4029863"/>
            <a:chExt cx="6269246" cy="511912"/>
          </a:xfrm>
        </p:grpSpPr>
        <p:sp>
          <p:nvSpPr>
            <p:cNvPr id="68" name="TextBox 67"/>
            <p:cNvSpPr txBox="1"/>
            <p:nvPr/>
          </p:nvSpPr>
          <p:spPr>
            <a:xfrm>
              <a:off x="1812750" y="4110888"/>
              <a:ext cx="2696308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로 나누기</a:t>
              </a:r>
            </a:p>
          </p:txBody>
        </p:sp>
        <p:pic>
          <p:nvPicPr>
            <p:cNvPr id="69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71" y="4029863"/>
              <a:ext cx="3171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그룹 69"/>
          <p:cNvGrpSpPr/>
          <p:nvPr/>
        </p:nvGrpSpPr>
        <p:grpSpPr>
          <a:xfrm>
            <a:off x="1815333" y="4688789"/>
            <a:ext cx="6266663" cy="506299"/>
            <a:chOff x="1815333" y="4688789"/>
            <a:chExt cx="6266663" cy="506299"/>
          </a:xfrm>
        </p:grpSpPr>
        <p:sp>
          <p:nvSpPr>
            <p:cNvPr id="71" name="TextBox 70"/>
            <p:cNvSpPr txBox="1"/>
            <p:nvPr/>
          </p:nvSpPr>
          <p:spPr>
            <a:xfrm>
              <a:off x="1815333" y="4764201"/>
              <a:ext cx="2693725" cy="430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똑같이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로 나누기</a:t>
              </a:r>
            </a:p>
          </p:txBody>
        </p:sp>
        <p:pic>
          <p:nvPicPr>
            <p:cNvPr id="72" name="Picture 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0171" y="4688789"/>
              <a:ext cx="3171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1" name="직선 연결선 80"/>
          <p:cNvCxnSpPr/>
          <p:nvPr/>
        </p:nvCxnSpPr>
        <p:spPr>
          <a:xfrm>
            <a:off x="6485606" y="287688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6999003" y="359968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>
            <a:off x="5954458" y="359968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5687758" y="4274130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>
            <a:off x="6476461" y="4274130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7326058" y="4274130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>
            <a:off x="5588698" y="493453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6190678" y="493453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6812758" y="493453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/>
          <p:nvPr/>
        </p:nvCxnSpPr>
        <p:spPr>
          <a:xfrm>
            <a:off x="7446968" y="4934534"/>
            <a:ext cx="0" cy="1080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그림 9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3782" y="27761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3782" y="34989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3782" y="41733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63782" y="48028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45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" t="28790" r="71652" b="54050"/>
          <a:stretch/>
        </p:blipFill>
        <p:spPr>
          <a:xfrm>
            <a:off x="1016000" y="3860800"/>
            <a:ext cx="2616200" cy="2286000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6720" y="410956"/>
            <a:ext cx="42748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키를 나타내는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7077" r="19116" b="81919"/>
          <a:stretch/>
        </p:blipFill>
        <p:spPr>
          <a:xfrm>
            <a:off x="2233877" y="2039957"/>
            <a:ext cx="5532181" cy="143307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73339" y="1413937"/>
            <a:ext cx="7826603" cy="769441"/>
            <a:chOff x="973339" y="1413937"/>
            <a:chExt cx="7826603" cy="769441"/>
          </a:xfrm>
        </p:grpSpPr>
        <p:grpSp>
          <p:nvGrpSpPr>
            <p:cNvPr id="2" name="그룹 1"/>
            <p:cNvGrpSpPr/>
            <p:nvPr/>
          </p:nvGrpSpPr>
          <p:grpSpPr>
            <a:xfrm>
              <a:off x="973339" y="1413937"/>
              <a:ext cx="7826603" cy="769441"/>
              <a:chOff x="469283" y="1268760"/>
              <a:chExt cx="7826603" cy="769441"/>
            </a:xfrm>
          </p:grpSpPr>
          <p:sp>
            <p:nvSpPr>
              <p:cNvPr id="51" name="TextBox 19"/>
              <p:cNvSpPr txBox="1">
                <a:spLocks noChangeArrowheads="1"/>
              </p:cNvSpPr>
              <p:nvPr/>
            </p:nvSpPr>
            <p:spPr bwMode="auto">
              <a:xfrm>
                <a:off x="618789" y="1268760"/>
                <a:ext cx="767709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1cm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똑같이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으로 나누었을 때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부분을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분수로 나타내어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 eaLnBrk="0" latinLnBrk="0" hangingPunct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469283" y="142120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37" name="그림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0" t="3099" r="54052" b="94656"/>
            <a:stretch/>
          </p:blipFill>
          <p:spPr>
            <a:xfrm>
              <a:off x="5238186" y="1483233"/>
              <a:ext cx="659437" cy="292293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73339" y="3517776"/>
            <a:ext cx="8885789" cy="430887"/>
            <a:chOff x="973339" y="3517776"/>
            <a:chExt cx="8885789" cy="430887"/>
          </a:xfrm>
        </p:grpSpPr>
        <p:grpSp>
          <p:nvGrpSpPr>
            <p:cNvPr id="3" name="그룹 2"/>
            <p:cNvGrpSpPr/>
            <p:nvPr/>
          </p:nvGrpSpPr>
          <p:grpSpPr>
            <a:xfrm>
              <a:off x="973339" y="3517776"/>
              <a:ext cx="8885789" cy="430887"/>
              <a:chOff x="459699" y="2778232"/>
              <a:chExt cx="8885789" cy="430887"/>
            </a:xfrm>
          </p:grpSpPr>
          <p:sp>
            <p:nvSpPr>
              <p:cNvPr id="152" name="TextBox 19"/>
              <p:cNvSpPr txBox="1">
                <a:spLocks noChangeArrowheads="1"/>
              </p:cNvSpPr>
              <p:nvPr/>
            </p:nvSpPr>
            <p:spPr bwMode="auto">
              <a:xfrm>
                <a:off x="618789" y="2778232"/>
                <a:ext cx="872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>
                  <a:buFont typeface="Arial" charset="0"/>
                  <a:buNone/>
                </a:pP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  부분을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분수가 아닌 다른 방법으로 나타내어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699" y="2929381"/>
                <a:ext cx="128587" cy="128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20" t="3099" r="54052" b="94656"/>
            <a:stretch/>
          </p:blipFill>
          <p:spPr>
            <a:xfrm>
              <a:off x="1068929" y="3625172"/>
              <a:ext cx="659437" cy="292293"/>
            </a:xfrm>
            <a:prstGeom prst="rect">
              <a:avLst/>
            </a:prstGeom>
          </p:spPr>
        </p:pic>
      </p:grpSp>
      <p:grpSp>
        <p:nvGrpSpPr>
          <p:cNvPr id="39" name="그룹 38"/>
          <p:cNvGrpSpPr/>
          <p:nvPr/>
        </p:nvGrpSpPr>
        <p:grpSpPr>
          <a:xfrm>
            <a:off x="5574705" y="2625298"/>
            <a:ext cx="648032" cy="784234"/>
            <a:chOff x="8486627" y="2147706"/>
            <a:chExt cx="622215" cy="784234"/>
          </a:xfrm>
        </p:grpSpPr>
        <p:cxnSp>
          <p:nvCxnSpPr>
            <p:cNvPr id="40" name="직선 연결선 39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그룹 40"/>
            <p:cNvGrpSpPr/>
            <p:nvPr/>
          </p:nvGrpSpPr>
          <p:grpSpPr>
            <a:xfrm>
              <a:off x="8486627" y="2147706"/>
              <a:ext cx="622215" cy="784234"/>
              <a:chOff x="8486627" y="2147706"/>
              <a:chExt cx="622215" cy="784234"/>
            </a:xfrm>
          </p:grpSpPr>
          <p:sp>
            <p:nvSpPr>
              <p:cNvPr id="42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7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43" name="TextBox 8"/>
              <p:cNvSpPr txBox="1">
                <a:spLocks noChangeArrowheads="1"/>
              </p:cNvSpPr>
              <p:nvPr/>
            </p:nvSpPr>
            <p:spPr bwMode="auto">
              <a:xfrm>
                <a:off x="8486627" y="2501053"/>
                <a:ext cx="62221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3392887" y="3821277"/>
            <a:ext cx="2994010" cy="2004075"/>
            <a:chOff x="3392887" y="3821277"/>
            <a:chExt cx="2994010" cy="2004075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72" t="18926" r="52825" b="65934"/>
            <a:stretch/>
          </p:blipFill>
          <p:spPr>
            <a:xfrm>
              <a:off x="3392887" y="3853677"/>
              <a:ext cx="1364726" cy="1971675"/>
            </a:xfrm>
            <a:prstGeom prst="rect">
              <a:avLst/>
            </a:prstGeom>
          </p:spPr>
        </p:pic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5" t="18926" r="36595" b="65934"/>
            <a:stretch/>
          </p:blipFill>
          <p:spPr>
            <a:xfrm>
              <a:off x="4721889" y="3821277"/>
              <a:ext cx="1665008" cy="1971675"/>
            </a:xfrm>
            <a:prstGeom prst="rect">
              <a:avLst/>
            </a:prstGeom>
          </p:spPr>
        </p:pic>
      </p:grpSp>
      <p:pic>
        <p:nvPicPr>
          <p:cNvPr id="46" name="그림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4" t="18094" r="8327" b="66766"/>
          <a:stretch/>
        </p:blipFill>
        <p:spPr>
          <a:xfrm>
            <a:off x="6243645" y="3821277"/>
            <a:ext cx="2753403" cy="1971675"/>
          </a:xfrm>
          <a:prstGeom prst="rect">
            <a:avLst/>
          </a:prstGeom>
        </p:spPr>
      </p:pic>
      <p:grpSp>
        <p:nvGrpSpPr>
          <p:cNvPr id="47" name="그룹 46"/>
          <p:cNvGrpSpPr/>
          <p:nvPr/>
        </p:nvGrpSpPr>
        <p:grpSpPr>
          <a:xfrm>
            <a:off x="1726300" y="5051812"/>
            <a:ext cx="648032" cy="784234"/>
            <a:chOff x="8486627" y="2147706"/>
            <a:chExt cx="622215" cy="784234"/>
          </a:xfrm>
        </p:grpSpPr>
        <p:cxnSp>
          <p:nvCxnSpPr>
            <p:cNvPr id="48" name="직선 연결선 47"/>
            <p:cNvCxnSpPr/>
            <p:nvPr/>
          </p:nvCxnSpPr>
          <p:spPr>
            <a:xfrm>
              <a:off x="8560308" y="2539187"/>
              <a:ext cx="379412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그룹 48"/>
            <p:cNvGrpSpPr/>
            <p:nvPr/>
          </p:nvGrpSpPr>
          <p:grpSpPr>
            <a:xfrm>
              <a:off x="8486627" y="2147706"/>
              <a:ext cx="622215" cy="784234"/>
              <a:chOff x="8486627" y="2147706"/>
              <a:chExt cx="622215" cy="784234"/>
            </a:xfrm>
          </p:grpSpPr>
          <p:sp>
            <p:nvSpPr>
              <p:cNvPr id="50" name="TextBox 8"/>
              <p:cNvSpPr txBox="1">
                <a:spLocks noChangeArrowheads="1"/>
              </p:cNvSpPr>
              <p:nvPr/>
            </p:nvSpPr>
            <p:spPr bwMode="auto">
              <a:xfrm>
                <a:off x="8582757" y="2147706"/>
                <a:ext cx="34137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  <p:sp>
            <p:nvSpPr>
              <p:cNvPr id="53" name="TextBox 8"/>
              <p:cNvSpPr txBox="1">
                <a:spLocks noChangeArrowheads="1"/>
              </p:cNvSpPr>
              <p:nvPr/>
            </p:nvSpPr>
            <p:spPr bwMode="auto">
              <a:xfrm>
                <a:off x="8486627" y="2501053"/>
                <a:ext cx="62221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맑은 고딕" pitchFamily="50" charset="-127"/>
                    <a:ea typeface="나눔고딕" pitchFamily="50" charset="-127"/>
                  </a:defRPr>
                </a:lvl9pPr>
              </a:lstStyle>
              <a:p>
                <a:r>
                  <a:rPr kumimoji="0" lang="en-US" altLang="ko-KR" sz="220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 ExtraBold" charset="-127"/>
                    <a:ea typeface="나눔고딕 ExtraBold" charset="-127"/>
                  </a:rPr>
                  <a:t>10</a:t>
                </a:r>
                <a:endParaRPr kumimoji="0" lang="ko-KR" altLang="en-US" sz="2200" dirty="0">
                  <a:solidFill>
                    <a:schemeClr val="accent2">
                      <a:lumMod val="75000"/>
                    </a:schemeClr>
                  </a:solidFill>
                  <a:latin typeface="나눔고딕 ExtraBold" charset="-127"/>
                  <a:ea typeface="나눔고딕 ExtraBold" charset="-127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7634860" y="5077159"/>
            <a:ext cx="724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0.1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0959" y="28337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9497" y="52759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66058" y="51590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타원 54">
            <a:hlinkClick r:id="rId8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10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11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12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3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14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" y="2606400"/>
            <a:ext cx="8375212" cy="1810362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6720" y="410956"/>
            <a:ext cx="42748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키를 나타내는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48370" r="33785" b="45786"/>
          <a:stretch/>
        </p:blipFill>
        <p:spPr>
          <a:xfrm>
            <a:off x="3848101" y="2606400"/>
            <a:ext cx="2766538" cy="76109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4" t="54214" r="43118" b="42659"/>
          <a:stretch/>
        </p:blipFill>
        <p:spPr>
          <a:xfrm>
            <a:off x="1358899" y="3367495"/>
            <a:ext cx="4298245" cy="407247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57341" r="52210" b="39659"/>
          <a:stretch/>
        </p:blipFill>
        <p:spPr>
          <a:xfrm>
            <a:off x="3848101" y="3774743"/>
            <a:ext cx="876299" cy="390736"/>
          </a:xfrm>
          <a:prstGeom prst="rect">
            <a:avLst/>
          </a:prstGeom>
        </p:spPr>
      </p:pic>
      <p:pic>
        <p:nvPicPr>
          <p:cNvPr id="69" name="그림 6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2" t="57341" r="35526" b="39659"/>
          <a:stretch/>
        </p:blipFill>
        <p:spPr>
          <a:xfrm>
            <a:off x="5657144" y="3774742"/>
            <a:ext cx="778899" cy="390737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8" t="57736" r="44852" b="39659"/>
          <a:stretch/>
        </p:blipFill>
        <p:spPr>
          <a:xfrm>
            <a:off x="5198118" y="3826288"/>
            <a:ext cx="281095" cy="339191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0584" y="29397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0816" y="33893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2293" y="37747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0546" y="37724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8474" y="3776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10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1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12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5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62810" r="71137" b="26589"/>
          <a:stretch/>
        </p:blipFill>
        <p:spPr>
          <a:xfrm>
            <a:off x="5126784" y="3481704"/>
            <a:ext cx="1841031" cy="1380492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7" t="62810" r="71137" b="26589"/>
          <a:stretch/>
        </p:blipFill>
        <p:spPr>
          <a:xfrm>
            <a:off x="2688465" y="2632708"/>
            <a:ext cx="1841031" cy="1380492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0" t="75700" r="12485"/>
          <a:stretch/>
        </p:blipFill>
        <p:spPr>
          <a:xfrm>
            <a:off x="1469266" y="2162808"/>
            <a:ext cx="6943725" cy="3164556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t="62810" r="51884" b="26589"/>
          <a:stretch/>
        </p:blipFill>
        <p:spPr>
          <a:xfrm>
            <a:off x="2732582" y="2494912"/>
            <a:ext cx="1841031" cy="1380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분수를 소수로 바꾸어 쓰고 읽기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24" name="타원 23">
            <a:hlinkClick r:id="rId4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68110" r="31485" b="28018"/>
          <a:stretch/>
        </p:blipFill>
        <p:spPr>
          <a:xfrm>
            <a:off x="2562651" y="4334508"/>
            <a:ext cx="1841031" cy="504192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68110" r="31485" b="28018"/>
          <a:stretch/>
        </p:blipFill>
        <p:spPr>
          <a:xfrm>
            <a:off x="5043282" y="2620008"/>
            <a:ext cx="1841031" cy="50419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0" t="62810" r="51884" b="26589"/>
          <a:stretch/>
        </p:blipFill>
        <p:spPr>
          <a:xfrm>
            <a:off x="5206186" y="3342004"/>
            <a:ext cx="1841031" cy="1380492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94392" y="1395920"/>
            <a:ext cx="3402598" cy="430887"/>
            <a:chOff x="894392" y="1395920"/>
            <a:chExt cx="3402598" cy="430887"/>
          </a:xfrm>
        </p:grpSpPr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1146769" y="1395920"/>
              <a:ext cx="315022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같은 것끼리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894392" y="1502221"/>
              <a:ext cx="219266" cy="218283"/>
              <a:chOff x="-572047" y="4429132"/>
              <a:chExt cx="291025" cy="289721"/>
            </a:xfrm>
          </p:grpSpPr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1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582" y="27066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8465" y="35571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581" y="44211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2975" y="26633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2975" y="35363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2975" y="44029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7903401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타원 52">
            <a:hlinkClick r:id="rId10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2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거리를 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sp>
        <p:nvSpPr>
          <p:cNvPr id="56" name="타원 55">
            <a:hlinkClick r:id="rId4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894392" y="1385941"/>
            <a:ext cx="8955152" cy="769441"/>
            <a:chOff x="894392" y="1385941"/>
            <a:chExt cx="8955152" cy="769441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22845" y="1385941"/>
              <a:ext cx="872669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종이 개구리로 멀리뛰기 놀이를 하였습니다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종이 개구리가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뛴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eaLnBrk="0" latinLnBrk="0" hangingPunct="0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거리는 각각 얼마인지 알아봅시다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894392" y="1502221"/>
              <a:ext cx="219266" cy="218283"/>
              <a:chOff x="-572047" y="4429132"/>
              <a:chExt cx="291025" cy="289721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248" r="25391" b="85312"/>
          <a:stretch/>
        </p:blipFill>
        <p:spPr>
          <a:xfrm>
            <a:off x="2120900" y="2514664"/>
            <a:ext cx="5645158" cy="1880486"/>
          </a:xfrm>
          <a:prstGeom prst="rect">
            <a:avLst/>
          </a:prstGeom>
        </p:spPr>
      </p:pic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11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8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2" t="80350" r="35399" b="15231"/>
          <a:stretch/>
        </p:blipFill>
        <p:spPr>
          <a:xfrm>
            <a:off x="885208" y="4682641"/>
            <a:ext cx="1586723" cy="303054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78256" r="90952" b="16759"/>
          <a:stretch/>
        </p:blipFill>
        <p:spPr>
          <a:xfrm>
            <a:off x="818192" y="2409536"/>
            <a:ext cx="635206" cy="34179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799344" y="3441401"/>
            <a:ext cx="8557872" cy="1853455"/>
            <a:chOff x="799344" y="3441401"/>
            <a:chExt cx="8557872" cy="1853455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" t="64497" r="56225" b="21008"/>
            <a:stretch/>
          </p:blipFill>
          <p:spPr>
            <a:xfrm>
              <a:off x="799344" y="4235857"/>
              <a:ext cx="3696644" cy="994036"/>
            </a:xfrm>
            <a:prstGeom prst="rect">
              <a:avLst/>
            </a:prstGeom>
          </p:spPr>
        </p:pic>
        <p:sp>
          <p:nvSpPr>
            <p:cNvPr id="57" name="모서리가 둥근 직사각형 56"/>
            <p:cNvSpPr/>
            <p:nvPr/>
          </p:nvSpPr>
          <p:spPr>
            <a:xfrm>
              <a:off x="4464037" y="4200618"/>
              <a:ext cx="4524462" cy="109423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20552" y="3441401"/>
              <a:ext cx="8436664" cy="430887"/>
              <a:chOff x="920552" y="3441401"/>
              <a:chExt cx="8436664" cy="430887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920552" y="3441401"/>
                <a:ext cx="8436664" cy="430887"/>
                <a:chOff x="488504" y="4653136"/>
                <a:chExt cx="8436664" cy="430887"/>
              </a:xfrm>
            </p:grpSpPr>
            <p:sp>
              <p:nvSpPr>
                <p:cNvPr id="54" name="Freeform 14"/>
                <p:cNvSpPr>
                  <a:spLocks/>
                </p:cNvSpPr>
                <p:nvPr/>
              </p:nvSpPr>
              <p:spPr bwMode="auto">
                <a:xfrm>
                  <a:off x="488504" y="4795393"/>
                  <a:ext cx="126000" cy="126000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3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618790" y="4653136"/>
                  <a:ext cx="830637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latinLnBrk="0" hangingPunct="0"/>
                  <a:r>
                    <a:rPr lang="ko-KR" altLang="en-US" sz="2200" b="1" dirty="0">
                      <a:latin typeface="나눔고딕" pitchFamily="50" charset="-127"/>
                      <a:ea typeface="나눔고딕" pitchFamily="50" charset="-127"/>
                    </a:rPr>
                    <a:t>수일이의 </a:t>
                  </a:r>
                  <a:r>
                    <a:rPr lang="ko-KR" altLang="en-US" sz="2200" b="1" spc="-120" dirty="0">
                      <a:latin typeface="나눔고딕" pitchFamily="50" charset="-127"/>
                      <a:ea typeface="나눔고딕" pitchFamily="50" charset="-127"/>
                    </a:rPr>
                    <a:t>종이 개구리가 </a:t>
                  </a:r>
                  <a:r>
                    <a:rPr lang="ko-KR" altLang="en-US" sz="2200" b="1" spc="-120" dirty="0" smtClean="0">
                      <a:latin typeface="나눔고딕" pitchFamily="50" charset="-127"/>
                      <a:ea typeface="나눔고딕" pitchFamily="50" charset="-127"/>
                    </a:rPr>
                    <a:t>뛴 거리를 수직선에        </a:t>
                  </a:r>
                  <a:r>
                    <a:rPr lang="ko-KR" altLang="en-US" sz="2200" b="1" spc="-120" dirty="0" err="1" smtClean="0">
                      <a:latin typeface="나눔고딕" pitchFamily="50" charset="-127"/>
                      <a:ea typeface="나눔고딕" pitchFamily="50" charset="-127"/>
                    </a:rPr>
                    <a:t>로</a:t>
                  </a:r>
                  <a:r>
                    <a:rPr lang="ko-KR" altLang="en-US" sz="2200" b="1" spc="-120" dirty="0" smtClean="0">
                      <a:latin typeface="나눔고딕" pitchFamily="50" charset="-127"/>
                      <a:ea typeface="나눔고딕" pitchFamily="50" charset="-127"/>
                    </a:rPr>
                    <a:t> 나타내어 보세요</a:t>
                  </a:r>
                  <a:r>
                    <a:rPr lang="en-US" altLang="ko-KR" sz="2200" b="1" spc="-120" dirty="0" smtClean="0">
                      <a:latin typeface="나눔고딕" pitchFamily="50" charset="-127"/>
                      <a:ea typeface="나눔고딕" pitchFamily="50" charset="-127"/>
                    </a:rPr>
                    <a:t>.</a:t>
                  </a:r>
                  <a:endParaRPr lang="en-US" altLang="ko-KR" sz="2200" b="1" spc="-12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pic>
            <p:nvPicPr>
              <p:cNvPr id="38" name="그림 3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602" t="80350" r="35399" b="15231"/>
              <a:stretch/>
            </p:blipFill>
            <p:spPr>
              <a:xfrm>
                <a:off x="6074734" y="3537928"/>
                <a:ext cx="428672" cy="303054"/>
              </a:xfrm>
              <a:prstGeom prst="rect">
                <a:avLst/>
              </a:prstGeom>
            </p:spPr>
          </p:pic>
        </p:grpSp>
      </p:grpSp>
      <p:grpSp>
        <p:nvGrpSpPr>
          <p:cNvPr id="2" name="그룹 1"/>
          <p:cNvGrpSpPr/>
          <p:nvPr/>
        </p:nvGrpSpPr>
        <p:grpSpPr>
          <a:xfrm>
            <a:off x="818192" y="1387693"/>
            <a:ext cx="8980552" cy="1654290"/>
            <a:chOff x="818192" y="1387693"/>
            <a:chExt cx="8980552" cy="1654290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4464036" y="2013831"/>
              <a:ext cx="4524462" cy="10281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22539" y="1387693"/>
              <a:ext cx="8876205" cy="430887"/>
              <a:chOff x="469283" y="2907871"/>
              <a:chExt cx="8876205" cy="430887"/>
            </a:xfrm>
          </p:grpSpPr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618789" y="2907871"/>
                <a:ext cx="872669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latinLnBrk="0" hangingPunct="0"/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준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기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의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종이 개구리가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거리를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수직선에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나타내어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</a:t>
                </a:r>
              </a:p>
            </p:txBody>
          </p:sp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469283" y="3060314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47" name="그림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2" t="64497" r="56225" b="21008"/>
            <a:stretch/>
          </p:blipFill>
          <p:spPr>
            <a:xfrm>
              <a:off x="818192" y="2001418"/>
              <a:ext cx="3696644" cy="994036"/>
            </a:xfrm>
            <a:prstGeom prst="rect">
              <a:avLst/>
            </a:prstGeom>
          </p:spPr>
        </p:pic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362435" y="4127604"/>
            <a:ext cx="4576327" cy="1113299"/>
            <a:chOff x="4362435" y="4127604"/>
            <a:chExt cx="4576327" cy="1113299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362435" y="4200618"/>
              <a:ext cx="4576327" cy="104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180000" eaLnBrk="0" latinLnBrk="0" hangingPunct="0">
                <a:lnSpc>
                  <a:spcPct val="14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수일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이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의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종이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개구리는       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m </a:t>
              </a:r>
            </a:p>
            <a:p>
              <a:pPr marL="162900" eaLnBrk="0" latinLnBrk="0" hangingPunct="0">
                <a:lnSpc>
                  <a:spcPct val="140000"/>
                </a:lnSpc>
              </a:pPr>
              <a:r>
                <a:rPr lang="en-US" altLang="ko-KR" sz="2200" b="1" spc="-130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뛰었으니까 뛴 거리는 </a:t>
              </a:r>
              <a:r>
                <a:rPr lang="en-US" altLang="ko-KR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0.4 m </a:t>
              </a:r>
              <a:r>
                <a:rPr lang="ko-KR" altLang="en-US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입니다</a:t>
              </a:r>
              <a:r>
                <a:rPr lang="en-US" altLang="ko-KR" sz="2200" b="1" spc="-130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7654084" y="4127604"/>
              <a:ext cx="525858" cy="761814"/>
              <a:chOff x="8517071" y="2477411"/>
              <a:chExt cx="525858" cy="761814"/>
            </a:xfrm>
          </p:grpSpPr>
          <p:cxnSp>
            <p:nvCxnSpPr>
              <p:cNvPr id="60" name="직선 연결선 59"/>
              <p:cNvCxnSpPr/>
              <p:nvPr/>
            </p:nvCxnSpPr>
            <p:spPr>
              <a:xfrm>
                <a:off x="8601071" y="2860582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1" name="그룹 60"/>
              <p:cNvGrpSpPr/>
              <p:nvPr/>
            </p:nvGrpSpPr>
            <p:grpSpPr>
              <a:xfrm>
                <a:off x="8517071" y="2477411"/>
                <a:ext cx="525858" cy="761814"/>
                <a:chOff x="8517071" y="2477411"/>
                <a:chExt cx="525858" cy="761814"/>
              </a:xfrm>
            </p:grpSpPr>
            <p:sp>
              <p:nvSpPr>
                <p:cNvPr id="6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65365" y="2477411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lang="en-US" altLang="ko-KR" sz="2200" b="1" spc="-130" dirty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4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endParaRPr>
                </a:p>
              </p:txBody>
            </p:sp>
            <p:sp>
              <p:nvSpPr>
                <p:cNvPr id="6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17071" y="2808338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anose="020D0604000000000000" pitchFamily="50" charset="-127"/>
                    </a:rPr>
                    <a:t>10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endParaRPr>
                </a:p>
              </p:txBody>
            </p:sp>
          </p:grpSp>
        </p:grpSp>
      </p:grpSp>
      <p:sp>
        <p:nvSpPr>
          <p:cNvPr id="49" name="TextBox 48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거리를 소수로 나타내기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00" y="32400"/>
            <a:ext cx="3867849" cy="941836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479" y="235344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2479" y="45576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74088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69218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6436043" y="569198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10" action="ppaction://hlinksldjump"/>
          </p:cNvPr>
          <p:cNvSpPr/>
          <p:nvPr/>
        </p:nvSpPr>
        <p:spPr>
          <a:xfrm>
            <a:off x="595445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11" action="ppaction://hlinksldjump"/>
          </p:cNvPr>
          <p:cNvSpPr/>
          <p:nvPr/>
        </p:nvSpPr>
        <p:spPr>
          <a:xfrm>
            <a:off x="8384243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타원 80">
            <a:hlinkClick r:id="rId12" action="ppaction://hlinksldjump"/>
          </p:cNvPr>
          <p:cNvSpPr/>
          <p:nvPr/>
        </p:nvSpPr>
        <p:spPr>
          <a:xfrm>
            <a:off x="886176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2" name="타원 81">
            <a:hlinkClick r:id="rId13" action="ppaction://hlinksldjump"/>
          </p:cNvPr>
          <p:cNvSpPr/>
          <p:nvPr/>
        </p:nvSpPr>
        <p:spPr>
          <a:xfrm>
            <a:off x="9357215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298051" y="1960490"/>
            <a:ext cx="4882982" cy="1118350"/>
            <a:chOff x="4298051" y="1960490"/>
            <a:chExt cx="4882982" cy="1118350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4298051" y="1970844"/>
              <a:ext cx="488298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180000" eaLnBrk="0" latinLnBrk="0" hangingPunct="0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준기의 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종이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개구리는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     m,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 뛰었으니까 뛴 거리는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0.1m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입니다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7258561" y="1960490"/>
              <a:ext cx="525858" cy="747972"/>
              <a:chOff x="8302733" y="2355640"/>
              <a:chExt cx="525858" cy="747972"/>
            </a:xfrm>
          </p:grpSpPr>
          <p:cxnSp>
            <p:nvCxnSpPr>
              <p:cNvPr id="39" name="직선 연결선 38"/>
              <p:cNvCxnSpPr/>
              <p:nvPr/>
            </p:nvCxnSpPr>
            <p:spPr>
              <a:xfrm>
                <a:off x="8375378" y="2715881"/>
                <a:ext cx="379412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그룹 39"/>
              <p:cNvGrpSpPr/>
              <p:nvPr/>
            </p:nvGrpSpPr>
            <p:grpSpPr>
              <a:xfrm>
                <a:off x="8302733" y="2355640"/>
                <a:ext cx="525858" cy="747972"/>
                <a:chOff x="8302733" y="2355640"/>
                <a:chExt cx="525858" cy="747972"/>
              </a:xfrm>
            </p:grpSpPr>
            <p:sp>
              <p:nvSpPr>
                <p:cNvPr id="41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35266" y="2355640"/>
                  <a:ext cx="250825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pPr algn="ctr"/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anose="020D0604000000000000" pitchFamily="50" charset="-127"/>
                    </a:rPr>
                    <a:t>1</a:t>
                  </a:r>
                  <a:endParaRPr kumimoji="0" lang="ko-KR" altLang="en-US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endParaRPr>
                </a:p>
              </p:txBody>
            </p:sp>
            <p:sp>
              <p:nvSpPr>
                <p:cNvPr id="4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302733" y="2672725"/>
                  <a:ext cx="525858" cy="430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2200" b="1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나눔고딕" panose="020D0604000000000000" pitchFamily="50" charset="-127"/>
                    </a:rPr>
                    <a:t>1</a:t>
                  </a:r>
                  <a:r>
                    <a:rPr lang="en-US" altLang="ko-KR" sz="2200" b="1" dirty="0">
                      <a:solidFill>
                        <a:schemeClr val="accent2">
                          <a:lumMod val="75000"/>
                        </a:schemeClr>
                      </a:solidFill>
                      <a:latin typeface="나눔고딕" pitchFamily="50" charset="-127"/>
                    </a:rPr>
                    <a:t>0</a:t>
                  </a:r>
                  <a:endParaRPr kumimoji="0" lang="ko-KR" altLang="en-US" sz="2200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046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7F7F">
            <a:alpha val="0"/>
          </a:srgbClr>
        </a:solidFill>
        <a:ln>
          <a:solidFill>
            <a:srgbClr val="385D8A">
              <a:alpha val="0"/>
            </a:srgbClr>
          </a:solidFill>
        </a:ln>
      </a:spPr>
      <a:bodyPr rtlCol="0" anchor="ctr"/>
      <a:lstStyle>
        <a:defPPr algn="ctr">
          <a:defRPr dirty="0">
            <a:latin typeface="나눔고딕" pitchFamily="50" charset="-127"/>
            <a:ea typeface="나눔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439</Words>
  <Application>Microsoft Office PowerPoint</Application>
  <PresentationFormat>A4 용지(210x297mm)</PresentationFormat>
  <Paragraphs>170</Paragraphs>
  <Slides>17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Arial</vt:lpstr>
      <vt:lpstr>나눔바른고딕</vt:lpstr>
      <vt:lpstr>나눔고딕</vt:lpstr>
      <vt:lpstr>나눔고딕 ExtraBold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320</cp:revision>
  <cp:lastPrinted>2017-11-22T00:45:30Z</cp:lastPrinted>
  <dcterms:created xsi:type="dcterms:W3CDTF">2016-11-16T23:53:02Z</dcterms:created>
  <dcterms:modified xsi:type="dcterms:W3CDTF">2018-10-02T04:31:39Z</dcterms:modified>
</cp:coreProperties>
</file>