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318" r:id="rId5"/>
    <p:sldId id="283" r:id="rId6"/>
    <p:sldId id="308" r:id="rId7"/>
    <p:sldId id="310" r:id="rId8"/>
    <p:sldId id="321" r:id="rId9"/>
    <p:sldId id="311" r:id="rId10"/>
    <p:sldId id="312" r:id="rId11"/>
    <p:sldId id="319" r:id="rId12"/>
    <p:sldId id="313" r:id="rId13"/>
    <p:sldId id="322" r:id="rId14"/>
    <p:sldId id="314" r:id="rId15"/>
    <p:sldId id="315" r:id="rId16"/>
    <p:sldId id="316" r:id="rId17"/>
    <p:sldId id="317" r:id="rId18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맑은 고딕" panose="020B0503020000020004" pitchFamily="50" charset="-127"/>
      <p:regular r:id="rId25"/>
      <p:bold r:id="rId26"/>
    </p:embeddedFont>
  </p:embeddedFontLst>
  <p:custShowLst>
    <p:custShow name="재구성한 쇼 1" id="0">
      <p:sldLst>
        <p:sld r:id="rId5"/>
      </p:sldLst>
    </p:custShow>
    <p:custShow name="재구성한 쇼 2" id="1">
      <p:sldLst>
        <p:sld r:id="rId8"/>
      </p:sldLst>
    </p:custShow>
    <p:custShow name="재구성한 쇼 3" id="2">
      <p:sldLst>
        <p:sld r:id="rId13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71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08">
          <p15:clr>
            <a:srgbClr val="A4A3A4"/>
          </p15:clr>
        </p15:guide>
        <p15:guide id="5" orient="horz">
          <p15:clr>
            <a:srgbClr val="A4A3A4"/>
          </p15:clr>
        </p15:guide>
        <p15:guide id="6" pos="561">
          <p15:clr>
            <a:srgbClr val="A4A3A4"/>
          </p15:clr>
        </p15:guide>
        <p15:guide id="7" pos="5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 varScale="1">
        <p:scale>
          <a:sx n="107" d="100"/>
          <a:sy n="107" d="100"/>
        </p:scale>
        <p:origin x="-888" y="-96"/>
      </p:cViewPr>
      <p:guideLst>
        <p:guide orient="horz" pos="482"/>
        <p:guide orient="horz" pos="3716"/>
        <p:guide orient="horz" pos="618"/>
        <p:guide orient="horz" pos="908"/>
        <p:guide orient="horz"/>
        <p:guide pos="561"/>
        <p:guide pos="5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15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111129" y="-14610"/>
            <a:ext cx="411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10 -11</a:t>
            </a:r>
            <a:endParaRPr lang="ko-KR" altLang="en-US" sz="5400" spc="-7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6761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1714516" y="404813"/>
            <a:ext cx="4678644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1589104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2124730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20414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Freeform 8"/>
          <p:cNvSpPr>
            <a:spLocks/>
          </p:cNvSpPr>
          <p:nvPr userDrawn="1"/>
        </p:nvSpPr>
        <p:spPr bwMode="auto">
          <a:xfrm>
            <a:off x="6379325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emf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emf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slide" Target="slide15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15.pn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30452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75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106~109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38302" y="2924944"/>
            <a:ext cx="17144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3600" spc="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</a:t>
            </a:r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-11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631515" y="2618591"/>
            <a:ext cx="4674285" cy="194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가족 나들이 계획을 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3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300" noProof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세워 볼까요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나들이 장소의 산책로 알아보기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84366" y="4415473"/>
            <a:ext cx="7966579" cy="430887"/>
            <a:chOff x="3405639" y="2534608"/>
            <a:chExt cx="7966579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566260" y="2534608"/>
              <a:ext cx="78059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두 가지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산책로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중 어느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방법이 얼마나 더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짧은가요?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405639" y="26928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889446" y="4972656"/>
            <a:ext cx="8131867" cy="919655"/>
          </a:xfrm>
          <a:prstGeom prst="roundRect">
            <a:avLst>
              <a:gd name="adj" fmla="val 1757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15244" y="4966561"/>
            <a:ext cx="8035702" cy="850643"/>
            <a:chOff x="915244" y="4966561"/>
            <a:chExt cx="8035702" cy="850643"/>
          </a:xfrm>
        </p:grpSpPr>
        <p:sp>
          <p:nvSpPr>
            <p:cNvPr id="27" name="TextBox 26"/>
            <p:cNvSpPr txBox="1"/>
            <p:nvPr/>
          </p:nvSpPr>
          <p:spPr>
            <a:xfrm>
              <a:off x="915244" y="5047763"/>
              <a:ext cx="803570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lvl="0" indent="-179388" algn="ju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과            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로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가는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방법이             과            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로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가는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방법보다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200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m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더 짧습니다.</a:t>
              </a:r>
            </a:p>
          </p:txBody>
        </p: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44380" r="71163" b="52046"/>
            <a:stretch/>
          </p:blipFill>
          <p:spPr>
            <a:xfrm>
              <a:off x="1110366" y="5028594"/>
              <a:ext cx="1102057" cy="465749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0" t="44380" r="59988" b="52046"/>
            <a:stretch/>
          </p:blipFill>
          <p:spPr>
            <a:xfrm>
              <a:off x="2418040" y="5024013"/>
              <a:ext cx="1102057" cy="465749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5" t="61421" r="59923" b="34111"/>
            <a:stretch/>
          </p:blipFill>
          <p:spPr>
            <a:xfrm>
              <a:off x="6428343" y="4966561"/>
              <a:ext cx="1102057" cy="582248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61421" r="71163" b="34111"/>
            <a:stretch/>
          </p:blipFill>
          <p:spPr>
            <a:xfrm>
              <a:off x="5143498" y="4970344"/>
              <a:ext cx="1102057" cy="582248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61" y="52237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92990" y="1324974"/>
            <a:ext cx="9070374" cy="1488856"/>
            <a:chOff x="592990" y="1324974"/>
            <a:chExt cx="9070374" cy="1488856"/>
          </a:xfrm>
        </p:grpSpPr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1" t="36247" r="65702" b="57588"/>
            <a:stretch/>
          </p:blipFill>
          <p:spPr>
            <a:xfrm>
              <a:off x="4360523" y="1324974"/>
              <a:ext cx="1582196" cy="803420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55427" r="84238" b="39238"/>
            <a:stretch/>
          </p:blipFill>
          <p:spPr>
            <a:xfrm>
              <a:off x="1323107" y="1379561"/>
              <a:ext cx="1464900" cy="695059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592990" y="1611794"/>
              <a:ext cx="9070374" cy="1202036"/>
              <a:chOff x="592990" y="1611794"/>
              <a:chExt cx="9070374" cy="1202036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1" t="60311" r="43276" b="33904"/>
              <a:stretch/>
            </p:blipFill>
            <p:spPr>
              <a:xfrm>
                <a:off x="592990" y="2059989"/>
                <a:ext cx="9070374" cy="753841"/>
              </a:xfrm>
              <a:prstGeom prst="rect">
                <a:avLst/>
              </a:prstGeom>
            </p:spPr>
          </p:pic>
          <p:grpSp>
            <p:nvGrpSpPr>
              <p:cNvPr id="42" name="그룹 41"/>
              <p:cNvGrpSpPr/>
              <p:nvPr/>
            </p:nvGrpSpPr>
            <p:grpSpPr>
              <a:xfrm>
                <a:off x="701827" y="1741314"/>
                <a:ext cx="2568208" cy="612025"/>
                <a:chOff x="687197" y="3048285"/>
                <a:chExt cx="2568208" cy="612025"/>
              </a:xfrm>
            </p:grpSpPr>
            <p:pic>
              <p:nvPicPr>
                <p:cNvPr id="63" name="그림 62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77" t="39784" r="91145" b="55519"/>
                <a:stretch/>
              </p:blipFill>
              <p:spPr>
                <a:xfrm>
                  <a:off x="687197" y="3048285"/>
                  <a:ext cx="934218" cy="612025"/>
                </a:xfrm>
                <a:prstGeom prst="rect">
                  <a:avLst/>
                </a:prstGeom>
              </p:spPr>
            </p:pic>
            <p:pic>
              <p:nvPicPr>
                <p:cNvPr id="64" name="그림 63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17" t="40549" r="81385" b="55519"/>
                <a:stretch/>
              </p:blipFill>
              <p:spPr>
                <a:xfrm>
                  <a:off x="2686366" y="3118115"/>
                  <a:ext cx="569039" cy="512322"/>
                </a:xfrm>
                <a:prstGeom prst="rect">
                  <a:avLst/>
                </a:prstGeom>
              </p:spPr>
            </p:pic>
          </p:grpSp>
          <p:grpSp>
            <p:nvGrpSpPr>
              <p:cNvPr id="52" name="그룹 51"/>
              <p:cNvGrpSpPr/>
              <p:nvPr/>
            </p:nvGrpSpPr>
            <p:grpSpPr>
              <a:xfrm>
                <a:off x="3262720" y="1611794"/>
                <a:ext cx="3861181" cy="650430"/>
                <a:chOff x="3262720" y="2926080"/>
                <a:chExt cx="3861181" cy="650430"/>
              </a:xfrm>
            </p:grpSpPr>
            <p:pic>
              <p:nvPicPr>
                <p:cNvPr id="61" name="그림 6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92" t="39725" r="58464" b="55885"/>
                <a:stretch/>
              </p:blipFill>
              <p:spPr>
                <a:xfrm>
                  <a:off x="5960931" y="3004395"/>
                  <a:ext cx="1162970" cy="572115"/>
                </a:xfrm>
                <a:prstGeom prst="rect">
                  <a:avLst/>
                </a:prstGeom>
              </p:spPr>
            </p:pic>
            <p:pic>
              <p:nvPicPr>
                <p:cNvPr id="62" name="그림 61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00" t="38996" r="75037" b="56310"/>
                <a:stretch/>
              </p:blipFill>
              <p:spPr>
                <a:xfrm>
                  <a:off x="3262720" y="2926080"/>
                  <a:ext cx="1099168" cy="61169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" name="그룹 7"/>
          <p:cNvGrpSpPr/>
          <p:nvPr/>
        </p:nvGrpSpPr>
        <p:grpSpPr>
          <a:xfrm>
            <a:off x="631612" y="2828204"/>
            <a:ext cx="9070374" cy="1591079"/>
            <a:chOff x="631612" y="2828204"/>
            <a:chExt cx="9070374" cy="1591079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t="8758" r="86344" b="87682"/>
            <a:stretch/>
          </p:blipFill>
          <p:spPr>
            <a:xfrm>
              <a:off x="2125598" y="3387105"/>
              <a:ext cx="367756" cy="463882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631612" y="2828204"/>
              <a:ext cx="9070374" cy="1591079"/>
              <a:chOff x="631612" y="2828204"/>
              <a:chExt cx="9070374" cy="1591079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1" t="22260" r="43276" b="69350"/>
              <a:stretch/>
            </p:blipFill>
            <p:spPr>
              <a:xfrm>
                <a:off x="631612" y="3326072"/>
                <a:ext cx="9070374" cy="1093211"/>
              </a:xfrm>
              <a:prstGeom prst="rect">
                <a:avLst/>
              </a:prstGeom>
            </p:spPr>
          </p:pic>
          <p:grpSp>
            <p:nvGrpSpPr>
              <p:cNvPr id="53" name="그룹 52"/>
              <p:cNvGrpSpPr/>
              <p:nvPr/>
            </p:nvGrpSpPr>
            <p:grpSpPr>
              <a:xfrm>
                <a:off x="1174688" y="2828204"/>
                <a:ext cx="1072797" cy="809710"/>
                <a:chOff x="1160058" y="4575128"/>
                <a:chExt cx="1072797" cy="809710"/>
              </a:xfrm>
            </p:grpSpPr>
            <p:pic>
              <p:nvPicPr>
                <p:cNvPr id="59" name="그림 5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26" t="4215" r="87869" b="92497"/>
                <a:stretch/>
              </p:blipFill>
              <p:spPr>
                <a:xfrm>
                  <a:off x="1160058" y="4575128"/>
                  <a:ext cx="1072797" cy="428470"/>
                </a:xfrm>
                <a:prstGeom prst="rect">
                  <a:avLst/>
                </a:prstGeom>
              </p:spPr>
            </p:pic>
            <p:pic>
              <p:nvPicPr>
                <p:cNvPr id="60" name="그림 5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18" t="7363" r="88572" b="89711"/>
                <a:stretch/>
              </p:blipFill>
              <p:spPr>
                <a:xfrm>
                  <a:off x="1259278" y="5003597"/>
                  <a:ext cx="855879" cy="381241"/>
                </a:xfrm>
                <a:prstGeom prst="rect">
                  <a:avLst/>
                </a:prstGeom>
              </p:spPr>
            </p:pic>
          </p:grpSp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8" t="4601" r="67045" b="89688"/>
              <a:stretch/>
            </p:blipFill>
            <p:spPr>
              <a:xfrm>
                <a:off x="4121603" y="2837324"/>
                <a:ext cx="1599043" cy="744242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9" t="8616" r="93462" b="87824"/>
              <a:stretch/>
            </p:blipFill>
            <p:spPr>
              <a:xfrm>
                <a:off x="808139" y="3387105"/>
                <a:ext cx="485486" cy="463882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2" t="6696" r="76498" b="88083"/>
              <a:stretch/>
            </p:blipFill>
            <p:spPr>
              <a:xfrm>
                <a:off x="2481351" y="3132313"/>
                <a:ext cx="1636608" cy="680313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86" t="6755" r="56004" b="88024"/>
              <a:stretch/>
            </p:blipFill>
            <p:spPr>
              <a:xfrm>
                <a:off x="5740370" y="3140053"/>
                <a:ext cx="1844340" cy="680313"/>
              </a:xfrm>
              <a:prstGeom prst="rect">
                <a:avLst/>
              </a:prstGeom>
            </p:spPr>
          </p:pic>
        </p:grpSp>
      </p:grp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10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0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12639" y="410956"/>
            <a:ext cx="4678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계획을 세우기 위하여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준비할 점 알아보기</a:t>
            </a: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16371" r="13282" b="41941"/>
          <a:stretch/>
        </p:blipFill>
        <p:spPr>
          <a:xfrm>
            <a:off x="2025423" y="1441450"/>
            <a:ext cx="5966339" cy="45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70172" y="2480884"/>
            <a:ext cx="4361998" cy="1446550"/>
            <a:chOff x="1008272" y="2189078"/>
            <a:chExt cx="4361998" cy="1446550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1139034" y="2189078"/>
              <a:ext cx="4231236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슬기가 만든 가족 나들이 계획표를 살펴보세요. </a:t>
              </a:r>
              <a:endParaRPr lang="en-US" altLang="ko-KR" sz="2200" b="1" dirty="0" smtClean="0">
                <a:latin typeface="나눔고딕"/>
                <a:ea typeface="나눔고딕"/>
                <a:sym typeface="Wingdings"/>
              </a:endParaRPr>
            </a:p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슬기는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어떤 내용들을 나들이 계획표에 넣었나요?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008272" y="23475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>
          <a:xfrm>
            <a:off x="882016" y="4060279"/>
            <a:ext cx="4450154" cy="1588167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2639" y="410956"/>
            <a:ext cx="4678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계획을 세우기 위하여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준비할 점 알아보기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887488" y="1540950"/>
            <a:ext cx="8196046" cy="769441"/>
            <a:chOff x="3803670" y="1734824"/>
            <a:chExt cx="8196046" cy="769441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015916" y="1734824"/>
              <a:ext cx="7983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70" dirty="0" smtClean="0">
                  <a:latin typeface="나눔고딕"/>
                  <a:ea typeface="나눔고딕"/>
                  <a:sym typeface="Wingdings"/>
                </a:rPr>
                <a:t>슬기가 만든 가족 나들이 계획표를 보고</a:t>
              </a:r>
              <a:r>
                <a:rPr lang="en-US" altLang="ko-KR" sz="2200" b="1" spc="-70" dirty="0" smtClean="0">
                  <a:latin typeface="나눔고딕"/>
                  <a:ea typeface="나눔고딕"/>
                  <a:sym typeface="Wingdings"/>
                </a:rPr>
                <a:t>, </a:t>
              </a:r>
              <a:r>
                <a:rPr lang="ko-KR" altLang="en-US" sz="2200" b="1" spc="-70" dirty="0" smtClean="0">
                  <a:latin typeface="나눔고딕"/>
                  <a:ea typeface="나눔고딕"/>
                  <a:sym typeface="Wingdings"/>
                </a:rPr>
                <a:t>계획을 세우는 데 필요한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자료를 준비해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6" name="그림 3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6728" y="4131087"/>
            <a:ext cx="44054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제목에 어디로 나들이를 가는지 적었습니다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 시간과 일정을 적었습니다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이동 거리를 적었습니다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975" y="46456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5332170" y="2332024"/>
            <a:ext cx="3679165" cy="2638495"/>
            <a:chOff x="5332170" y="2013979"/>
            <a:chExt cx="3679165" cy="2638495"/>
          </a:xfrm>
        </p:grpSpPr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4306" r="12383" b="42732"/>
            <a:stretch/>
          </p:blipFill>
          <p:spPr>
            <a:xfrm>
              <a:off x="5332170" y="2013979"/>
              <a:ext cx="3467714" cy="2638495"/>
            </a:xfrm>
            <a:prstGeom prst="rect">
              <a:avLst/>
            </a:prstGeom>
          </p:spPr>
        </p:pic>
        <p:pic>
          <p:nvPicPr>
            <p:cNvPr id="29" name="그림 28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135" y="2221686"/>
              <a:ext cx="277200" cy="280350"/>
            </a:xfrm>
            <a:prstGeom prst="rect">
              <a:avLst/>
            </a:prstGeom>
          </p:spPr>
        </p:pic>
      </p:grp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3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72419" y="1527175"/>
            <a:ext cx="8001270" cy="430887"/>
            <a:chOff x="4376936" y="2079898"/>
            <a:chExt cx="8001270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526750" y="2079898"/>
              <a:ext cx="785145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슬기와 같이 계획표를 만들기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위해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어떤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것들을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준비해야 하나요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376936" y="222882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>
          <a:xfrm>
            <a:off x="890588" y="2042344"/>
            <a:ext cx="8130725" cy="1924014"/>
          </a:xfrm>
          <a:prstGeom prst="roundRect">
            <a:avLst>
              <a:gd name="adj" fmla="val 1158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2639" y="410956"/>
            <a:ext cx="4678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계획을 세우기 위하여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준비할 점 알아보기</a:t>
            </a:r>
          </a:p>
        </p:txBody>
      </p:sp>
      <p:pic>
        <p:nvPicPr>
          <p:cNvPr id="30" name="그림 29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2115" y="2111799"/>
            <a:ext cx="79006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나들이를 가고 싶은 장소를 정합니다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집에서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나들이를 가고 싶은 장소까지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어떻게 갈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있는지 조사합니다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집에서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나들이를 가고 싶은 장소까지의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조사합니다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나들이를 가고 싶은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장소의 지도를 구합니다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832" y="27955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3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39"/>
          <p:cNvSpPr/>
          <p:nvPr/>
        </p:nvSpPr>
        <p:spPr>
          <a:xfrm>
            <a:off x="890588" y="2874421"/>
            <a:ext cx="8130725" cy="838896"/>
          </a:xfrm>
          <a:prstGeom prst="roundRect">
            <a:avLst>
              <a:gd name="adj" fmla="val 1158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115" y="2909149"/>
            <a:ext cx="7900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인터넷에서 나들이 장소에 대한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누리집을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찾아 볼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나들이 장소에 관한 소책자를 구할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99772" y="2332704"/>
            <a:ext cx="8025194" cy="430887"/>
            <a:chOff x="3872880" y="2379586"/>
            <a:chExt cx="8025194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002078" y="2379586"/>
              <a:ext cx="78959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준비할 자료들을 어떻게 조사할 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있을까요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872880" y="252551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9772" y="4075962"/>
            <a:ext cx="8025194" cy="430887"/>
            <a:chOff x="3872880" y="4261413"/>
            <a:chExt cx="8025194" cy="430887"/>
          </a:xfrm>
        </p:grpSpPr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4002078" y="4261413"/>
              <a:ext cx="78959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나들이 장소까지 어떻게 갈 수 있는지를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조사해 보세요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872880" y="44209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99772" y="4838778"/>
            <a:ext cx="8181260" cy="430887"/>
            <a:chOff x="3872880" y="5152543"/>
            <a:chExt cx="8181260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002077" y="5152543"/>
              <a:ext cx="80520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20" dirty="0">
                  <a:latin typeface="나눔고딕"/>
                  <a:ea typeface="나눔고딕"/>
                  <a:sym typeface="Wingdings"/>
                </a:rPr>
                <a:t>나들이 장소의 지도를 보며 나들이 </a:t>
              </a:r>
              <a:r>
                <a:rPr lang="ko-KR" altLang="en-US" sz="2200" b="1" spc="-20" dirty="0" smtClean="0">
                  <a:latin typeface="나눔고딕"/>
                  <a:ea typeface="나눔고딕"/>
                  <a:sym typeface="Wingdings"/>
                </a:rPr>
                <a:t>가서 무엇을 </a:t>
              </a:r>
              <a:r>
                <a:rPr lang="ko-KR" altLang="en-US" sz="2200" b="1" spc="-20" dirty="0">
                  <a:latin typeface="나눔고딕"/>
                  <a:ea typeface="나눔고딕"/>
                  <a:sym typeface="Wingdings"/>
                </a:rPr>
                <a:t>할지 생각해 보세요.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872880" y="52848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12639" y="410956"/>
            <a:ext cx="4678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계획을 세우기 위하여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준비할 점 알아보기</a:t>
            </a:r>
          </a:p>
        </p:txBody>
      </p: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1002955" y="1554585"/>
            <a:ext cx="7963766" cy="430887"/>
            <a:chOff x="3795250" y="5044832"/>
            <a:chExt cx="7963766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3938096" y="5044832"/>
              <a:ext cx="78209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가족 나들이를 가고 싶은 장소를 정해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3795250" y="51836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타원 38">
            <a:hlinkClick r:id="rId3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7832" y="3124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890588" y="4491229"/>
            <a:ext cx="8130725" cy="1240004"/>
          </a:xfrm>
          <a:prstGeom prst="roundRect">
            <a:avLst>
              <a:gd name="adj" fmla="val 1158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96834" y="2428384"/>
            <a:ext cx="8102964" cy="769441"/>
            <a:chOff x="4016896" y="2502157"/>
            <a:chExt cx="8102964" cy="769441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132445" y="2502157"/>
              <a:ext cx="798741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지금까지 조사한 내용을 바탕으로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가족 나들이 계획표를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만들어 보세요.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016896" y="26207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10980" y="3348406"/>
            <a:ext cx="8010333" cy="430887"/>
            <a:chOff x="4016896" y="3379901"/>
            <a:chExt cx="8010333" cy="430887"/>
          </a:xfrm>
        </p:grpSpPr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4159741" y="3379901"/>
              <a:ext cx="78674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자신이 만든 나들이 계획표를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발표해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016896" y="35190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계획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1014112" y="1517698"/>
            <a:ext cx="8010855" cy="769441"/>
            <a:chOff x="416496" y="1484784"/>
            <a:chExt cx="8010855" cy="769441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667291" y="1484784"/>
              <a:ext cx="776006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이번 단원에서 배운 내용을 떠올리며 가족 나들이 계획을 세워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416496" y="1597732"/>
              <a:ext cx="219266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1009196" y="3996274"/>
            <a:ext cx="8015770" cy="430887"/>
            <a:chOff x="4016896" y="4083953"/>
            <a:chExt cx="8015770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4135504" y="4083953"/>
              <a:ext cx="78971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나들이 계획을 잘 세웠는지 짝과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바꾸어 평가해 보세요.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016896" y="42047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30240" y="4557233"/>
            <a:ext cx="79006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lang="ko-KR" altLang="en-US"/>
            </a:pPr>
            <a:r>
              <a:rPr lang="ko-KR" altLang="en-US" sz="2200" b="1" dirty="0" smtClean="0">
                <a:latin typeface="나눔고딕"/>
                <a:ea typeface="나눔고딕"/>
                <a:sym typeface="Wingdings"/>
              </a:rPr>
              <a:t>나들이 일정에 맞추어 시간을 잘 계획 하였나요</a:t>
            </a:r>
            <a:r>
              <a:rPr lang="en-US" altLang="ko-KR" sz="2200" b="1" dirty="0" smtClean="0">
                <a:latin typeface="나눔고딕"/>
                <a:ea typeface="나눔고딕"/>
                <a:sym typeface="Wingdings"/>
              </a:rPr>
              <a:t>?</a:t>
            </a:r>
          </a:p>
          <a:p>
            <a:pPr marL="355600" lvl="0" indent="-355600" algn="just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lang="ko-KR" altLang="en-US"/>
            </a:pPr>
            <a:r>
              <a:rPr lang="ko-KR" altLang="en-US" sz="2200" b="1" dirty="0" smtClean="0">
                <a:latin typeface="나눔고딕"/>
                <a:ea typeface="나눔고딕"/>
                <a:sym typeface="Wingdings"/>
              </a:rPr>
              <a:t>나들이 일정 동안의 이동 거리를 잘 나타내었나요</a:t>
            </a:r>
            <a:r>
              <a:rPr lang="en-US" altLang="ko-KR" sz="2200" b="1" dirty="0" smtClean="0">
                <a:latin typeface="나눔고딕"/>
                <a:ea typeface="나눔고딕"/>
                <a:sym typeface="Wingdings"/>
              </a:rPr>
              <a:t>?</a:t>
            </a:r>
          </a:p>
          <a:p>
            <a:pPr marL="355600" lvl="0" indent="-355600" algn="just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lang="ko-KR" altLang="en-US"/>
            </a:pPr>
            <a:r>
              <a:rPr lang="ko-KR" altLang="en-US" sz="2200" b="1" dirty="0" smtClean="0">
                <a:latin typeface="나눔고딕"/>
                <a:ea typeface="나눔고딕"/>
                <a:sym typeface="Wingdings"/>
              </a:rPr>
              <a:t>나들이 장고에서 언제</a:t>
            </a:r>
            <a:r>
              <a:rPr lang="en-US" altLang="ko-KR" sz="2200" b="1" dirty="0" smtClean="0"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dirty="0" smtClean="0">
                <a:latin typeface="나눔고딕"/>
                <a:ea typeface="나눔고딕"/>
                <a:sym typeface="Wingdings"/>
              </a:rPr>
              <a:t>무엇을 할 것인지 잘 나타내었나요</a:t>
            </a:r>
            <a:r>
              <a:rPr lang="en-US" altLang="ko-KR" sz="2200" b="1" dirty="0" smtClean="0">
                <a:latin typeface="나눔고딕"/>
                <a:ea typeface="나눔고딕"/>
                <a:sym typeface="Wingdings"/>
              </a:rPr>
              <a:t>?</a:t>
            </a:r>
            <a:endParaRPr lang="en-US" altLang="ko-KR" sz="2200" b="1" dirty="0">
              <a:latin typeface="나눔고딕"/>
              <a:ea typeface="나눔고딕"/>
              <a:sym typeface="Wingdings"/>
            </a:endParaRPr>
          </a:p>
        </p:txBody>
      </p:sp>
      <p:sp>
        <p:nvSpPr>
          <p:cNvPr id="43" name="타원 42">
            <a:hlinkClick r:id="rId3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4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37519"/>
            <a:ext cx="2743199" cy="9169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분수와 소수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0676" y="3143248"/>
            <a:ext cx="17081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 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395536" y="476672"/>
            <a:ext cx="257624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95536" y="476672"/>
            <a:ext cx="1533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5852" y="5114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81888" y="464442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en-US" altLang="ko-KR" sz="2400" spc="-3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-11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7164" y="550225"/>
            <a:ext cx="91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4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42975" y="2689928"/>
            <a:ext cx="4298199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가족 나들이 계획을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세워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395536" y="476672"/>
            <a:ext cx="257624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533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52" y="5114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81888" y="464442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en-US" altLang="ko-KR" sz="2400" spc="-3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-11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7164" y="550225"/>
            <a:ext cx="91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장소까지의 경로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0880" r="9036" b="39560"/>
          <a:stretch/>
        </p:blipFill>
        <p:spPr>
          <a:xfrm>
            <a:off x="1489839" y="1339061"/>
            <a:ext cx="6880640" cy="48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890588" y="4360192"/>
            <a:ext cx="8130726" cy="1538958"/>
          </a:xfrm>
          <a:prstGeom prst="roundRect">
            <a:avLst>
              <a:gd name="adj" fmla="val 1152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92413" y="4406396"/>
            <a:ext cx="8110795" cy="1446550"/>
            <a:chOff x="892413" y="4406396"/>
            <a:chExt cx="8110795" cy="1446550"/>
          </a:xfrm>
        </p:grpSpPr>
        <p:sp>
          <p:nvSpPr>
            <p:cNvPr id="28" name="TextBox 27"/>
            <p:cNvSpPr txBox="1"/>
            <p:nvPr/>
          </p:nvSpPr>
          <p:spPr>
            <a:xfrm>
              <a:off x="892413" y="4406396"/>
              <a:ext cx="811079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두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가지 경로가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있습니다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두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경로 모두 이동하는 데 약 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30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분이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걸립니다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은 도로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㉠에서 도로 ㉡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으로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가고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        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는 도로 ㉢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에서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도로㉣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도로 ㉤으로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이동합니다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61828" r="60966" b="33550"/>
            <a:stretch/>
          </p:blipFill>
          <p:spPr>
            <a:xfrm>
              <a:off x="5760679" y="4991671"/>
              <a:ext cx="1001877" cy="602249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0" t="61828" r="69966" b="33550"/>
            <a:stretch/>
          </p:blipFill>
          <p:spPr>
            <a:xfrm>
              <a:off x="1011965" y="4978022"/>
              <a:ext cx="1001877" cy="60224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장소까지의 경로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690" y="48927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895365" y="1365193"/>
            <a:ext cx="4464910" cy="1446550"/>
            <a:chOff x="993918" y="3079124"/>
            <a:chExt cx="4233428" cy="1446550"/>
          </a:xfrm>
        </p:grpSpPr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1234114" y="3079124"/>
              <a:ext cx="399323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슬기네 가족은 희망 호수 공원으로 가족 나들이를 가기로 했습니다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집에서 희망 호수 공원까지의 거리를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998317" y="3470704"/>
            <a:ext cx="8169068" cy="769441"/>
            <a:chOff x="777278" y="5110661"/>
            <a:chExt cx="8169068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910672" y="5110661"/>
              <a:ext cx="803567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슬기는 집에서 나들이 장소까지 가는 경로를 인터넷에서 검색해 보았어요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슬기가 검색한 경로를 보고 알 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777278" y="5257435"/>
              <a:ext cx="124969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855275" y="1393189"/>
            <a:ext cx="3147933" cy="2034778"/>
            <a:chOff x="5855275" y="1393189"/>
            <a:chExt cx="3147933" cy="2034778"/>
          </a:xfrm>
        </p:grpSpPr>
        <p:pic>
          <p:nvPicPr>
            <p:cNvPr id="34" name="그림 33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008" y="1436443"/>
              <a:ext cx="277200" cy="280350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4" t="20880" r="9036" b="39560"/>
            <a:stretch/>
          </p:blipFill>
          <p:spPr>
            <a:xfrm>
              <a:off x="5855275" y="1393189"/>
              <a:ext cx="2858992" cy="2034778"/>
            </a:xfrm>
            <a:prstGeom prst="rect">
              <a:avLst/>
            </a:prstGeom>
          </p:spPr>
        </p:pic>
      </p:grp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1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4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4004658" y="2266886"/>
            <a:ext cx="5020308" cy="1144052"/>
          </a:xfrm>
          <a:prstGeom prst="roundRect">
            <a:avLst>
              <a:gd name="adj" fmla="val 872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035668" y="2284914"/>
            <a:ext cx="4877743" cy="1107996"/>
            <a:chOff x="4035668" y="2284914"/>
            <a:chExt cx="4877743" cy="1107996"/>
          </a:xfrm>
        </p:grpSpPr>
        <p:sp>
          <p:nvSpPr>
            <p:cNvPr id="27" name="TextBox 26"/>
            <p:cNvSpPr txBox="1"/>
            <p:nvPr/>
          </p:nvSpPr>
          <p:spPr>
            <a:xfrm>
              <a:off x="4035668" y="2284914"/>
              <a:ext cx="487774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180000" algn="ju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두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경로의 거리를 비교합니다.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  <a:p>
              <a:pPr marL="179388" lvl="0" indent="-179388" algn="di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     의 거리를 모두 더하고  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의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거리를 모두 더하여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,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그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둘을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비교합니다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0" t="61828" r="69966" b="33550"/>
            <a:stretch/>
          </p:blipFill>
          <p:spPr>
            <a:xfrm>
              <a:off x="4207250" y="2520961"/>
              <a:ext cx="1001877" cy="602249"/>
            </a:xfrm>
            <a:prstGeom prst="rect">
              <a:avLst/>
            </a:prstGeom>
          </p:spPr>
        </p:pic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61828" r="60966" b="33550"/>
            <a:stretch/>
          </p:blipFill>
          <p:spPr>
            <a:xfrm>
              <a:off x="7742044" y="2519028"/>
              <a:ext cx="1001877" cy="602249"/>
            </a:xfrm>
            <a:prstGeom prst="rect">
              <a:avLst/>
            </a:prstGeom>
          </p:spPr>
        </p:pic>
      </p:grpSp>
      <p:sp>
        <p:nvSpPr>
          <p:cNvPr id="29" name="모서리가 둥근 직사각형 28"/>
          <p:cNvSpPr/>
          <p:nvPr/>
        </p:nvSpPr>
        <p:spPr>
          <a:xfrm>
            <a:off x="890588" y="4299056"/>
            <a:ext cx="8134378" cy="8054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29218" y="4231023"/>
            <a:ext cx="8044798" cy="953759"/>
            <a:chOff x="929218" y="4231023"/>
            <a:chExt cx="8044798" cy="953759"/>
          </a:xfrm>
        </p:grpSpPr>
        <p:sp>
          <p:nvSpPr>
            <p:cNvPr id="30" name="TextBox 29"/>
            <p:cNvSpPr txBox="1"/>
            <p:nvPr/>
          </p:nvSpPr>
          <p:spPr>
            <a:xfrm>
              <a:off x="929218" y="4335112"/>
              <a:ext cx="804479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  가 </a:t>
              </a:r>
              <a:r>
                <a:rPr lang="ko-KR" altLang="en-US" sz="2200" b="1" spc="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더 길 것 같습니다</a:t>
              </a:r>
              <a:r>
                <a:rPr lang="en-US" altLang="ko-KR" sz="2200" b="1" spc="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lang="en-US" altLang="ko-KR" sz="2200" b="1" spc="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km</a:t>
              </a:r>
              <a:r>
                <a:rPr lang="ko-KR" altLang="en-US" sz="2200" b="1" spc="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인지 어림해 </a:t>
              </a:r>
              <a:r>
                <a:rPr lang="ko-KR" altLang="en-US" sz="2200" b="1" spc="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보면         은 약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spc="6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km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이고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        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약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spc="30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km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이기 때문입니다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61828" r="60966" b="33550"/>
            <a:stretch/>
          </p:blipFill>
          <p:spPr>
            <a:xfrm>
              <a:off x="1130985" y="4231023"/>
              <a:ext cx="1001877" cy="602249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0" t="61828" r="69966" b="33550"/>
            <a:stretch/>
          </p:blipFill>
          <p:spPr>
            <a:xfrm>
              <a:off x="7703065" y="4244742"/>
              <a:ext cx="1001877" cy="602249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61828" r="60966" b="33550"/>
            <a:stretch/>
          </p:blipFill>
          <p:spPr>
            <a:xfrm>
              <a:off x="2883922" y="4582533"/>
              <a:ext cx="1001877" cy="602249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4076802" y="1358931"/>
            <a:ext cx="5041921" cy="769441"/>
            <a:chOff x="4174881" y="1778677"/>
            <a:chExt cx="5041921" cy="769441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317727" y="1778677"/>
              <a:ext cx="48990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두 경로 중에서 어느 경로가 더 긴지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알 수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있나요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174881" y="192784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694" y="26301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 나들이 장소까지의 경로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011965" y="3745058"/>
            <a:ext cx="8169068" cy="430887"/>
            <a:chOff x="777278" y="5110661"/>
            <a:chExt cx="8169068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910672" y="5110661"/>
              <a:ext cx="80356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90" dirty="0">
                  <a:latin typeface="나눔고딕" pitchFamily="50" charset="-127"/>
                  <a:ea typeface="나눔고딕" pitchFamily="50" charset="-127"/>
                </a:rPr>
                <a:t>두 경로 중에서 어느 경로가 더 긴 것 같나요</a:t>
              </a:r>
              <a:r>
                <a:rPr lang="en-US" altLang="ko-KR" sz="2200" b="1" spc="-90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spc="-90" dirty="0" smtClean="0">
                  <a:latin typeface="나눔고딕" pitchFamily="50" charset="-127"/>
                  <a:ea typeface="나눔고딕" pitchFamily="50" charset="-127"/>
                </a:rPr>
                <a:t>이유도 이야기해 보세요</a:t>
              </a:r>
              <a:r>
                <a:rPr lang="en-US" altLang="ko-KR" sz="2200" b="1" spc="-9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90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777278" y="5257435"/>
              <a:ext cx="124969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6" y="1404375"/>
            <a:ext cx="277200" cy="280350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0880" r="9036" b="39560"/>
          <a:stretch/>
        </p:blipFill>
        <p:spPr>
          <a:xfrm>
            <a:off x="745545" y="1361121"/>
            <a:ext cx="2858992" cy="2034778"/>
          </a:xfrm>
          <a:prstGeom prst="rect">
            <a:avLst/>
          </a:prstGeom>
        </p:spPr>
      </p:pic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615" y="44930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1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2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나들이 장소의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산책로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10937" r="18221" b="60833"/>
          <a:stretch/>
        </p:blipFill>
        <p:spPr>
          <a:xfrm>
            <a:off x="1937418" y="1826400"/>
            <a:ext cx="6135053" cy="36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893867" y="5071775"/>
            <a:ext cx="8127446" cy="805497"/>
          </a:xfrm>
          <a:prstGeom prst="roundRect">
            <a:avLst>
              <a:gd name="adj" fmla="val 1757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93866" y="3546576"/>
            <a:ext cx="4506809" cy="819803"/>
          </a:xfrm>
          <a:prstGeom prst="roundRect">
            <a:avLst>
              <a:gd name="adj" fmla="val 1188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5488" y="3571757"/>
            <a:ext cx="43751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산책로가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개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산책로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개의 길이를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알 수 있습니다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42977" y="5078077"/>
            <a:ext cx="5661875" cy="870573"/>
            <a:chOff x="1014227" y="5066202"/>
            <a:chExt cx="5661875" cy="870573"/>
          </a:xfrm>
        </p:grpSpPr>
        <p:sp>
          <p:nvSpPr>
            <p:cNvPr id="31" name="TextBox 30"/>
            <p:cNvSpPr txBox="1"/>
            <p:nvPr/>
          </p:nvSpPr>
          <p:spPr>
            <a:xfrm>
              <a:off x="1014227" y="5066973"/>
              <a:ext cx="56618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180000" algn="ju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과            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거쳐서 갈 수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  <a:p>
              <a:pPr lvl="0" indent="-180000" algn="ju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과            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거쳐서 갈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수 있습니다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44380" r="71163" b="52046"/>
            <a:stretch/>
          </p:blipFill>
          <p:spPr>
            <a:xfrm>
              <a:off x="1217871" y="5066202"/>
              <a:ext cx="1102057" cy="465749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0" t="44380" r="59988" b="52046"/>
            <a:stretch/>
          </p:blipFill>
          <p:spPr>
            <a:xfrm>
              <a:off x="2414212" y="5066202"/>
              <a:ext cx="1102057" cy="465749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5" t="61421" r="59923" b="34111"/>
            <a:stretch/>
          </p:blipFill>
          <p:spPr>
            <a:xfrm>
              <a:off x="2391634" y="5354527"/>
              <a:ext cx="1102057" cy="582248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61421" r="71163" b="34111"/>
            <a:stretch/>
          </p:blipFill>
          <p:spPr>
            <a:xfrm>
              <a:off x="1183685" y="5354527"/>
              <a:ext cx="1102057" cy="58224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990364" y="2327486"/>
            <a:ext cx="4334110" cy="1107996"/>
            <a:chOff x="3584848" y="2457165"/>
            <a:chExt cx="3572466" cy="1107996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719478" y="2457165"/>
              <a:ext cx="343783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슬기는 희망 호수 공원의 지도를 구했어요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산책로를 보고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알 수 있는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것은 무엇인가요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584848" y="26333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0365" y="4600403"/>
            <a:ext cx="5894767" cy="430887"/>
            <a:chOff x="3616617" y="4285153"/>
            <a:chExt cx="5894767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3754680" y="4285153"/>
              <a:ext cx="57567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출발점에서 전망대까지는 어떻게 갈 수 있나요?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616617" y="44257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472" y="5265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나들이 장소의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산책로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881181" y="1352742"/>
            <a:ext cx="8167536" cy="769441"/>
            <a:chOff x="993918" y="3079124"/>
            <a:chExt cx="7744090" cy="769441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256631" y="3079124"/>
              <a:ext cx="748137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839788"/>
              <a:r>
                <a:rPr kumimoji="0"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희망 호수 공원의 출발점에서 전망대까지 가는 더 짧은 이동 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거리를 구해 봅시다</a:t>
              </a:r>
              <a:r>
                <a:rPr lang="en-US" altLang="ko-KR" sz="2200" b="1" spc="-6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spc="-6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52" y="3747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5988" r="20234" b="55600"/>
          <a:stretch/>
        </p:blipFill>
        <p:spPr>
          <a:xfrm>
            <a:off x="5816499" y="2097655"/>
            <a:ext cx="2891308" cy="1781176"/>
          </a:xfrm>
          <a:prstGeom prst="rect">
            <a:avLst/>
          </a:prstGeom>
        </p:spPr>
      </p:pic>
      <p:pic>
        <p:nvPicPr>
          <p:cNvPr id="52" name="그림 51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9" name="그림 38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35" y="2221686"/>
            <a:ext cx="277200" cy="280350"/>
          </a:xfrm>
          <a:prstGeom prst="rect">
            <a:avLst/>
          </a:prstGeom>
        </p:spPr>
      </p:pic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1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9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890588" y="4107945"/>
            <a:ext cx="8130725" cy="838384"/>
          </a:xfrm>
          <a:prstGeom prst="roundRect">
            <a:avLst>
              <a:gd name="adj" fmla="val 1073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나들이 장소의 산책로 알아보기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990365" y="3199515"/>
            <a:ext cx="8062455" cy="769441"/>
            <a:chOff x="3616617" y="4273278"/>
            <a:chExt cx="8062455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3754680" y="4273278"/>
              <a:ext cx="79243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출발점에서 전망대까지 가는 두 가지 방법 중 어느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이동 거리가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더 짧은지 어떻게 알 수 있나요?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616617" y="44257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2463" y="4058305"/>
            <a:ext cx="8012937" cy="853553"/>
            <a:chOff x="902463" y="4058305"/>
            <a:chExt cx="8012937" cy="853553"/>
          </a:xfrm>
        </p:grpSpPr>
        <p:sp>
          <p:nvSpPr>
            <p:cNvPr id="27" name="TextBox 26"/>
            <p:cNvSpPr txBox="1"/>
            <p:nvPr/>
          </p:nvSpPr>
          <p:spPr>
            <a:xfrm>
              <a:off x="902463" y="4142417"/>
              <a:ext cx="801293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lvl="0" indent="-179388" algn="just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 과            을 지나는 방법과            과            을 지나는 방법의 이동 거리를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비교합니다.</a:t>
              </a:r>
            </a:p>
          </p:txBody>
        </p: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44380" r="71163" b="52046"/>
            <a:stretch/>
          </p:blipFill>
          <p:spPr>
            <a:xfrm>
              <a:off x="1128734" y="4116555"/>
              <a:ext cx="1102057" cy="465749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5" t="61421" r="59923" b="34111"/>
            <a:stretch/>
          </p:blipFill>
          <p:spPr>
            <a:xfrm>
              <a:off x="6730487" y="4058305"/>
              <a:ext cx="1102057" cy="582248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61421" r="71163" b="34111"/>
            <a:stretch/>
          </p:blipFill>
          <p:spPr>
            <a:xfrm>
              <a:off x="5460549" y="4058305"/>
              <a:ext cx="1102057" cy="582248"/>
            </a:xfrm>
            <a:prstGeom prst="rect">
              <a:avLst/>
            </a:prstGeom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0" t="44380" r="59988" b="52046"/>
            <a:stretch/>
          </p:blipFill>
          <p:spPr>
            <a:xfrm>
              <a:off x="2433383" y="4116555"/>
              <a:ext cx="1102057" cy="465749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832" y="43183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5988" r="20234" b="55600"/>
          <a:stretch/>
        </p:blipFill>
        <p:spPr>
          <a:xfrm>
            <a:off x="3644970" y="1304923"/>
            <a:ext cx="2891308" cy="1781176"/>
          </a:xfrm>
          <a:prstGeom prst="rect">
            <a:avLst/>
          </a:prstGeom>
        </p:spPr>
      </p:pic>
      <p:pic>
        <p:nvPicPr>
          <p:cNvPr id="31" name="그림 30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06" y="1428954"/>
            <a:ext cx="277200" cy="280350"/>
          </a:xfrm>
          <a:prstGeom prst="rect">
            <a:avLst/>
          </a:prstGeom>
        </p:spPr>
      </p:pic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1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60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12639" y="410956"/>
            <a:ext cx="46786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나들이 장소의 산책로 알아보기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980762" y="1355109"/>
            <a:ext cx="8167938" cy="769441"/>
            <a:chOff x="3944888" y="4243937"/>
            <a:chExt cx="7951471" cy="769441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080466" y="4243937"/>
              <a:ext cx="781589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출발점에서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전망대까지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가는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두 가지 산책로를 수직선에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나타내어 보세요.</a:t>
              </a: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944888" y="43839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96194" y="2105106"/>
            <a:ext cx="8038472" cy="465749"/>
            <a:chOff x="915244" y="2030003"/>
            <a:chExt cx="8038472" cy="465749"/>
          </a:xfrm>
        </p:grpSpPr>
        <p:sp>
          <p:nvSpPr>
            <p:cNvPr id="40" name="TextBox 39"/>
            <p:cNvSpPr txBox="1"/>
            <p:nvPr/>
          </p:nvSpPr>
          <p:spPr>
            <a:xfrm>
              <a:off x="915244" y="2049053"/>
              <a:ext cx="803847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lvl="0" indent="-179388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 과             을 지나는 거리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44380" r="71163" b="52046"/>
            <a:stretch/>
          </p:blipFill>
          <p:spPr>
            <a:xfrm>
              <a:off x="1185360" y="2030003"/>
              <a:ext cx="1102057" cy="465749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0" t="44380" r="59988" b="52046"/>
            <a:stretch/>
          </p:blipFill>
          <p:spPr>
            <a:xfrm>
              <a:off x="2465542" y="2030003"/>
              <a:ext cx="1102057" cy="465749"/>
            </a:xfrm>
            <a:prstGeom prst="rect">
              <a:avLst/>
            </a:prstGeom>
          </p:spPr>
        </p:pic>
      </p:grpSp>
      <p:pic>
        <p:nvPicPr>
          <p:cNvPr id="25" name="그림 2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89019" y="3992879"/>
            <a:ext cx="8038472" cy="582248"/>
            <a:chOff x="915244" y="6252698"/>
            <a:chExt cx="8038472" cy="582248"/>
          </a:xfrm>
        </p:grpSpPr>
        <p:sp>
          <p:nvSpPr>
            <p:cNvPr id="33" name="TextBox 32"/>
            <p:cNvSpPr txBox="1"/>
            <p:nvPr/>
          </p:nvSpPr>
          <p:spPr>
            <a:xfrm>
              <a:off x="915244" y="6323948"/>
              <a:ext cx="803847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lvl="0" indent="-179388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    과            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을 지나는 거리</a:t>
              </a:r>
            </a:p>
          </p:txBody>
        </p:sp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5" t="61421" r="59923" b="34111"/>
            <a:stretch/>
          </p:blipFill>
          <p:spPr>
            <a:xfrm>
              <a:off x="2472716" y="6252698"/>
              <a:ext cx="1102057" cy="582248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 t="61421" r="71163" b="34111"/>
            <a:stretch/>
          </p:blipFill>
          <p:spPr>
            <a:xfrm>
              <a:off x="1192535" y="6252698"/>
              <a:ext cx="1102057" cy="582248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22260" r="43276" b="69350"/>
          <a:stretch/>
        </p:blipFill>
        <p:spPr>
          <a:xfrm>
            <a:off x="631499" y="5100687"/>
            <a:ext cx="9070374" cy="1093211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36247" r="65702" b="57588"/>
          <a:stretch/>
        </p:blipFill>
        <p:spPr>
          <a:xfrm>
            <a:off x="4387157" y="2639260"/>
            <a:ext cx="1582196" cy="80342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19624" y="2693847"/>
            <a:ext cx="9070374" cy="1434269"/>
            <a:chOff x="619624" y="2693847"/>
            <a:chExt cx="9070374" cy="1434269"/>
          </a:xfrm>
        </p:grpSpPr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" t="60311" r="43276" b="33904"/>
            <a:stretch/>
          </p:blipFill>
          <p:spPr>
            <a:xfrm>
              <a:off x="619624" y="3374275"/>
              <a:ext cx="9070374" cy="753841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728461" y="3055600"/>
              <a:ext cx="2568208" cy="612025"/>
              <a:chOff x="713831" y="3048285"/>
              <a:chExt cx="2568208" cy="612025"/>
            </a:xfrm>
          </p:grpSpPr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77" t="39784" r="91145" b="55519"/>
              <a:stretch/>
            </p:blipFill>
            <p:spPr>
              <a:xfrm>
                <a:off x="713831" y="3048285"/>
                <a:ext cx="934218" cy="612025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7" t="40549" r="81385" b="55519"/>
              <a:stretch/>
            </p:blipFill>
            <p:spPr>
              <a:xfrm>
                <a:off x="2713000" y="3118115"/>
                <a:ext cx="569039" cy="512322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55427" r="84238" b="39238"/>
            <a:stretch/>
          </p:blipFill>
          <p:spPr>
            <a:xfrm>
              <a:off x="1349741" y="2693847"/>
              <a:ext cx="1464900" cy="695059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3289354" y="2926080"/>
            <a:ext cx="3861181" cy="650430"/>
            <a:chOff x="3289354" y="2926080"/>
            <a:chExt cx="3861181" cy="650430"/>
          </a:xfrm>
        </p:grpSpPr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2" t="39725" r="58464" b="55885"/>
            <a:stretch/>
          </p:blipFill>
          <p:spPr>
            <a:xfrm>
              <a:off x="5987565" y="3004395"/>
              <a:ext cx="1162970" cy="572115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0" t="38996" r="75037" b="56310"/>
            <a:stretch/>
          </p:blipFill>
          <p:spPr>
            <a:xfrm>
              <a:off x="3289354" y="2926080"/>
              <a:ext cx="1099168" cy="61169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210200" y="4575128"/>
            <a:ext cx="1072797" cy="809710"/>
            <a:chOff x="1195570" y="4575128"/>
            <a:chExt cx="1072797" cy="809710"/>
          </a:xfrm>
        </p:grpSpPr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" t="4215" r="87869" b="92497"/>
            <a:stretch/>
          </p:blipFill>
          <p:spPr>
            <a:xfrm>
              <a:off x="1195570" y="4575128"/>
              <a:ext cx="1072797" cy="428470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" t="7363" r="88572" b="89711"/>
            <a:stretch/>
          </p:blipFill>
          <p:spPr>
            <a:xfrm>
              <a:off x="1294790" y="5003597"/>
              <a:ext cx="855879" cy="381241"/>
            </a:xfrm>
            <a:prstGeom prst="rect">
              <a:avLst/>
            </a:prstGeom>
          </p:spPr>
        </p:pic>
      </p:grpSp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t="4601" r="67045" b="89688"/>
          <a:stretch/>
        </p:blipFill>
        <p:spPr>
          <a:xfrm>
            <a:off x="4157115" y="4598878"/>
            <a:ext cx="1599043" cy="744242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822385" y="5151682"/>
            <a:ext cx="1667459" cy="463882"/>
            <a:chOff x="843651" y="5134029"/>
            <a:chExt cx="1667459" cy="463882"/>
          </a:xfrm>
        </p:grpSpPr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" t="8616" r="93462" b="87824"/>
            <a:stretch/>
          </p:blipFill>
          <p:spPr>
            <a:xfrm>
              <a:off x="843651" y="5134029"/>
              <a:ext cx="485486" cy="463882"/>
            </a:xfrm>
            <a:prstGeom prst="rect">
              <a:avLst/>
            </a:prstGeom>
          </p:spPr>
        </p:pic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t="8758" r="86344" b="87682"/>
            <a:stretch/>
          </p:blipFill>
          <p:spPr>
            <a:xfrm>
              <a:off x="2143354" y="5134029"/>
              <a:ext cx="367756" cy="463882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2483209" y="4900503"/>
            <a:ext cx="5112237" cy="688053"/>
            <a:chOff x="2525741" y="4879237"/>
            <a:chExt cx="5112237" cy="688053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2" t="6696" r="76498" b="88083"/>
            <a:stretch/>
          </p:blipFill>
          <p:spPr>
            <a:xfrm>
              <a:off x="2525741" y="4879237"/>
              <a:ext cx="1636608" cy="680313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6" t="6755" r="56004" b="88024"/>
            <a:stretch/>
          </p:blipFill>
          <p:spPr>
            <a:xfrm>
              <a:off x="5793638" y="4886977"/>
              <a:ext cx="1844340" cy="680313"/>
            </a:xfrm>
            <a:prstGeom prst="rect">
              <a:avLst/>
            </a:prstGeom>
          </p:spPr>
        </p:pic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6246" y="2916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574" y="48070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9082" y="48070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타원 62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10" action="ppaction://hlinksldjump"/>
          </p:cNvPr>
          <p:cNvSpPr/>
          <p:nvPr/>
        </p:nvSpPr>
        <p:spPr>
          <a:xfrm>
            <a:off x="694664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1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179388" indent="-179388" algn="just">
          <a:spcBef>
            <a:spcPct val="0"/>
          </a:spcBef>
          <a:spcAft>
            <a:spcPct val="0"/>
          </a:spcAft>
          <a:buFont typeface="Arial" pitchFamily="34" charset="0"/>
          <a:buChar char="•"/>
          <a:defRPr sz="2200" b="1" dirty="0" smtClean="0">
            <a:solidFill>
              <a:schemeClr val="accent2">
                <a:lumMod val="75000"/>
              </a:schemeClr>
            </a:solidFill>
            <a:latin typeface="나눔고딕"/>
            <a:ea typeface="나눔고딕"/>
            <a:sym typeface="Wingding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634</Words>
  <Application>Microsoft Office PowerPoint</Application>
  <PresentationFormat>A4 용지(210x297mm)</PresentationFormat>
  <Paragraphs>115</Paragraphs>
  <Slides>16</Slides>
  <Notes>3</Notes>
  <HiddenSlides>3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3</vt:i4>
      </vt:variant>
    </vt:vector>
  </HeadingPairs>
  <TitlesOfParts>
    <vt:vector size="28" baseType="lpstr">
      <vt:lpstr>굴림</vt:lpstr>
      <vt:lpstr>Arial</vt:lpstr>
      <vt:lpstr>나눔고딕</vt:lpstr>
      <vt:lpstr>나눔고딕 ExtraBold</vt:lpstr>
      <vt:lpstr>나눔바른고딕</vt:lpstr>
      <vt:lpstr>맑은 고딕</vt:lpstr>
      <vt:lpstr>Wingdings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신가나</cp:lastModifiedBy>
  <cp:revision>345</cp:revision>
  <cp:lastPrinted>2017-03-06T04:05:42Z</cp:lastPrinted>
  <dcterms:created xsi:type="dcterms:W3CDTF">2016-11-16T23:53:02Z</dcterms:created>
  <dcterms:modified xsi:type="dcterms:W3CDTF">2018-01-17T02:53:22Z</dcterms:modified>
</cp:coreProperties>
</file>