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1"/>
  </p:notesMasterIdLst>
  <p:sldIdLst>
    <p:sldId id="256" r:id="rId4"/>
    <p:sldId id="257" r:id="rId5"/>
    <p:sldId id="283" r:id="rId6"/>
    <p:sldId id="319" r:id="rId7"/>
    <p:sldId id="318" r:id="rId8"/>
    <p:sldId id="300" r:id="rId9"/>
    <p:sldId id="301" r:id="rId10"/>
    <p:sldId id="303" r:id="rId11"/>
    <p:sldId id="313" r:id="rId12"/>
    <p:sldId id="312" r:id="rId13"/>
    <p:sldId id="310" r:id="rId14"/>
    <p:sldId id="306" r:id="rId15"/>
    <p:sldId id="320" r:id="rId16"/>
    <p:sldId id="314" r:id="rId17"/>
    <p:sldId id="315" r:id="rId18"/>
    <p:sldId id="317" r:id="rId19"/>
    <p:sldId id="262" r:id="rId20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2"/>
    </p:embeddedFont>
    <p:embeddedFont>
      <p:font typeface="나눔바른고딕" panose="020B0603020101020101" pitchFamily="50" charset="-127"/>
      <p:regular r:id="rId23"/>
      <p:bold r:id="rId24"/>
    </p:embeddedFont>
    <p:embeddedFont>
      <p:font typeface="나눔고딕" panose="020D0604000000000000" pitchFamily="50" charset="-127"/>
      <p:regular r:id="rId25"/>
      <p:bold r:id="rId26"/>
    </p:embeddedFont>
    <p:embeddedFont>
      <p:font typeface="맑은 고딕" panose="020B0503020000020004" pitchFamily="50" charset="-127"/>
      <p:regular r:id="rId27"/>
      <p:bold r:id="rId28"/>
    </p:embeddedFont>
  </p:embeddedFontLst>
  <p:custShowLst>
    <p:custShow name="재구성한 쇼 2" id="0">
      <p:sldLst>
        <p:sld r:id="rId6"/>
      </p:sldLst>
    </p:custShow>
    <p:custShow name="재구성한 쇼 3" id="1">
      <p:sldLst>
        <p:sld r:id="rId7"/>
      </p:sldLst>
    </p:custShow>
    <p:custShow name="재구성한 쇼 4" id="2">
      <p:sldLst>
        <p:sld r:id="rId11"/>
      </p:sldLst>
    </p:custShow>
    <p:custShow name="재구성한 쇼 5" id="3">
      <p:sldLst>
        <p:sld r:id="rId12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71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03">
          <p15:clr>
            <a:srgbClr val="A4A3A4"/>
          </p15:clr>
        </p15:guide>
        <p15:guide id="5" orient="horz">
          <p15:clr>
            <a:srgbClr val="A4A3A4"/>
          </p15:clr>
        </p15:guide>
        <p15:guide id="6" pos="558">
          <p15:clr>
            <a:srgbClr val="A4A3A4"/>
          </p15:clr>
        </p15:guide>
        <p15:guide id="7" pos="5690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5" autoAdjust="0"/>
    <p:restoredTop sz="94842" autoAdjust="0"/>
  </p:normalViewPr>
  <p:slideViewPr>
    <p:cSldViewPr snapToGrid="0" showGuides="1">
      <p:cViewPr varScale="1">
        <p:scale>
          <a:sx n="87" d="100"/>
          <a:sy n="87" d="100"/>
        </p:scale>
        <p:origin x="804" y="90"/>
      </p:cViewPr>
      <p:guideLst>
        <p:guide orient="horz" pos="482"/>
        <p:guide orient="horz" pos="3716"/>
        <p:guide orient="horz" pos="618"/>
        <p:guide orient="horz" pos="903"/>
        <p:guide orient="horz"/>
        <p:guide pos="558"/>
        <p:guide pos="569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99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754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518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0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5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시간은 어떻게 더하고 뺄까요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시간은 어떻게 더하고 뺄까요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98556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9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19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12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87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0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02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87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slide" Target="slide5.xml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7734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100~101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68~69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605250" y="2921176"/>
            <a:ext cx="507209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시간은 어떻게 더하고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뺄까요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885825" y="4534247"/>
            <a:ext cx="8139141" cy="834788"/>
          </a:xfrm>
          <a:prstGeom prst="roundRect">
            <a:avLst>
              <a:gd name="adj" fmla="val 556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8123" y="4566921"/>
            <a:ext cx="8090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뮤지컬 공연이 시작하는 시각 전까지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어디를 다녀오면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좋을지 고민하고 있습니다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덧셈과 뺄셈을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  <p:pic>
        <p:nvPicPr>
          <p:cNvPr id="26" name="그림 2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877963" y="1349916"/>
            <a:ext cx="8273478" cy="769441"/>
            <a:chOff x="3803670" y="1734824"/>
            <a:chExt cx="8273478" cy="769441"/>
          </a:xfrm>
        </p:grpSpPr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802560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현재 시각은 오후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10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분입니다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뮤지컬 공연 시작 시각이 오후 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7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30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분일 때 알맞은 여행 일정을 골라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77" y="47428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962025" y="3980456"/>
            <a:ext cx="4777136" cy="430887"/>
            <a:chOff x="421557" y="4389030"/>
            <a:chExt cx="4777136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592197" y="4389030"/>
              <a:ext cx="46064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지혜와 가족들은 무엇을 하고 있나요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421557" y="45271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282836" y="2252555"/>
            <a:ext cx="7352260" cy="1547462"/>
            <a:chOff x="1273311" y="2252555"/>
            <a:chExt cx="7352260" cy="1547462"/>
          </a:xfrm>
        </p:grpSpPr>
        <p:grpSp>
          <p:nvGrpSpPr>
            <p:cNvPr id="42" name="그룹 41"/>
            <p:cNvGrpSpPr>
              <a:grpSpLocks noChangeAspect="1"/>
            </p:cNvGrpSpPr>
            <p:nvPr/>
          </p:nvGrpSpPr>
          <p:grpSpPr>
            <a:xfrm>
              <a:off x="1273311" y="2252555"/>
              <a:ext cx="2563170" cy="1547462"/>
              <a:chOff x="1670145" y="1979088"/>
              <a:chExt cx="6407925" cy="3868656"/>
            </a:xfrm>
          </p:grpSpPr>
          <p:pic>
            <p:nvPicPr>
              <p:cNvPr id="43" name="그림 4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5" t="13239" r="16631" b="62425"/>
              <a:stretch/>
            </p:blipFill>
            <p:spPr>
              <a:xfrm>
                <a:off x="1670145" y="2676728"/>
                <a:ext cx="6407925" cy="3171016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7" t="2929" r="39981" b="85788"/>
              <a:stretch/>
            </p:blipFill>
            <p:spPr>
              <a:xfrm>
                <a:off x="2563190" y="1979088"/>
                <a:ext cx="2947915" cy="1470203"/>
              </a:xfrm>
              <a:prstGeom prst="rect">
                <a:avLst/>
              </a:prstGeom>
            </p:spPr>
          </p:pic>
        </p:grp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t="43117" r="12179" b="35757"/>
            <a:stretch/>
          </p:blipFill>
          <p:spPr>
            <a:xfrm>
              <a:off x="4326085" y="2406286"/>
              <a:ext cx="3918705" cy="1376350"/>
            </a:xfrm>
            <a:prstGeom prst="rect">
              <a:avLst/>
            </a:prstGeom>
          </p:spPr>
        </p:pic>
        <p:pic>
          <p:nvPicPr>
            <p:cNvPr id="35" name="그림 34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797" y="2465661"/>
              <a:ext cx="277200" cy="280350"/>
            </a:xfrm>
            <a:prstGeom prst="rect">
              <a:avLst/>
            </a:prstGeom>
          </p:spPr>
        </p:pic>
        <p:pic>
          <p:nvPicPr>
            <p:cNvPr id="36" name="그림 35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371" y="2465661"/>
              <a:ext cx="277200" cy="280350"/>
            </a:xfrm>
            <a:prstGeom prst="rect">
              <a:avLst/>
            </a:prstGeom>
          </p:spPr>
        </p:pic>
      </p:grp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5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885826" y="3522332"/>
            <a:ext cx="8123570" cy="191891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5202" y="3589236"/>
            <a:ext cx="78737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현재 시각은 오후 1시 1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분이고, 뮤지컬 공연 시각은 오후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30분이라는 것을 알 수 있습니다.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현재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시각과 뮤지컬 공연 시각을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알 수 있습니다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고를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 있는 여행 일정을 알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있습니다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여행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일정의 소요 시간을 알 수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있습니다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88577" y="2986139"/>
            <a:ext cx="4856989" cy="430887"/>
            <a:chOff x="3801651" y="3948292"/>
            <a:chExt cx="4856989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3959918" y="3948292"/>
              <a:ext cx="46987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1763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문제에서 알 수 있는 것은 무엇인가요?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801651" y="411627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덧셈과 뺄셈을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  <p:pic>
        <p:nvPicPr>
          <p:cNvPr id="30" name="그림 29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273311" y="1334644"/>
            <a:ext cx="7352260" cy="1547462"/>
            <a:chOff x="1273311" y="1334644"/>
            <a:chExt cx="7352260" cy="1547462"/>
          </a:xfrm>
        </p:grpSpPr>
        <p:grpSp>
          <p:nvGrpSpPr>
            <p:cNvPr id="51" name="그룹 50"/>
            <p:cNvGrpSpPr>
              <a:grpSpLocks noChangeAspect="1"/>
            </p:cNvGrpSpPr>
            <p:nvPr/>
          </p:nvGrpSpPr>
          <p:grpSpPr>
            <a:xfrm>
              <a:off x="1273311" y="1334644"/>
              <a:ext cx="2563170" cy="1547462"/>
              <a:chOff x="1670145" y="1682888"/>
              <a:chExt cx="6407925" cy="3868656"/>
            </a:xfrm>
          </p:grpSpPr>
          <p:pic>
            <p:nvPicPr>
              <p:cNvPr id="52" name="그림 51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5" t="13239" r="16631" b="62425"/>
              <a:stretch/>
            </p:blipFill>
            <p:spPr>
              <a:xfrm>
                <a:off x="1670145" y="2380529"/>
                <a:ext cx="6407925" cy="3171015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7" t="2929" r="39981" b="85788"/>
              <a:stretch/>
            </p:blipFill>
            <p:spPr>
              <a:xfrm>
                <a:off x="2563189" y="1682888"/>
                <a:ext cx="2947916" cy="1470202"/>
              </a:xfrm>
              <a:prstGeom prst="rect">
                <a:avLst/>
              </a:prstGeom>
            </p:spPr>
          </p:pic>
        </p:grpSp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t="43117" r="12179" b="35757"/>
            <a:stretch/>
          </p:blipFill>
          <p:spPr>
            <a:xfrm>
              <a:off x="4326085" y="1464625"/>
              <a:ext cx="3918705" cy="1376350"/>
            </a:xfrm>
            <a:prstGeom prst="rect">
              <a:avLst/>
            </a:prstGeom>
          </p:spPr>
        </p:pic>
        <p:pic>
          <p:nvPicPr>
            <p:cNvPr id="55" name="그림 54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797" y="1547750"/>
              <a:ext cx="277200" cy="280350"/>
            </a:xfrm>
            <a:prstGeom prst="rect">
              <a:avLst/>
            </a:prstGeom>
          </p:spPr>
        </p:pic>
        <p:pic>
          <p:nvPicPr>
            <p:cNvPr id="56" name="그림 55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371" y="1524000"/>
              <a:ext cx="277200" cy="280350"/>
            </a:xfrm>
            <a:prstGeom prst="rect">
              <a:avLst/>
            </a:prstGeom>
          </p:spPr>
        </p:pic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9493" y="42730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8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덧셈과 뺄셈을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964119" y="4502109"/>
            <a:ext cx="8169208" cy="1107996"/>
            <a:chOff x="3801651" y="3948292"/>
            <a:chExt cx="8169208" cy="1107996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3948043" y="3948292"/>
              <a:ext cx="802281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문제에서 알 수 있는 것들과 알맞은 여행 일정을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고르기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위하여 주의할 점을 생각하며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여행 일정을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골라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그리고 그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이유를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적어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3801651" y="411627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885825" y="3651531"/>
            <a:ext cx="8147050" cy="514546"/>
          </a:xfrm>
          <a:prstGeom prst="roundRect">
            <a:avLst>
              <a:gd name="adj" fmla="val 1260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5501" y="3691588"/>
            <a:ext cx="74893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뮤지컬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공연이 시작하는 시각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전까지 다녀와야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964827" y="3095549"/>
            <a:ext cx="8156831" cy="430887"/>
            <a:chOff x="3944888" y="1389026"/>
            <a:chExt cx="8156831" cy="430887"/>
          </a:xfrm>
        </p:grpSpPr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4082951" y="1389026"/>
              <a:ext cx="80187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여행 일정을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고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르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기 위하여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기억해야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할 점은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944888" y="151775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894" y="36864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1273311" y="1334644"/>
            <a:ext cx="7352260" cy="1547462"/>
            <a:chOff x="1273311" y="1334644"/>
            <a:chExt cx="7352260" cy="1547462"/>
          </a:xfrm>
        </p:grpSpPr>
        <p:grpSp>
          <p:nvGrpSpPr>
            <p:cNvPr id="33" name="그룹 32"/>
            <p:cNvGrpSpPr>
              <a:grpSpLocks noChangeAspect="1"/>
            </p:cNvGrpSpPr>
            <p:nvPr/>
          </p:nvGrpSpPr>
          <p:grpSpPr>
            <a:xfrm>
              <a:off x="1273311" y="1334644"/>
              <a:ext cx="2563170" cy="1547462"/>
              <a:chOff x="1670145" y="1682888"/>
              <a:chExt cx="6407925" cy="3868656"/>
            </a:xfrm>
          </p:grpSpPr>
          <p:pic>
            <p:nvPicPr>
              <p:cNvPr id="40" name="그림 3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5" t="13239" r="16631" b="62425"/>
              <a:stretch/>
            </p:blipFill>
            <p:spPr>
              <a:xfrm>
                <a:off x="1670145" y="2380529"/>
                <a:ext cx="6407925" cy="3171015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7" t="2929" r="39981" b="85788"/>
              <a:stretch/>
            </p:blipFill>
            <p:spPr>
              <a:xfrm>
                <a:off x="2563189" y="1682888"/>
                <a:ext cx="2947916" cy="1470202"/>
              </a:xfrm>
              <a:prstGeom prst="rect">
                <a:avLst/>
              </a:prstGeom>
            </p:spPr>
          </p:pic>
        </p:grpSp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t="43117" r="12179" b="35757"/>
            <a:stretch/>
          </p:blipFill>
          <p:spPr>
            <a:xfrm>
              <a:off x="4326085" y="1464625"/>
              <a:ext cx="3918705" cy="1376350"/>
            </a:xfrm>
            <a:prstGeom prst="rect">
              <a:avLst/>
            </a:prstGeom>
          </p:spPr>
        </p:pic>
        <p:pic>
          <p:nvPicPr>
            <p:cNvPr id="37" name="그림 36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797" y="1547750"/>
              <a:ext cx="277200" cy="280350"/>
            </a:xfrm>
            <a:prstGeom prst="rect">
              <a:avLst/>
            </a:prstGeom>
          </p:spPr>
        </p:pic>
        <p:pic>
          <p:nvPicPr>
            <p:cNvPr id="39" name="그림 38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371" y="1524000"/>
              <a:ext cx="277200" cy="280350"/>
            </a:xfrm>
            <a:prstGeom prst="rect">
              <a:avLst/>
            </a:prstGeom>
          </p:spPr>
        </p:pic>
      </p:grp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3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34"/>
          <p:cNvSpPr/>
          <p:nvPr/>
        </p:nvSpPr>
        <p:spPr>
          <a:xfrm>
            <a:off x="885825" y="3396278"/>
            <a:ext cx="8147050" cy="2513985"/>
          </a:xfrm>
          <a:prstGeom prst="roundRect">
            <a:avLst>
              <a:gd name="adj" fmla="val 504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6200" y="3422164"/>
            <a:ext cx="799756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저는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일정을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골랐습니다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현재 시각이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뮤지컬 공연 시각이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분이므로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여행을 다녀올 수 있는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시간은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그래서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일정을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고를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수 있는데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저는 수족관을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가 보고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싶기 때문에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골랐습니다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일정을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골랐습니다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 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고르면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공연 시간까지 너무 오래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기다려야 하고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, 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번 일정은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 넘어서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끝나기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때문에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고르지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않았습니다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덧셈과 뺄셈을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76362" y="2862219"/>
            <a:ext cx="7566058" cy="430887"/>
            <a:chOff x="1037040" y="3789040"/>
            <a:chExt cx="7566058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1208377" y="3789040"/>
              <a:ext cx="73947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어떤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일정을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골랐나요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 이유도 함께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1037040" y="394148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232" y="44445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1273311" y="1334644"/>
            <a:ext cx="7352260" cy="1547462"/>
            <a:chOff x="1273311" y="1334644"/>
            <a:chExt cx="7352260" cy="1547462"/>
          </a:xfrm>
        </p:grpSpPr>
        <p:grpSp>
          <p:nvGrpSpPr>
            <p:cNvPr id="20" name="그룹 19"/>
            <p:cNvGrpSpPr>
              <a:grpSpLocks noChangeAspect="1"/>
            </p:cNvGrpSpPr>
            <p:nvPr/>
          </p:nvGrpSpPr>
          <p:grpSpPr>
            <a:xfrm>
              <a:off x="1273311" y="1334644"/>
              <a:ext cx="2563170" cy="1547462"/>
              <a:chOff x="1670145" y="1682888"/>
              <a:chExt cx="6407925" cy="3868656"/>
            </a:xfrm>
          </p:grpSpPr>
          <p:pic>
            <p:nvPicPr>
              <p:cNvPr id="27" name="그림 26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5" t="13239" r="16631" b="62425"/>
              <a:stretch/>
            </p:blipFill>
            <p:spPr>
              <a:xfrm>
                <a:off x="1670145" y="2380529"/>
                <a:ext cx="6407925" cy="3171015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7" t="2929" r="39981" b="85788"/>
              <a:stretch/>
            </p:blipFill>
            <p:spPr>
              <a:xfrm>
                <a:off x="2563189" y="1682888"/>
                <a:ext cx="2947916" cy="1470202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t="43117" r="12179" b="35757"/>
            <a:stretch/>
          </p:blipFill>
          <p:spPr>
            <a:xfrm>
              <a:off x="4326085" y="1464625"/>
              <a:ext cx="3918705" cy="1376350"/>
            </a:xfrm>
            <a:prstGeom prst="rect">
              <a:avLst/>
            </a:prstGeom>
          </p:spPr>
        </p:pic>
        <p:pic>
          <p:nvPicPr>
            <p:cNvPr id="22" name="그림 21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797" y="1547750"/>
              <a:ext cx="277200" cy="280350"/>
            </a:xfrm>
            <a:prstGeom prst="rect">
              <a:avLst/>
            </a:prstGeom>
          </p:spPr>
        </p:pic>
        <p:pic>
          <p:nvPicPr>
            <p:cNvPr id="25" name="그림 24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371" y="1524000"/>
              <a:ext cx="277200" cy="280350"/>
            </a:xfrm>
            <a:prstGeom prst="rect">
              <a:avLst/>
            </a:prstGeom>
          </p:spPr>
        </p:pic>
      </p:grp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3958456" y="3925058"/>
            <a:ext cx="4277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시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33" y="2422563"/>
            <a:ext cx="2715768" cy="11064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75" y="2422563"/>
            <a:ext cx="1106424" cy="110642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59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55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초에서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초가 지난 시각을 구해 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592420" y="3925139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588" y="39768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1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4877102" y="4855988"/>
            <a:ext cx="44231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                                               )</a:t>
            </a:r>
            <a:endParaRPr lang="ko-KR" altLang="en-US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75715" y="1412776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lang="en-US" altLang="ko-KR" sz="2200" b="1" spc="3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지혜는 도자기 축제에서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한 시간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동안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체험 활동을 하려고 합니다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한 시간이 넘지 않도록 활동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가지를 골라 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872101" y="4855988"/>
            <a:ext cx="243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㉠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㉢ 또는 ㉡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㉢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573" y="48880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9" name="타원 1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936243" y="2388358"/>
            <a:ext cx="7058490" cy="2156345"/>
            <a:chOff x="1936243" y="2388358"/>
            <a:chExt cx="7058490" cy="2156345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4297077" y="2388358"/>
              <a:ext cx="0" cy="2156345"/>
            </a:xfrm>
            <a:prstGeom prst="line">
              <a:avLst/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6649338" y="2388358"/>
              <a:ext cx="0" cy="2156345"/>
            </a:xfrm>
            <a:prstGeom prst="line">
              <a:avLst/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/>
            <p:cNvGrpSpPr/>
            <p:nvPr/>
          </p:nvGrpSpPr>
          <p:grpSpPr>
            <a:xfrm>
              <a:off x="1936243" y="2388358"/>
              <a:ext cx="7052967" cy="2156345"/>
              <a:chOff x="1936243" y="2388358"/>
              <a:chExt cx="7052967" cy="2156345"/>
            </a:xfrm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1936243" y="2388358"/>
                <a:ext cx="7052967" cy="2156345"/>
              </a:xfrm>
              <a:prstGeom prst="roundRect">
                <a:avLst>
                  <a:gd name="adj" fmla="val 8274"/>
                </a:avLst>
              </a:prstGeom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" name="직선 연결선 4"/>
              <p:cNvCxnSpPr/>
              <p:nvPr/>
            </p:nvCxnSpPr>
            <p:spPr>
              <a:xfrm>
                <a:off x="1936243" y="3036711"/>
                <a:ext cx="7052967" cy="0"/>
              </a:xfrm>
              <a:prstGeom prst="line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1936243" y="3897052"/>
                <a:ext cx="7052967" cy="0"/>
              </a:xfrm>
              <a:prstGeom prst="line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직사각형 28"/>
            <p:cNvSpPr/>
            <p:nvPr/>
          </p:nvSpPr>
          <p:spPr>
            <a:xfrm>
              <a:off x="1936243" y="2401405"/>
              <a:ext cx="2360834" cy="63530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ko-KR" altLang="en-US" sz="24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㉠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936243" y="3897052"/>
              <a:ext cx="2360834" cy="63530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35</a:t>
              </a:r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20</a:t>
              </a:r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936243" y="3032956"/>
              <a:ext cx="2360834" cy="86409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컵 만들기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304928" y="2401405"/>
              <a:ext cx="2360834" cy="63530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㉡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304928" y="3897052"/>
              <a:ext cx="2360834" cy="63530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40</a:t>
              </a:r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35</a:t>
              </a:r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304928" y="3032956"/>
              <a:ext cx="2360834" cy="86409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도자기 시계</a:t>
              </a:r>
            </a:p>
            <a:p>
              <a:pPr algn="ctr"/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만들기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633899" y="2401405"/>
              <a:ext cx="2360834" cy="63530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㉢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633899" y="3897052"/>
              <a:ext cx="2360834" cy="63530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15</a:t>
              </a:r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633899" y="3032956"/>
              <a:ext cx="2360834" cy="86409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/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도자기 가마 </a:t>
              </a:r>
            </a:p>
            <a:p>
              <a:pPr algn="ctr"/>
              <a:r>
                <a:rPr lang="ko-KR" altLang="en-US" sz="24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구경하기</a:t>
              </a:r>
              <a:endParaRPr lang="en-US" altLang="ko-KR" sz="24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4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/>
          <p:cNvSpPr/>
          <p:nvPr/>
        </p:nvSpPr>
        <p:spPr>
          <a:xfrm>
            <a:off x="2997562" y="2951709"/>
            <a:ext cx="60353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시  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분  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(               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초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117921" y="2951709"/>
            <a:ext cx="14317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75715" y="1412776"/>
            <a:ext cx="8133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도영이는 친구들과 영화를 보았습니다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재생 시간이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초인 영화가 저녁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초에 끝났습니다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영화가 시작한 시각을 구해 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993" y="30031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>
          <a:xfrm>
            <a:off x="5118592" y="2951709"/>
            <a:ext cx="14317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134816" y="2951709"/>
            <a:ext cx="14317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652" y="30031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830" y="30031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7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2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31515" y="2604943"/>
            <a:ext cx="4674285" cy="194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길이와 시간을 비교해  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spc="3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볼까요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54935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8604" y="548680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시간은 어떻게 더하고 뺄까요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09326" y="2721460"/>
            <a:ext cx="5571707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시간의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덧셈과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뺄셈을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just"/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계산하는 </a:t>
            </a: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</a:rPr>
              <a:t>방법을 활용하여</a:t>
            </a:r>
            <a:endParaRPr lang="en-US" altLang="ko-KR" sz="3600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just"/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</a:rPr>
              <a:t>문제를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해결해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54935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27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시간은 어떻게 더하고 뺄까요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(2)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덧셈을 활용하여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19371" r="13970" b="42013"/>
          <a:stretch/>
        </p:blipFill>
        <p:spPr>
          <a:xfrm>
            <a:off x="2042425" y="1614667"/>
            <a:ext cx="5551098" cy="3972464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6557" r="53155" b="82626"/>
          <a:stretch/>
        </p:blipFill>
        <p:spPr>
          <a:xfrm>
            <a:off x="3407434" y="3752490"/>
            <a:ext cx="1535502" cy="1112808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222" r="20357" b="82961"/>
          <a:stretch/>
        </p:blipFill>
        <p:spPr>
          <a:xfrm>
            <a:off x="6459122" y="2708694"/>
            <a:ext cx="1535502" cy="11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덧셈을 활용하여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t="21799" r="38222" b="62271"/>
          <a:stretch/>
        </p:blipFill>
        <p:spPr>
          <a:xfrm>
            <a:off x="2310682" y="2196935"/>
            <a:ext cx="5428651" cy="2848493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886779" y="2956596"/>
            <a:ext cx="3980496" cy="8978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0302" y="3011347"/>
            <a:ext cx="386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숙소 앞 버스 정류장에서 </a:t>
            </a:r>
            <a:r>
              <a:rPr lang="ko-KR" altLang="en-US" sz="2200" b="1" spc="-20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버스를 기다리고 있습니다.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60768" y="2062360"/>
            <a:ext cx="3906507" cy="769441"/>
            <a:chOff x="4160912" y="1256073"/>
            <a:chExt cx="3906507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301416" y="1256073"/>
              <a:ext cx="376600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지혜와 가족들은 무엇을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하고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있나요?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160912" y="138946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덧셈을 활용하여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868438" y="1341646"/>
            <a:ext cx="4768087" cy="430887"/>
            <a:chOff x="3803670" y="1734824"/>
            <a:chExt cx="4768087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4051539" y="1734824"/>
              <a:ext cx="452021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버스가 도착하는 시각을 알아봅시다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644" y="31967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모서리가 둥근 직사각형 46"/>
          <p:cNvSpPr/>
          <p:nvPr/>
        </p:nvSpPr>
        <p:spPr>
          <a:xfrm>
            <a:off x="868439" y="5058839"/>
            <a:ext cx="8140956" cy="840311"/>
          </a:xfrm>
          <a:prstGeom prst="roundRect">
            <a:avLst>
              <a:gd name="adj" fmla="val 1118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972927" y="4552426"/>
            <a:ext cx="8138968" cy="430887"/>
            <a:chOff x="4160912" y="3793048"/>
            <a:chExt cx="8138968" cy="430887"/>
          </a:xfrm>
        </p:grpSpPr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4315041" y="3793048"/>
              <a:ext cx="79848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20" dirty="0">
                  <a:latin typeface="나눔고딕"/>
                  <a:ea typeface="나눔고딕"/>
                  <a:sym typeface="Wingdings"/>
                </a:rPr>
                <a:t>지혜네 가족이 몇 시에 버스를 탈 수 </a:t>
              </a:r>
              <a:r>
                <a:rPr lang="ko-KR" altLang="en-US" sz="2200" b="1" spc="-20" dirty="0" smtClean="0">
                  <a:latin typeface="나눔고딕"/>
                  <a:ea typeface="나눔고딕"/>
                  <a:sym typeface="Wingdings"/>
                </a:rPr>
                <a:t>있을지 </a:t>
              </a:r>
              <a:r>
                <a:rPr lang="ko-KR" altLang="en-US" sz="2200" b="1" spc="-20" dirty="0">
                  <a:latin typeface="나눔고딕"/>
                  <a:ea typeface="나눔고딕"/>
                  <a:sym typeface="Wingdings"/>
                </a:rPr>
                <a:t>어떻게 알 수 </a:t>
              </a:r>
              <a:r>
                <a:rPr lang="ko-KR" altLang="en-US" sz="2200" b="1" spc="-20" dirty="0" smtClean="0">
                  <a:latin typeface="나눔고딕"/>
                  <a:ea typeface="나눔고딕"/>
                  <a:sym typeface="Wingdings"/>
                </a:rPr>
                <a:t>있나요</a:t>
              </a:r>
              <a:r>
                <a:rPr lang="ko-KR" altLang="en-US" sz="2200" b="1" spc="-20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4160912" y="39596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38769" y="5094274"/>
            <a:ext cx="8318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현재 시각에서 4분이 지난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시각을 구합니다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lvl="0" indent="-180000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13시 56분에서 4분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후의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시각을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구합니다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869" y="52702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7" t="17661" r="12507" b="41169"/>
          <a:stretch/>
        </p:blipFill>
        <p:spPr>
          <a:xfrm>
            <a:off x="5137631" y="1908429"/>
            <a:ext cx="3535287" cy="2581067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993" r="50000" b="82339"/>
          <a:stretch/>
        </p:blipFill>
        <p:spPr>
          <a:xfrm>
            <a:off x="5266207" y="3261658"/>
            <a:ext cx="1900646" cy="1140312"/>
          </a:xfrm>
          <a:prstGeom prst="rect">
            <a:avLst/>
          </a:prstGeom>
        </p:spPr>
      </p:pic>
      <p:pic>
        <p:nvPicPr>
          <p:cNvPr id="61" name="그림 6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5" t="6618" r="18665" b="81714"/>
          <a:stretch/>
        </p:blipFill>
        <p:spPr>
          <a:xfrm>
            <a:off x="7553576" y="2610508"/>
            <a:ext cx="1710582" cy="1026281"/>
          </a:xfrm>
          <a:prstGeom prst="rect">
            <a:avLst/>
          </a:prstGeom>
        </p:spPr>
      </p:pic>
      <p:pic>
        <p:nvPicPr>
          <p:cNvPr id="34" name="그림 3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20" y="2189435"/>
            <a:ext cx="277200" cy="280350"/>
          </a:xfrm>
          <a:prstGeom prst="rect">
            <a:avLst/>
          </a:prstGeom>
        </p:spPr>
      </p:pic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5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7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885825" y="2062522"/>
            <a:ext cx="8147050" cy="442641"/>
          </a:xfrm>
          <a:prstGeom prst="roundRect">
            <a:avLst>
              <a:gd name="adj" fmla="val 781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0052" y="2068399"/>
            <a:ext cx="78736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분에서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 지나면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6393" y="1536773"/>
            <a:ext cx="8002921" cy="430887"/>
            <a:chOff x="427381" y="3140968"/>
            <a:chExt cx="7552572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70717" y="3140968"/>
              <a:ext cx="740923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17633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13시 56분에서 4분이 지난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시각은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몇 시인가요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81" y="3292117"/>
              <a:ext cx="122238" cy="12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  <p:pic>
        <p:nvPicPr>
          <p:cNvPr id="27" name="그림 2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232" y="20750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모서리가 둥근 직사각형 36"/>
          <p:cNvSpPr/>
          <p:nvPr/>
        </p:nvSpPr>
        <p:spPr>
          <a:xfrm>
            <a:off x="893610" y="3837453"/>
            <a:ext cx="8123570" cy="1215249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0052" y="3891079"/>
            <a:ext cx="80678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1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13시 60분은 14시와 같습니다. </a:t>
            </a:r>
            <a:r>
              <a:rPr lang="ko-KR" altLang="en-US" sz="2200" b="1" spc="-1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60분은 </a:t>
            </a:r>
            <a:r>
              <a:rPr lang="ko-KR" altLang="en-US" sz="2200" b="1" spc="-1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1시간과 같기 때문입니다.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시계를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1시 56분에서 4분을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돌렸더니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2시가 되었습니다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56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분에서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 지난 시각은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(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오후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같습니다. 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984659" y="2920970"/>
            <a:ext cx="8076766" cy="769441"/>
            <a:chOff x="421557" y="4378226"/>
            <a:chExt cx="8076766" cy="769441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573146" y="4378226"/>
              <a:ext cx="792517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100" dirty="0">
                  <a:latin typeface="나눔고딕"/>
                  <a:ea typeface="나눔고딕"/>
                  <a:sym typeface="Wingdings"/>
                </a:rPr>
                <a:t>13시 60분을 시계에서 </a:t>
              </a:r>
              <a:r>
                <a:rPr lang="ko-KR" altLang="en-US" sz="2200" b="1" spc="-100" dirty="0" smtClean="0">
                  <a:latin typeface="나눔고딕"/>
                  <a:ea typeface="나눔고딕"/>
                  <a:sym typeface="Wingdings"/>
                </a:rPr>
                <a:t>찾아보세요. 13</a:t>
              </a:r>
              <a:r>
                <a:rPr lang="ko-KR" altLang="en-US" sz="2200" b="1" spc="-100" dirty="0">
                  <a:latin typeface="나눔고딕"/>
                  <a:ea typeface="나눔고딕"/>
                  <a:sym typeface="Wingdings"/>
                </a:rPr>
                <a:t>시 60분은 몇 시와 같은가요</a:t>
              </a:r>
              <a:r>
                <a:rPr lang="ko-KR" altLang="en-US" sz="2200" b="1" spc="-100" dirty="0" smtClean="0">
                  <a:latin typeface="나눔고딕"/>
                  <a:ea typeface="나눔고딕"/>
                  <a:sym typeface="Wingdings"/>
                </a:rPr>
                <a:t>? 그 이유는 무엇인가요</a:t>
              </a:r>
              <a:r>
                <a:rPr lang="en-US" altLang="ko-KR" sz="2200" b="1" spc="-100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spc="-100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21557" y="45271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277" y="42363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7" grpId="0"/>
      <p:bldP spid="37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885824" y="2455131"/>
            <a:ext cx="4213011" cy="7913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7352" y="2466064"/>
            <a:ext cx="4027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13시 56분에서 8분 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후의 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시각을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구합니다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94819" y="1538727"/>
            <a:ext cx="4104018" cy="769441"/>
            <a:chOff x="4477239" y="1657979"/>
            <a:chExt cx="4104018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647381" y="1657979"/>
              <a:ext cx="393387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135번 버스가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도착하는 시각은 어떻게 알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있나요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477239" y="18155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  <p:pic>
        <p:nvPicPr>
          <p:cNvPr id="28" name="그림 27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4211" y="26420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모서리가 둥근 직사각형 38"/>
          <p:cNvSpPr/>
          <p:nvPr/>
        </p:nvSpPr>
        <p:spPr>
          <a:xfrm>
            <a:off x="885825" y="4377804"/>
            <a:ext cx="8123570" cy="1516962"/>
          </a:xfrm>
          <a:prstGeom prst="roundRect">
            <a:avLst>
              <a:gd name="adj" fmla="val 660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129" y="4413010"/>
            <a:ext cx="79677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</a:t>
            </a:r>
            <a:r>
              <a:rPr lang="ko-KR" altLang="en-US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56</a:t>
            </a:r>
            <a:r>
              <a:rPr lang="ko-KR" altLang="en-US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분에서 </a:t>
            </a:r>
            <a:r>
              <a:rPr lang="en-US" altLang="ko-KR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8</a:t>
            </a:r>
            <a:r>
              <a:rPr lang="ko-KR" altLang="en-US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분을 더한 시각은 </a:t>
            </a:r>
            <a:r>
              <a:rPr lang="en-US" altLang="ko-KR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</a:t>
            </a:r>
            <a:r>
              <a:rPr lang="ko-KR" altLang="en-US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64</a:t>
            </a:r>
            <a:r>
              <a:rPr lang="ko-KR" altLang="en-US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분입니다</a:t>
            </a:r>
            <a:r>
              <a:rPr lang="en-US" altLang="ko-KR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 60</a:t>
            </a:r>
            <a:r>
              <a:rPr lang="ko-KR" altLang="en-US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분은 </a:t>
            </a:r>
            <a:r>
              <a:rPr lang="en-US" altLang="ko-KR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</a:t>
            </a:r>
            <a:r>
              <a:rPr lang="ko-KR" altLang="en-US" sz="2200" b="1" spc="4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시간과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같으므로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64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분과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  <a:p>
            <a:pPr marL="179388" lvl="0" indent="-179388" algn="just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분에서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분이 지난 시각은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시였는데 거기서 다시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분을 더해 주면 되므로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984659" y="3842278"/>
            <a:ext cx="8076766" cy="430887"/>
            <a:chOff x="421557" y="4360455"/>
            <a:chExt cx="8076766" cy="430887"/>
          </a:xfrm>
        </p:grpSpPr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573146" y="4360455"/>
              <a:ext cx="792517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135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번 버스가 도착하는 시각은 언제인가요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en-US" altLang="ko-KR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421557" y="45271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492" y="49275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5137631" y="1303069"/>
            <a:ext cx="4126527" cy="2581067"/>
            <a:chOff x="5137631" y="1303069"/>
            <a:chExt cx="4126527" cy="2581067"/>
          </a:xfrm>
        </p:grpSpPr>
        <p:pic>
          <p:nvPicPr>
            <p:cNvPr id="30" name="그림 2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7" t="17661" r="12507" b="41169"/>
            <a:stretch/>
          </p:blipFill>
          <p:spPr>
            <a:xfrm>
              <a:off x="5137631" y="1303069"/>
              <a:ext cx="3535287" cy="2581067"/>
            </a:xfrm>
            <a:prstGeom prst="rect">
              <a:avLst/>
            </a:prstGeom>
          </p:spPr>
        </p:pic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5993" r="50000" b="82339"/>
            <a:stretch/>
          </p:blipFill>
          <p:spPr>
            <a:xfrm>
              <a:off x="5266207" y="2656298"/>
              <a:ext cx="1900646" cy="1140312"/>
            </a:xfrm>
            <a:prstGeom prst="rect">
              <a:avLst/>
            </a:prstGeom>
          </p:spPr>
        </p:pic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5" t="6618" r="18665" b="81714"/>
            <a:stretch/>
          </p:blipFill>
          <p:spPr>
            <a:xfrm>
              <a:off x="7553576" y="2005148"/>
              <a:ext cx="1710582" cy="1026281"/>
            </a:xfrm>
            <a:prstGeom prst="rect">
              <a:avLst/>
            </a:prstGeom>
          </p:spPr>
        </p:pic>
      </p:grp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7880613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99" y="1556073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덧셈과 뺄셈을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670145" y="1704803"/>
            <a:ext cx="6407925" cy="3846741"/>
            <a:chOff x="1670145" y="1704803"/>
            <a:chExt cx="6407925" cy="3846741"/>
          </a:xfrm>
        </p:grpSpPr>
        <p:pic>
          <p:nvPicPr>
            <p:cNvPr id="2" name="그림 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5" t="13239" r="16631" b="62425"/>
            <a:stretch/>
          </p:blipFill>
          <p:spPr>
            <a:xfrm>
              <a:off x="1670145" y="2380529"/>
              <a:ext cx="6407925" cy="3171015"/>
            </a:xfrm>
            <a:prstGeom prst="rect">
              <a:avLst/>
            </a:prstGeom>
          </p:spPr>
        </p:pic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7" t="2929" r="39981" b="85788"/>
            <a:stretch/>
          </p:blipFill>
          <p:spPr>
            <a:xfrm>
              <a:off x="2527555" y="1704803"/>
              <a:ext cx="2947916" cy="1470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6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43117" r="12179" b="35757"/>
          <a:stretch/>
        </p:blipFill>
        <p:spPr>
          <a:xfrm>
            <a:off x="946707" y="2281845"/>
            <a:ext cx="7837409" cy="27526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덧셈과 뺄셈을 활용하여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</a:p>
        </p:txBody>
      </p:sp>
    </p:spTree>
    <p:extLst>
      <p:ext uri="{BB962C8B-B14F-4D97-AF65-F5344CB8AC3E}">
        <p14:creationId xmlns:p14="http://schemas.microsoft.com/office/powerpoint/2010/main" val="29643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727</Words>
  <Application>Microsoft Office PowerPoint</Application>
  <PresentationFormat>A4 용지(210x297mm)</PresentationFormat>
  <Paragraphs>127</Paragraphs>
  <Slides>17</Slides>
  <Notes>2</Notes>
  <HiddenSlides>4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4</vt:i4>
      </vt:variant>
    </vt:vector>
  </HeadingPairs>
  <TitlesOfParts>
    <vt:vector size="30" baseType="lpstr">
      <vt:lpstr>나눔고딕 ExtraBold</vt:lpstr>
      <vt:lpstr>Wingdings</vt:lpstr>
      <vt:lpstr>Arial</vt:lpstr>
      <vt:lpstr>나눔바른고딕</vt:lpstr>
      <vt:lpstr>나눔고딕</vt:lpstr>
      <vt:lpstr>맑은 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2</vt:lpstr>
      <vt:lpstr>재구성한 쇼 3</vt:lpstr>
      <vt:lpstr>재구성한 쇼 4</vt:lpstr>
      <vt:lpstr>재구성한 쇼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Registered User</cp:lastModifiedBy>
  <cp:revision>355</cp:revision>
  <cp:lastPrinted>2017-03-06T04:05:42Z</cp:lastPrinted>
  <dcterms:created xsi:type="dcterms:W3CDTF">2016-11-16T23:53:02Z</dcterms:created>
  <dcterms:modified xsi:type="dcterms:W3CDTF">2019-11-11T07:48:50Z</dcterms:modified>
</cp:coreProperties>
</file>