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21"/>
  </p:notesMasterIdLst>
  <p:sldIdLst>
    <p:sldId id="256" r:id="rId4"/>
    <p:sldId id="257" r:id="rId5"/>
    <p:sldId id="279" r:id="rId6"/>
    <p:sldId id="290" r:id="rId7"/>
    <p:sldId id="293" r:id="rId8"/>
    <p:sldId id="299" r:id="rId9"/>
    <p:sldId id="298" r:id="rId10"/>
    <p:sldId id="284" r:id="rId11"/>
    <p:sldId id="285" r:id="rId12"/>
    <p:sldId id="287" r:id="rId13"/>
    <p:sldId id="286" r:id="rId14"/>
    <p:sldId id="288" r:id="rId15"/>
    <p:sldId id="289" r:id="rId16"/>
    <p:sldId id="294" r:id="rId17"/>
    <p:sldId id="296" r:id="rId18"/>
    <p:sldId id="297" r:id="rId19"/>
    <p:sldId id="262" r:id="rId20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22"/>
    </p:embeddedFont>
    <p:embeddedFont>
      <p:font typeface="나눔바른고딕" panose="020B0603020101020101" pitchFamily="50" charset="-127"/>
      <p:regular r:id="rId23"/>
      <p:bold r:id="rId24"/>
    </p:embeddedFont>
    <p:embeddedFont>
      <p:font typeface="나눔고딕" panose="020D0604000000000000" pitchFamily="50" charset="-127"/>
      <p:regular r:id="rId25"/>
      <p:bold r:id="rId26"/>
    </p:embeddedFont>
    <p:embeddedFont>
      <p:font typeface="맑은 고딕" panose="020B0503020000020004" pitchFamily="50" charset="-127"/>
      <p:regular r:id="rId27"/>
      <p:bold r:id="rId28"/>
    </p:embeddedFont>
  </p:embeddedFontLst>
  <p:custShowLst>
    <p:custShow name="재구성한 쇼 1" id="0">
      <p:sldLst>
        <p:sld r:id="rId8"/>
      </p:sldLst>
    </p:custShow>
    <p:custShow name="재구성한 쇼 2" id="1">
      <p:sldLst>
        <p:sld r:id="rId9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3712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899">
          <p15:clr>
            <a:srgbClr val="A4A3A4"/>
          </p15:clr>
        </p15:guide>
        <p15:guide id="5" orient="horz">
          <p15:clr>
            <a:srgbClr val="A4A3A4"/>
          </p15:clr>
        </p15:guide>
        <p15:guide id="6" pos="556">
          <p15:clr>
            <a:srgbClr val="A4A3A4"/>
          </p15:clr>
        </p15:guide>
        <p15:guide id="7" pos="56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6418" autoAdjust="0"/>
  </p:normalViewPr>
  <p:slideViewPr>
    <p:cSldViewPr snapToGrid="0" showGuides="1">
      <p:cViewPr varScale="1">
        <p:scale>
          <a:sx n="88" d="100"/>
          <a:sy n="88" d="100"/>
        </p:scale>
        <p:origin x="768" y="84"/>
      </p:cViewPr>
      <p:guideLst>
        <p:guide orient="horz" pos="482"/>
        <p:guide orient="horz" pos="3712"/>
        <p:guide orient="horz" pos="618"/>
        <p:guide orient="horz" pos="899"/>
        <p:guide orient="horz"/>
        <p:guide pos="556"/>
        <p:guide pos="5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07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831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22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51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785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분보다 작은 단위는 무엇일까요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5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5684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분보다 작은 단위는 무엇일까요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68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20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1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21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25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44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65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8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7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emf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3.xml"/><Relationship Id="rId4" Type="http://schemas.openxmlformats.org/officeDocument/2006/relationships/image" Target="../media/image3.png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5.png"/><Relationship Id="rId10" Type="http://schemas.openxmlformats.org/officeDocument/2006/relationships/slide" Target="slide13.xml"/><Relationship Id="rId4" Type="http://schemas.openxmlformats.org/officeDocument/2006/relationships/image" Target="../media/image14.pn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5.png"/><Relationship Id="rId7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7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5.png"/><Relationship Id="rId10" Type="http://schemas.openxmlformats.org/officeDocument/2006/relationships/slide" Target="slide13.xml"/><Relationship Id="rId4" Type="http://schemas.openxmlformats.org/officeDocument/2006/relationships/image" Target="../media/image18.png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5.png"/><Relationship Id="rId7" Type="http://schemas.openxmlformats.org/officeDocument/2006/relationships/slide" Target="slide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.emf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3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3.xml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62947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길이와 시간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96~97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64~65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601704" y="2912311"/>
            <a:ext cx="5072098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1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분보다 작은 단위는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무엇일까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33" name="그림 3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>
          <a:xfrm>
            <a:off x="882649" y="4331753"/>
            <a:ext cx="8126745" cy="468000"/>
          </a:xfrm>
          <a:prstGeom prst="roundRect">
            <a:avLst>
              <a:gd name="adj" fmla="val 2559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63479" y="4351891"/>
            <a:ext cx="18438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5초입니다.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050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단위 양감 기르기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75749" y="3466366"/>
            <a:ext cx="8157556" cy="769441"/>
            <a:chOff x="3561004" y="2206459"/>
            <a:chExt cx="8157556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3699066" y="2206459"/>
              <a:ext cx="80194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시계를 보면서 </a:t>
              </a:r>
              <a:r>
                <a:rPr lang="ko-KR" altLang="en-US" sz="2200" b="1" dirty="0" err="1">
                  <a:latin typeface="나눔고딕"/>
                  <a:ea typeface="나눔고딕"/>
                  <a:sym typeface="Wingdings"/>
                </a:rPr>
                <a:t>초바늘이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 한 칸씩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움직일 때마다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속으로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수를 세어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보세요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. 1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부터 5까지 수를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세는 데 걸린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시간은 얼마인가요?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3561004" y="234706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903" y="43569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75749" y="4842285"/>
            <a:ext cx="8157556" cy="769441"/>
            <a:chOff x="3561004" y="4232237"/>
            <a:chExt cx="8157556" cy="769441"/>
          </a:xfrm>
        </p:grpSpPr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3699066" y="4232237"/>
              <a:ext cx="80194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눈을 감고 어머니가 김밥을 데우는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시간만큼을 어림해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보세요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. 시간이 되었다고 생각하면 손뼉을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쳐 보세요.</a:t>
              </a: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3561004" y="438114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887488" y="1314630"/>
            <a:ext cx="3133596" cy="430887"/>
            <a:chOff x="3803670" y="1734824"/>
            <a:chExt cx="3133596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4051540" y="1734824"/>
              <a:ext cx="288572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몇 초를 어림해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1" t="7873" r="18031" b="74404"/>
          <a:stretch/>
        </p:blipFill>
        <p:spPr>
          <a:xfrm>
            <a:off x="5189251" y="1346787"/>
            <a:ext cx="2914152" cy="2309296"/>
          </a:xfrm>
          <a:prstGeom prst="rect">
            <a:avLst/>
          </a:prstGeom>
        </p:spPr>
      </p:pic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1107" r="77034" b="78407"/>
          <a:stretch/>
        </p:blipFill>
        <p:spPr>
          <a:xfrm>
            <a:off x="1907867" y="2085298"/>
            <a:ext cx="1246909" cy="1366282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12297" r="49546" b="79318"/>
          <a:stretch/>
        </p:blipFill>
        <p:spPr>
          <a:xfrm>
            <a:off x="2835012" y="1807801"/>
            <a:ext cx="2438588" cy="1092530"/>
          </a:xfrm>
          <a:prstGeom prst="rect">
            <a:avLst/>
          </a:prstGeom>
        </p:spPr>
      </p:pic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1212264" y="5572172"/>
            <a:ext cx="648439" cy="369332"/>
            <a:chOff x="882649" y="5572172"/>
            <a:chExt cx="648439" cy="369332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882649" y="5611726"/>
              <a:ext cx="648439" cy="28107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898129" y="5572172"/>
              <a:ext cx="6174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atin typeface="나눔고딕"/>
                  <a:ea typeface="나눔고딕"/>
                  <a:sym typeface="Wingdings"/>
                </a:rPr>
                <a:t>시</a:t>
              </a:r>
              <a:r>
                <a:rPr lang="ko-KR" altLang="en-US" b="1" dirty="0">
                  <a:latin typeface="나눔고딕"/>
                  <a:ea typeface="나눔고딕"/>
                  <a:sym typeface="Wingdings"/>
                </a:rPr>
                <a:t>작</a:t>
              </a:r>
              <a:endParaRPr lang="ko-KR" altLang="en-US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988288" y="5655307"/>
            <a:ext cx="7036678" cy="203062"/>
            <a:chOff x="1988288" y="5655307"/>
            <a:chExt cx="7036678" cy="203062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1988288" y="5752263"/>
              <a:ext cx="7036678" cy="4575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1994112" y="5655307"/>
              <a:ext cx="0" cy="203062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8997599" y="5655307"/>
              <a:ext cx="0" cy="203062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직사각형 40"/>
          <p:cNvSpPr/>
          <p:nvPr/>
        </p:nvSpPr>
        <p:spPr>
          <a:xfrm>
            <a:off x="1212264" y="5923875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나눔고딕"/>
                <a:ea typeface="나눔고딕"/>
                <a:sym typeface="Wingdings"/>
              </a:rPr>
              <a:t>시작 버튼을 눌러보세요</a:t>
            </a:r>
            <a:r>
              <a:rPr lang="en-US" altLang="ko-KR" b="1" dirty="0" smtClean="0">
                <a:latin typeface="나눔고딕"/>
                <a:ea typeface="나눔고딕"/>
                <a:sym typeface="Wingdings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17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8" grpId="0"/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2514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단위 시각 읽기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70021" y="1882229"/>
            <a:ext cx="4912190" cy="430887"/>
            <a:chOff x="2532248" y="1500009"/>
            <a:chExt cx="4912190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2729686" y="1500009"/>
              <a:ext cx="471475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시계를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보고, 지금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시각을 읽어 보세요.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2532248" y="165245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70021" y="2498220"/>
            <a:ext cx="3612155" cy="430887"/>
            <a:chOff x="2532248" y="1500009"/>
            <a:chExt cx="3612155" cy="430887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2729686" y="1500009"/>
              <a:ext cx="34147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시계의 시각을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읽어 보세요.</a:t>
              </a: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2532248" y="165245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9" name="그림 48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887488" y="1322256"/>
            <a:ext cx="2790554" cy="430887"/>
            <a:chOff x="3803670" y="1734824"/>
            <a:chExt cx="2790554" cy="430887"/>
          </a:xfrm>
        </p:grpSpPr>
        <p:sp>
          <p:nvSpPr>
            <p:cNvPr id="29" name="TextBox 19"/>
            <p:cNvSpPr txBox="1">
              <a:spLocks noChangeArrowheads="1"/>
            </p:cNvSpPr>
            <p:nvPr/>
          </p:nvSpPr>
          <p:spPr bwMode="auto">
            <a:xfrm>
              <a:off x="4051540" y="1734824"/>
              <a:ext cx="25426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시각을 읽어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t="33533" r="12606" b="46202"/>
          <a:stretch/>
        </p:blipFill>
        <p:spPr>
          <a:xfrm>
            <a:off x="1382366" y="2929107"/>
            <a:ext cx="6910615" cy="264061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50113" y="4934543"/>
            <a:ext cx="4082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4974" y="4934543"/>
            <a:ext cx="5828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2820" y="4934543"/>
            <a:ext cx="5828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14326" y="4934543"/>
            <a:ext cx="4082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2937" y="4934543"/>
            <a:ext cx="5828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51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7033" y="4934543"/>
            <a:ext cx="5828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884" y="49793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2740" y="49793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836" y="49793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30" y="49479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3160" y="49793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7881" y="49815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타원 61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9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>
          <a:xfrm>
            <a:off x="878571" y="2966876"/>
            <a:ext cx="8144779" cy="482369"/>
          </a:xfrm>
          <a:prstGeom prst="roundRect">
            <a:avLst>
              <a:gd name="adj" fmla="val 1851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23548" y="2992617"/>
            <a:ext cx="54924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60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초보다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긴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시간인 것 같습니다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062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시간을 분과 초로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842" y="29993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70021" y="3544245"/>
            <a:ext cx="5893314" cy="769441"/>
            <a:chOff x="272480" y="2813674"/>
            <a:chExt cx="5893314" cy="769441"/>
          </a:xfrm>
        </p:grpSpPr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406120" y="2813674"/>
              <a:ext cx="575967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90초는 60초보다 30초 더 긴 시간입니다.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90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초를 몇 분 몇 초라고 나타낼 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있나요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72480" y="295500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6" name="모서리가 둥근 직사각형 25"/>
          <p:cNvSpPr/>
          <p:nvPr/>
        </p:nvSpPr>
        <p:spPr>
          <a:xfrm>
            <a:off x="878571" y="4376350"/>
            <a:ext cx="8146395" cy="468000"/>
          </a:xfrm>
          <a:prstGeom prst="roundRect">
            <a:avLst>
              <a:gd name="adj" fmla="val 1851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3548" y="4395253"/>
            <a:ext cx="74515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60초는 1분과 같으므로 1분 30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초라고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나타낼 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있습니다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650" y="44015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970021" y="2470889"/>
            <a:ext cx="9178305" cy="430887"/>
            <a:chOff x="272480" y="1291641"/>
            <a:chExt cx="9178305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413116" y="1291641"/>
              <a:ext cx="903766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90초는 얼마만큼의 시간인가요?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80" y="1440900"/>
              <a:ext cx="122237" cy="128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7" name="그림 36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887488" y="1338418"/>
            <a:ext cx="4534621" cy="430887"/>
            <a:chOff x="3803670" y="1734824"/>
            <a:chExt cx="4534621" cy="430887"/>
          </a:xfrm>
        </p:grpSpPr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4051540" y="1734824"/>
              <a:ext cx="428675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시간을 분과 초로 나타내어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5" name="그룹 34"/>
          <p:cNvGrpSpPr/>
          <p:nvPr/>
        </p:nvGrpSpPr>
        <p:grpSpPr>
          <a:xfrm>
            <a:off x="972039" y="4947727"/>
            <a:ext cx="4538691" cy="430887"/>
            <a:chOff x="272480" y="4072291"/>
            <a:chExt cx="4538691" cy="430887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469918" y="4072291"/>
              <a:ext cx="434125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0475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2분은 몇 초라고 나타낼 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있나요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272480" y="424382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3" name="모서리가 둥근 직사각형 42"/>
          <p:cNvSpPr/>
          <p:nvPr/>
        </p:nvSpPr>
        <p:spPr>
          <a:xfrm>
            <a:off x="878570" y="5437500"/>
            <a:ext cx="8144779" cy="468000"/>
          </a:xfrm>
          <a:prstGeom prst="roundRect">
            <a:avLst>
              <a:gd name="adj" fmla="val 1851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2731" y="5463953"/>
            <a:ext cx="2189518" cy="441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120초입니다.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841" y="54627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4" t="58009" r="28205" b="33462"/>
          <a:stretch/>
        </p:blipFill>
        <p:spPr>
          <a:xfrm>
            <a:off x="940039" y="1555300"/>
            <a:ext cx="5934099" cy="111142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899821" y="1907445"/>
            <a:ext cx="4082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88820" y="1907445"/>
            <a:ext cx="5890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69310" y="1907445"/>
            <a:ext cx="9229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타원 55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1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8" grpId="0"/>
      <p:bldP spid="26" grpId="0" animBg="1"/>
      <p:bldP spid="27" grpId="0"/>
      <p:bldP spid="43" grpId="0" animBg="1"/>
      <p:bldP spid="44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 초의 배려 약속하기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82257" y="3347076"/>
            <a:ext cx="8966275" cy="769441"/>
            <a:chOff x="1064568" y="3535021"/>
            <a:chExt cx="8966275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206340" y="3535021"/>
              <a:ext cx="882450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다음과 같은 배려하는 활동을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하는 데 약 30초면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충분하다고 해요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</a:p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다음 사람을 배려하는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‘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몇 초의 배려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’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를 생각하고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,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약속해 보세요.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64568" y="366570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1" name="그림 20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887488" y="1332889"/>
            <a:ext cx="7650859" cy="430887"/>
            <a:chOff x="3803670" y="1734824"/>
            <a:chExt cx="7650859" cy="430887"/>
          </a:xfrm>
        </p:grpSpPr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4051540" y="1734824"/>
              <a:ext cx="74029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몇 초 동안에 할 수 있는 배려 활동을 약속하고 실천해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73712" r="12605" b="18914"/>
          <a:stretch/>
        </p:blipFill>
        <p:spPr>
          <a:xfrm>
            <a:off x="1296833" y="2042109"/>
            <a:ext cx="7080038" cy="960792"/>
          </a:xfrm>
          <a:prstGeom prst="rect">
            <a:avLst/>
          </a:prstGeom>
          <a:ln w="12700" cap="rnd" cmpd="sng">
            <a:solidFill>
              <a:schemeClr val="bg2">
                <a:lumMod val="90000"/>
              </a:schemeClr>
            </a:solidFill>
          </a:ln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7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안에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알맞은 수를 써넣으세요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1952329" y="1497218"/>
            <a:ext cx="285752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238081" y="2349608"/>
            <a:ext cx="2269970" cy="430887"/>
            <a:chOff x="886348" y="2349608"/>
            <a:chExt cx="2269970" cy="430887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1908654" y="2349608"/>
              <a:ext cx="756729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886348" y="2349608"/>
              <a:ext cx="62068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466814" y="2349608"/>
              <a:ext cx="36901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=</a:t>
              </a:r>
              <a:endParaRPr lang="ko-KR" alt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707156" y="2349608"/>
              <a:ext cx="44916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3245266" y="2347350"/>
            <a:ext cx="771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60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775" y="23928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2249729" y="3192756"/>
            <a:ext cx="2269970" cy="430887"/>
            <a:chOff x="921746" y="3192756"/>
            <a:chExt cx="2269970" cy="430887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1944052" y="3192756"/>
              <a:ext cx="756729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921746" y="3192756"/>
              <a:ext cx="62068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502212" y="3192756"/>
              <a:ext cx="36901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=</a:t>
              </a:r>
              <a:endParaRPr lang="ko-KR" alt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2742554" y="3192756"/>
              <a:ext cx="44916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3256914" y="3190498"/>
            <a:ext cx="771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300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155" y="32360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1829096" y="2359275"/>
            <a:ext cx="56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(1)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829096" y="3185405"/>
            <a:ext cx="56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(2)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4" name="타원 3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이등변 삼각형 3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39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19" grpId="0"/>
      <p:bldP spid="27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시간의 길이가 긴 순서대로 기호를 써 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727903" y="3472750"/>
            <a:ext cx="44231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       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                                 )</a:t>
            </a:r>
            <a:endParaRPr lang="ko-KR" altLang="en-US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22902" y="3472750"/>
            <a:ext cx="2433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㉣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㉢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㉠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㉡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374" y="35048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898433" y="2135763"/>
            <a:ext cx="6082119" cy="975737"/>
            <a:chOff x="1956095" y="2135763"/>
            <a:chExt cx="6082119" cy="975737"/>
          </a:xfrm>
        </p:grpSpPr>
        <p:sp>
          <p:nvSpPr>
            <p:cNvPr id="10" name="직사각형 9"/>
            <p:cNvSpPr/>
            <p:nvPr/>
          </p:nvSpPr>
          <p:spPr>
            <a:xfrm>
              <a:off x="3008858" y="2238911"/>
              <a:ext cx="44231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㉠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68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	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  ㉡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6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</a:p>
            <a:p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㉢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90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	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  ㉣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</a:t>
              </a:r>
            </a:p>
          </p:txBody>
        </p:sp>
        <p:sp>
          <p:nvSpPr>
            <p:cNvPr id="3" name="모서리가 둥근 직사각형 2"/>
            <p:cNvSpPr/>
            <p:nvPr/>
          </p:nvSpPr>
          <p:spPr>
            <a:xfrm>
              <a:off x="1956095" y="2135763"/>
              <a:ext cx="6082119" cy="975737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이등변 삼각형 1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5" name="타원 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이등변 삼각형 1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3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832597" y="2336602"/>
            <a:ext cx="1911927" cy="61066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832597" y="2935225"/>
            <a:ext cx="1911927" cy="61206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V="1">
            <a:off x="3832597" y="2336602"/>
            <a:ext cx="1911927" cy="122132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같은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시간끼리 이어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196" y="27290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882720" y="2080875"/>
            <a:ext cx="5810815" cy="1666635"/>
            <a:chOff x="1859777" y="2056065"/>
            <a:chExt cx="5810815" cy="1666635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1935146" y="2056065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5894057" y="2056065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683132" y="2117612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581580" y="2117612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1935146" y="2684233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1935146" y="3288932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5894057" y="2684233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5894057" y="3288932"/>
              <a:ext cx="171608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859777" y="2060707"/>
              <a:ext cx="1836984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10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</a:p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40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</a:p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15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4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833608" y="2060707"/>
              <a:ext cx="1836984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255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190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</a:p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160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683132" y="2724514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581580" y="2724514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683132" y="3329213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581580" y="3329213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⦁</a:t>
              </a:r>
              <a:endParaRPr lang="ko-KR" altLang="en-US" dirty="0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8" name="타원 2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이등변 삼각형 2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1" name="타원 3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이등변 삼각형 3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2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601703" y="2875610"/>
            <a:ext cx="5912121" cy="1621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시간은 어떻게 더하고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뺄까요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(1)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369336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6603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287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8604" y="548680"/>
            <a:ext cx="27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분보다 작은 단위는 무엇일까요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721460"/>
            <a:ext cx="542928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분보다 작은 단위를 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알아보아요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369336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6603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287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8604" y="548680"/>
            <a:ext cx="27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분보다 작은 단위는 무엇일까요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634585" y="28035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>
          <a:xfrm>
            <a:off x="885568" y="5362264"/>
            <a:ext cx="8137781" cy="52585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7808" y="5409750"/>
            <a:ext cx="66091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간식을 먹기 전에 손을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씻었습니다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  <a:sym typeface="Wingdings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21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단위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73106" y="4834163"/>
            <a:ext cx="3897502" cy="430887"/>
            <a:chOff x="4000195" y="1915281"/>
            <a:chExt cx="3897502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4149555" y="1915281"/>
              <a:ext cx="374814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지혜와 오빠는 무엇을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했나요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000195" y="206375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340" y="54164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887488" y="1524283"/>
            <a:ext cx="4448059" cy="430887"/>
            <a:chOff x="3803670" y="1734824"/>
            <a:chExt cx="4448059" cy="430887"/>
          </a:xfrm>
        </p:grpSpPr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4051540" y="1734824"/>
              <a:ext cx="42001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1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분보다 작은 단위를 알아봅시다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2" t="14306" r="18031" b="70547"/>
          <a:stretch/>
        </p:blipFill>
        <p:spPr>
          <a:xfrm>
            <a:off x="1682195" y="2726258"/>
            <a:ext cx="6380749" cy="1973711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2" t="2355" r="52893" b="86767"/>
          <a:stretch/>
        </p:blipFill>
        <p:spPr>
          <a:xfrm>
            <a:off x="1913953" y="2018777"/>
            <a:ext cx="2634019" cy="1417444"/>
          </a:xfrm>
          <a:prstGeom prst="rect">
            <a:avLst/>
          </a:prstGeom>
        </p:spPr>
      </p:pic>
      <p:pic>
        <p:nvPicPr>
          <p:cNvPr id="50" name="그림 4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8" t="2355" r="24532" b="87822"/>
          <a:stretch/>
        </p:blipFill>
        <p:spPr>
          <a:xfrm>
            <a:off x="5193555" y="2018777"/>
            <a:ext cx="2244230" cy="1279975"/>
          </a:xfrm>
          <a:prstGeom prst="rect">
            <a:avLst/>
          </a:prstGeom>
        </p:spPr>
      </p:pic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66721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단위 알아보기</a:t>
            </a:r>
          </a:p>
        </p:txBody>
      </p:sp>
      <p:pic>
        <p:nvPicPr>
          <p:cNvPr id="26" name="그림 25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4" name="모서리가 둥근 직사각형 33"/>
          <p:cNvSpPr/>
          <p:nvPr/>
        </p:nvSpPr>
        <p:spPr>
          <a:xfrm>
            <a:off x="879427" y="1766525"/>
            <a:ext cx="8145539" cy="8133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3603" y="1788493"/>
            <a:ext cx="775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손을 씻을 때에는 30초 동안은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씻어야 한다고 말했습니다.</a:t>
            </a:r>
          </a:p>
          <a:p>
            <a:pPr marL="342900"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초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손 씻기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’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대하여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이야기했습니다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78" y="19644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그룹 36"/>
          <p:cNvGrpSpPr/>
          <p:nvPr/>
        </p:nvGrpSpPr>
        <p:grpSpPr>
          <a:xfrm>
            <a:off x="1002960" y="1322939"/>
            <a:ext cx="5839140" cy="430887"/>
            <a:chOff x="4034912" y="2753033"/>
            <a:chExt cx="5839140" cy="430887"/>
          </a:xfrm>
        </p:grpSpPr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4175702" y="2753033"/>
              <a:ext cx="56983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오빠는 지혜에게 무슨 이야기를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했나요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4034912" y="29267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3" name="모서리가 둥근 직사각형 42"/>
          <p:cNvSpPr/>
          <p:nvPr/>
        </p:nvSpPr>
        <p:spPr>
          <a:xfrm>
            <a:off x="879427" y="3089774"/>
            <a:ext cx="8145539" cy="4528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3603" y="3101351"/>
            <a:ext cx="7750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분보다 짧은 시간인 것 같습니다.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78" y="31074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그룹 45"/>
          <p:cNvGrpSpPr/>
          <p:nvPr/>
        </p:nvGrpSpPr>
        <p:grpSpPr>
          <a:xfrm>
            <a:off x="1002960" y="2633133"/>
            <a:ext cx="5839140" cy="430887"/>
            <a:chOff x="4034912" y="2753033"/>
            <a:chExt cx="5839140" cy="430887"/>
          </a:xfrm>
        </p:grpSpPr>
        <p:sp>
          <p:nvSpPr>
            <p:cNvPr id="47" name="TextBox 19"/>
            <p:cNvSpPr txBox="1">
              <a:spLocks noChangeArrowheads="1"/>
            </p:cNvSpPr>
            <p:nvPr/>
          </p:nvSpPr>
          <p:spPr bwMode="auto">
            <a:xfrm>
              <a:off x="4175702" y="2753033"/>
              <a:ext cx="56983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30초는 얼마만큼의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시간인가요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034912" y="29267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4" name="모서리가 둥근 직사각형 53"/>
          <p:cNvSpPr/>
          <p:nvPr/>
        </p:nvSpPr>
        <p:spPr>
          <a:xfrm>
            <a:off x="882650" y="4101477"/>
            <a:ext cx="8142316" cy="1789324"/>
          </a:xfrm>
          <a:prstGeom prst="roundRect">
            <a:avLst>
              <a:gd name="adj" fmla="val 594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1901" y="4117235"/>
            <a:ext cx="796731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시계에는 시간을 나타내는 바늘이 3개 있습니다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  <a:p>
            <a:pPr marL="179388" lvl="0" indent="-179388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짧은바늘은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’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나타내고,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긴바늘은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’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나타냅니다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  <a:p>
            <a:pPr marL="179388" lvl="0" indent="-179388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’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나타내는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긴바늘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말고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긴바늘이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하나 더 있습니다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  <a:p>
            <a:pPr marL="179388" lvl="0" indent="-179388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’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나타내는 바늘과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’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나타내는 바늘은 움직이지 않지만, 다른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긴바늘은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계속 움직입니다.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990995" y="3625043"/>
            <a:ext cx="7347744" cy="430887"/>
            <a:chOff x="5167769" y="1457349"/>
            <a:chExt cx="7347744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303518" y="1457349"/>
              <a:ext cx="721199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시계를 자세히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관찰해 보세요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관찰한 내용은 무엇인가요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?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5167769" y="160499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78" y="47873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타원 37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5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5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43" grpId="0" animBg="1"/>
      <p:bldP spid="44" grpId="0"/>
      <p:bldP spid="54" grpId="0" animBg="1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66721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단위 알아보기</a:t>
            </a:r>
          </a:p>
        </p:txBody>
      </p:sp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t="23203" r="21379" b="62251"/>
          <a:stretch/>
        </p:blipFill>
        <p:spPr>
          <a:xfrm>
            <a:off x="2119203" y="2538944"/>
            <a:ext cx="5655880" cy="18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66721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단위 알아보기</a:t>
            </a:r>
          </a:p>
        </p:txBody>
      </p:sp>
      <p:pic>
        <p:nvPicPr>
          <p:cNvPr id="18" name="그림 1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37439" r="12323" b="51077"/>
          <a:stretch/>
        </p:blipFill>
        <p:spPr>
          <a:xfrm>
            <a:off x="1222599" y="2790698"/>
            <a:ext cx="7410529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>
          <a:xfrm>
            <a:off x="882651" y="4735169"/>
            <a:ext cx="8126744" cy="1170331"/>
          </a:xfrm>
          <a:prstGeom prst="roundRect">
            <a:avLst>
              <a:gd name="adj" fmla="val 1036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42025" y="4766336"/>
            <a:ext cx="80436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한 바퀴를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도는 데 60칸을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움직입니다.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초바늘이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한 바퀴를 돌면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’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을 나타내는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긴바늘이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작은 눈금 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칸만큼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움직입니다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72587" y="1427163"/>
            <a:ext cx="8133033" cy="769441"/>
            <a:chOff x="3442076" y="1474953"/>
            <a:chExt cx="7977950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3584921" y="1474953"/>
              <a:ext cx="783510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err="1">
                  <a:latin typeface="나눔고딕"/>
                  <a:ea typeface="나눔고딕"/>
                  <a:sym typeface="Wingdings"/>
                </a:rPr>
                <a:t>초바늘이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 작은 눈금 한 칸을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가는 동안 걸리는 시간을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1초라고 합니다. </a:t>
              </a:r>
              <a:r>
                <a:rPr lang="ko-KR" altLang="en-US" sz="2200" b="1" dirty="0" err="1">
                  <a:latin typeface="나눔고딕"/>
                  <a:ea typeface="나눔고딕"/>
                  <a:sym typeface="Wingdings"/>
                </a:rPr>
                <a:t>초바늘이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시계를 한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바퀴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움직이는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모습을 관찰해 보세요.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3442076" y="162689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6721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단위 알아보기</a:t>
            </a:r>
          </a:p>
        </p:txBody>
      </p:sp>
      <p:pic>
        <p:nvPicPr>
          <p:cNvPr id="24" name="그림 2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905" y="51115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23762" r="20755" b="61732"/>
          <a:stretch/>
        </p:blipFill>
        <p:spPr>
          <a:xfrm>
            <a:off x="2669501" y="2349603"/>
            <a:ext cx="3458561" cy="1134072"/>
          </a:xfrm>
          <a:prstGeom prst="rect">
            <a:avLst/>
          </a:prstGeom>
        </p:spPr>
      </p:pic>
      <p:pic>
        <p:nvPicPr>
          <p:cNvPr id="33" name="그림 32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92" y="2411012"/>
            <a:ext cx="277200" cy="280350"/>
          </a:xfrm>
          <a:prstGeom prst="rect">
            <a:avLst/>
          </a:prstGeom>
        </p:spPr>
      </p:pic>
      <p:pic>
        <p:nvPicPr>
          <p:cNvPr id="34" name="그림 33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92" y="3786045"/>
            <a:ext cx="277200" cy="280350"/>
          </a:xfrm>
          <a:prstGeom prst="rect">
            <a:avLst/>
          </a:prstGeom>
        </p:spPr>
      </p:pic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37281" r="11741" b="50095"/>
          <a:stretch/>
        </p:blipFill>
        <p:spPr>
          <a:xfrm>
            <a:off x="2108783" y="3572919"/>
            <a:ext cx="4579998" cy="986952"/>
          </a:xfrm>
          <a:prstGeom prst="rect">
            <a:avLst/>
          </a:prstGeom>
        </p:spPr>
      </p:pic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6721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단위 알아보기</a:t>
            </a:r>
          </a:p>
        </p:txBody>
      </p:sp>
      <p:pic>
        <p:nvPicPr>
          <p:cNvPr id="24" name="그림 2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5" name="모서리가 둥근 직사각형 24"/>
          <p:cNvSpPr/>
          <p:nvPr/>
        </p:nvSpPr>
        <p:spPr>
          <a:xfrm>
            <a:off x="892083" y="3201631"/>
            <a:ext cx="8117311" cy="1228038"/>
          </a:xfrm>
          <a:prstGeom prst="roundRect">
            <a:avLst>
              <a:gd name="adj" fmla="val 1036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8231" y="3252090"/>
            <a:ext cx="80236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초바늘은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한 바퀴를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돌 때 60칸을 움직이므로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60초입니다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초바늘이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바퀴를 돌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때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’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을 나타내는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바늘이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작은 눈금 한 칸을 움직였으므로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분이 걸립니다.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971994" y="1433513"/>
            <a:ext cx="7473948" cy="430887"/>
            <a:chOff x="3442076" y="3731946"/>
            <a:chExt cx="7473948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3592014" y="3731946"/>
              <a:ext cx="732401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1763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err="1" smtClean="0">
                  <a:latin typeface="나눔고딕"/>
                  <a:ea typeface="나눔고딕"/>
                  <a:sym typeface="Wingdings"/>
                </a:rPr>
                <a:t>초바늘이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한 바퀴를 도는 데 걸린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시간은 얼마인가요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3442076" y="387906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620" y="36068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92" y="2249368"/>
            <a:ext cx="277200" cy="280350"/>
          </a:xfrm>
          <a:prstGeom prst="rect">
            <a:avLst/>
          </a:prstGeom>
        </p:spPr>
      </p:pic>
      <p:pic>
        <p:nvPicPr>
          <p:cNvPr id="45" name="그림 4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37281" r="11741" b="50095"/>
          <a:stretch/>
        </p:blipFill>
        <p:spPr>
          <a:xfrm>
            <a:off x="2108783" y="2036242"/>
            <a:ext cx="4579998" cy="986952"/>
          </a:xfrm>
          <a:prstGeom prst="rect">
            <a:avLst/>
          </a:prstGeom>
        </p:spPr>
      </p:pic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3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71" y="1338336"/>
            <a:ext cx="6243055" cy="4554260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3" t="51962" r="29218" b="45583"/>
          <a:stretch/>
        </p:blipFill>
        <p:spPr>
          <a:xfrm>
            <a:off x="6159501" y="1612900"/>
            <a:ext cx="284500" cy="235706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7" name="그림 16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6721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단위 알아보기</a:t>
            </a:r>
          </a:p>
        </p:txBody>
      </p:sp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7" t="22626" r="17161" b="61557"/>
          <a:stretch/>
        </p:blipFill>
        <p:spPr>
          <a:xfrm>
            <a:off x="2172720" y="1848606"/>
            <a:ext cx="5207655" cy="1518689"/>
          </a:xfrm>
          <a:prstGeom prst="rect">
            <a:avLst/>
          </a:prstGeom>
        </p:spPr>
      </p:pic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37412" r="12676" b="51080"/>
          <a:stretch/>
        </p:blipFill>
        <p:spPr>
          <a:xfrm>
            <a:off x="2331884" y="4108863"/>
            <a:ext cx="5386250" cy="1104998"/>
          </a:xfrm>
          <a:prstGeom prst="rect">
            <a:avLst/>
          </a:prstGeom>
        </p:spPr>
      </p:pic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3" t="75308" r="32792" b="22708"/>
          <a:stretch/>
        </p:blipFill>
        <p:spPr>
          <a:xfrm>
            <a:off x="5816600" y="3854450"/>
            <a:ext cx="360363" cy="190500"/>
          </a:xfrm>
          <a:prstGeom prst="rect">
            <a:avLst/>
          </a:prstGeom>
        </p:spPr>
      </p:pic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6" t="46263" r="36192" b="48115"/>
          <a:stretch/>
        </p:blipFill>
        <p:spPr>
          <a:xfrm>
            <a:off x="4352544" y="3445458"/>
            <a:ext cx="1572768" cy="256033"/>
          </a:xfrm>
          <a:prstGeom prst="rect">
            <a:avLst/>
          </a:prstGeom>
        </p:spPr>
      </p:pic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0" t="87064" r="41934" b="8278"/>
          <a:stretch/>
        </p:blipFill>
        <p:spPr>
          <a:xfrm>
            <a:off x="4703674" y="5303520"/>
            <a:ext cx="863193" cy="21214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5009" y="34135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5009" y="52528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2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604</Words>
  <Application>Microsoft Office PowerPoint</Application>
  <PresentationFormat>A4 용지(210x297mm)</PresentationFormat>
  <Paragraphs>145</Paragraphs>
  <Slides>17</Slides>
  <Notes>2</Notes>
  <HiddenSlides>2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17</vt:i4>
      </vt:variant>
      <vt:variant>
        <vt:lpstr>재구성한 쇼</vt:lpstr>
      </vt:variant>
      <vt:variant>
        <vt:i4>2</vt:i4>
      </vt:variant>
    </vt:vector>
  </HeadingPairs>
  <TitlesOfParts>
    <vt:vector size="28" baseType="lpstr">
      <vt:lpstr>나눔고딕 ExtraBold</vt:lpstr>
      <vt:lpstr>Wingdings</vt:lpstr>
      <vt:lpstr>Arial</vt:lpstr>
      <vt:lpstr>나눔바른고딕</vt:lpstr>
      <vt:lpstr>나눔고딕</vt:lpstr>
      <vt:lpstr>맑은 고딕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Registered User</cp:lastModifiedBy>
  <cp:revision>314</cp:revision>
  <cp:lastPrinted>2017-03-06T04:05:42Z</cp:lastPrinted>
  <dcterms:created xsi:type="dcterms:W3CDTF">2016-11-16T23:53:02Z</dcterms:created>
  <dcterms:modified xsi:type="dcterms:W3CDTF">2019-11-11T07:54:55Z</dcterms:modified>
</cp:coreProperties>
</file>