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59" r:id="rId6"/>
    <p:sldId id="282" r:id="rId7"/>
    <p:sldId id="289" r:id="rId8"/>
    <p:sldId id="281" r:id="rId9"/>
    <p:sldId id="284" r:id="rId10"/>
    <p:sldId id="288" r:id="rId11"/>
    <p:sldId id="285" r:id="rId12"/>
    <p:sldId id="286" r:id="rId13"/>
    <p:sldId id="287" r:id="rId14"/>
    <p:sldId id="290" r:id="rId15"/>
    <p:sldId id="291" r:id="rId16"/>
    <p:sldId id="292" r:id="rId17"/>
    <p:sldId id="293" r:id="rId18"/>
    <p:sldId id="262" r:id="rId19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나눔바른고딕" panose="020B0603020101020101" pitchFamily="50" charset="-127"/>
      <p:regular r:id="rId25"/>
      <p:bold r:id="rId26"/>
    </p:embeddedFont>
    <p:embeddedFont>
      <p:font typeface="나눔고딕" panose="020D0604000000000000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732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>
          <p15:clr>
            <a:srgbClr val="A4A3A4"/>
          </p15:clr>
        </p15:guide>
        <p15:guide id="6" pos="550">
          <p15:clr>
            <a:srgbClr val="A4A3A4"/>
          </p15:clr>
        </p15:guide>
        <p15:guide id="7" pos="5682">
          <p15:clr>
            <a:srgbClr val="A4A3A4"/>
          </p15:clr>
        </p15:guide>
        <p15:guide id="8" orient="horz" pos="2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42" autoAdjust="0"/>
  </p:normalViewPr>
  <p:slideViewPr>
    <p:cSldViewPr snapToGrid="0" showGuides="1">
      <p:cViewPr varScale="1">
        <p:scale>
          <a:sx n="109" d="100"/>
          <a:sy n="109" d="100"/>
        </p:scale>
        <p:origin x="1512" y="108"/>
      </p:cViewPr>
      <p:guideLst>
        <p:guide orient="horz" pos="482"/>
        <p:guide orient="horz" pos="3732"/>
        <p:guide orient="horz" pos="618"/>
        <p:guide orient="horz" pos="890"/>
        <p:guide orient="horz"/>
        <p:guide pos="550"/>
        <p:guide pos="5682"/>
        <p:guide orient="horz" pos="2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2922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20E3-20D3-4A79-87BC-B90979915987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F680D-CD47-4ADB-B7B6-B18ADAA6B1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38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86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62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76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보다 큰 단위는 무엇</a:t>
            </a:r>
            <a:r>
              <a:rPr lang="ko-KR" altLang="en-US" sz="14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221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보다 큰 단위는 무엇</a:t>
            </a:r>
            <a:r>
              <a:rPr lang="ko-KR" altLang="en-US" sz="14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2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59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96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6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53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50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6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slide" Target="slide1.xml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e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11.xml"/><Relationship Id="rId5" Type="http://schemas.openxmlformats.org/officeDocument/2006/relationships/image" Target="../media/image12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90~91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60~61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2903860"/>
            <a:ext cx="5072098" cy="16936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1m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보다 큰 단위는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무엇일까요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" y="2017155"/>
            <a:ext cx="8588555" cy="1761598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2849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km 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몇 </a:t>
            </a:r>
            <a:r>
              <a:rPr lang="en-US" altLang="ko-KR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r>
              <a:rPr lang="en-US" altLang="ko-KR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</a:p>
        </p:txBody>
      </p:sp>
      <p:pic>
        <p:nvPicPr>
          <p:cNvPr id="18" name="그림 1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77650" y="1508312"/>
            <a:ext cx="7958168" cy="430887"/>
            <a:chOff x="1004250" y="3688545"/>
            <a:chExt cx="7958168" cy="430887"/>
          </a:xfrm>
        </p:grpSpPr>
        <p:sp>
          <p:nvSpPr>
            <p:cNvPr id="29" name="TextBox 28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어떻게 쓰고 읽는지 알아보세요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1" t="45977" r="43754" b="51682"/>
          <a:stretch/>
        </p:blipFill>
        <p:spPr>
          <a:xfrm>
            <a:off x="4326641" y="2322140"/>
            <a:ext cx="1293962" cy="304986"/>
          </a:xfrm>
          <a:prstGeom prst="rect">
            <a:avLst/>
          </a:prstGeom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48537" r="64643" b="48902"/>
          <a:stretch/>
        </p:blipFill>
        <p:spPr>
          <a:xfrm>
            <a:off x="1471298" y="2655788"/>
            <a:ext cx="2010695" cy="333648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34074" y="23221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8526" y="26891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9" t="50000" r="12700" b="31020"/>
          <a:stretch/>
        </p:blipFill>
        <p:spPr>
          <a:xfrm>
            <a:off x="5620603" y="2897954"/>
            <a:ext cx="2534569" cy="334344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2190" y="28979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71840" r="7679" b="12145"/>
          <a:stretch/>
        </p:blipFill>
        <p:spPr>
          <a:xfrm>
            <a:off x="1120594" y="4060099"/>
            <a:ext cx="7815224" cy="208670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705100" y="5026575"/>
            <a:ext cx="297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2200" b="1" spc="-30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km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145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05100" y="5481228"/>
            <a:ext cx="297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2200" b="1" spc="-30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km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260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45088" y="5026575"/>
            <a:ext cx="297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2145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45088" y="5481228"/>
            <a:ext cx="297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2260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3076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km 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몇 </a:t>
            </a:r>
            <a:r>
              <a:rPr lang="en-US" altLang="ko-KR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r>
              <a:rPr lang="en-US" altLang="ko-KR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r>
              <a:rPr lang="ko-KR" altLang="en-US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2300" spc="-6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5" name="그림 3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881674" y="1300413"/>
            <a:ext cx="8143292" cy="430887"/>
            <a:chOff x="2943068" y="1752440"/>
            <a:chExt cx="8143292" cy="430887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3181988" y="1752440"/>
              <a:ext cx="79043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다리의 길이를 나타내어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2943068" y="1850379"/>
              <a:ext cx="219266" cy="218283"/>
              <a:chOff x="-572047" y="4429132"/>
              <a:chExt cx="291025" cy="289721"/>
            </a:xfrm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977650" y="3565712"/>
            <a:ext cx="7958168" cy="430887"/>
            <a:chOff x="1004250" y="3688545"/>
            <a:chExt cx="7958168" cy="430887"/>
          </a:xfrm>
        </p:grpSpPr>
        <p:sp>
          <p:nvSpPr>
            <p:cNvPr id="34" name="TextBox 33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다리의 길이를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몇</a:t>
              </a:r>
              <a:r>
                <a:rPr lang="ko-KR" altLang="en-US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km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 몇</a:t>
              </a:r>
              <a:r>
                <a:rPr lang="ko-KR" altLang="en-US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와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몇</a:t>
              </a:r>
              <a:r>
                <a:rPr lang="ko-KR" altLang="en-US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로 나타내어 보세요. </a:t>
              </a: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58276" r="5688" b="32593"/>
          <a:stretch/>
        </p:blipFill>
        <p:spPr>
          <a:xfrm>
            <a:off x="836549" y="1926499"/>
            <a:ext cx="8301073" cy="1189784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8735" r="5688" b="28392"/>
          <a:stretch/>
        </p:blipFill>
        <p:spPr>
          <a:xfrm>
            <a:off x="836549" y="3077022"/>
            <a:ext cx="8301073" cy="37439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931" y="50408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2" y="50408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2" y="5485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931" y="5485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41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모서리가 둥근 직사각형 50"/>
          <p:cNvSpPr/>
          <p:nvPr/>
        </p:nvSpPr>
        <p:spPr>
          <a:xfrm>
            <a:off x="3458093" y="3195770"/>
            <a:ext cx="959600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256923" y="3197004"/>
            <a:ext cx="9717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km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088703" y="3195770"/>
            <a:ext cx="369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=</a:t>
            </a:r>
            <a:endParaRPr lang="ko-KR" altLang="en-US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050094" y="3195770"/>
            <a:ext cx="833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m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367429" y="3193512"/>
            <a:ext cx="11217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15000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안에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알맞은 수를 써넣으세요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952329" y="1497218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248714" y="2349608"/>
            <a:ext cx="8002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km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914244" y="2349608"/>
            <a:ext cx="369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=</a:t>
            </a:r>
            <a:endParaRPr lang="ko-KR" altLang="en-US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303448" y="2349608"/>
            <a:ext cx="4411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318448" y="2349608"/>
            <a:ext cx="959600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40963" y="2347350"/>
            <a:ext cx="941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129" y="2372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734" y="32191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1834045" y="2349608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(1)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834045" y="3197004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(2)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7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9" grpId="0"/>
      <p:bldP spid="50" grpId="0"/>
      <p:bldP spid="52" grpId="0"/>
      <p:bldP spid="59" grpId="0"/>
      <p:bldP spid="2" grpId="0"/>
      <p:bldP spid="36" grpId="0" animBg="1"/>
      <p:bldP spid="42" grpId="0"/>
      <p:bldP spid="43" grpId="0"/>
      <p:bldP spid="45" grpId="0"/>
      <p:bldP spid="18" grpId="0" animBg="1"/>
      <p:bldP spid="19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239968" y="2795019"/>
            <a:ext cx="8133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2200" b="1" spc="-3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km 8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m    (                                             )</a:t>
            </a:r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길이를 읽어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239968" y="2125548"/>
            <a:ext cx="8133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en-US" altLang="ko-KR" sz="2200" b="1" spc="-3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km           (                                             )</a:t>
            </a:r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78653" y="2125548"/>
            <a:ext cx="2994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9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킬로미터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178653" y="2802657"/>
            <a:ext cx="2994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킬로미터 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8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미터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813" y="21389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813" y="28529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1807830" y="2125547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(1)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07830" y="2781549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(2)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1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9" grpId="0"/>
      <p:bldP spid="29" grpId="0"/>
      <p:bldP spid="30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길이가 긴 순서대로 기호를 써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730798" y="3472750"/>
            <a:ext cx="44231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                                               )</a:t>
            </a:r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25797" y="3472750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㉡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㉣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㉢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㉠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269" y="35048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54069" y="2238911"/>
            <a:ext cx="42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㉠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730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ｍ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㉡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7100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ｍ</a:t>
            </a:r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㉢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km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㉣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km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ｍ</a:t>
            </a:r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978359" y="2135763"/>
            <a:ext cx="5928058" cy="975737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5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9" grpId="0"/>
      <p:bldP spid="1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821511" y="2302278"/>
            <a:ext cx="1911927" cy="12213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821511" y="2911534"/>
            <a:ext cx="1911927" cy="140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3821511" y="2302278"/>
            <a:ext cx="1911927" cy="12213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같은 길이끼리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이어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859777" y="2059389"/>
            <a:ext cx="5810815" cy="1663311"/>
            <a:chOff x="1859777" y="2059389"/>
            <a:chExt cx="5810815" cy="1663311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1935146" y="2059389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894057" y="2059389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683132" y="2117612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581580" y="2117612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1935146" y="2675816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1935146" y="3290040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5894057" y="2675816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5894057" y="3290040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859777" y="2060707"/>
              <a:ext cx="183698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en-US" altLang="ko-KR" sz="2200" b="1" spc="-300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km 400</a:t>
              </a:r>
              <a:r>
                <a:rPr lang="en-US" altLang="ko-KR" sz="2200" b="1" spc="-300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</a:t>
              </a:r>
            </a:p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en-US" altLang="ko-KR" sz="2200" b="1" spc="-300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km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40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50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km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</a:t>
              </a:r>
              <a:endParaRPr lang="en-US" altLang="ko-KR" sz="24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833608" y="2060707"/>
              <a:ext cx="183698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50004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5040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5400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</a:t>
              </a:r>
              <a:endPara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683132" y="2724514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581580" y="2724514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683132" y="3329213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581580" y="3329213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296" y="2694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2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이등변 삼각형 4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1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2852936"/>
            <a:ext cx="5072098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길이와 거리를 어림하고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재어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395536" y="476672"/>
            <a:ext cx="36213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67544" y="4639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68" y="5139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5464" y="548680"/>
            <a:ext cx="2591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spc="-3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보다 큰 단위는 무엇일까요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13623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1m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보다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큰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단위를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알아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6213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39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139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5464" y="548680"/>
            <a:ext cx="2591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spc="-3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보다 큰 단위는 무엇일까요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6297" r="15397" b="54143"/>
          <a:stretch/>
        </p:blipFill>
        <p:spPr>
          <a:xfrm>
            <a:off x="1628833" y="1679464"/>
            <a:ext cx="6262444" cy="346656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2932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1km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872959" y="5461000"/>
            <a:ext cx="8148354" cy="46355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36459" y="5478571"/>
            <a:ext cx="23502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9000</a:t>
            </a:r>
            <a:r>
              <a:rPr lang="ko-KR" altLang="en-US" sz="11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입니다.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055" y="5497667"/>
            <a:ext cx="3741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873125" y="1294160"/>
            <a:ext cx="5930555" cy="430887"/>
            <a:chOff x="4684799" y="2796640"/>
            <a:chExt cx="5930555" cy="430887"/>
          </a:xfrm>
        </p:grpSpPr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4935594" y="2796640"/>
              <a:ext cx="56797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</a:t>
              </a:r>
              <a:r>
                <a:rPr lang="ko-KR" altLang="en-US" sz="2200" b="1" spc="-500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보다 큰 단위가 왜 필요한지 생각해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4684799" y="2909588"/>
              <a:ext cx="219266" cy="218283"/>
              <a:chOff x="-572047" y="4429132"/>
              <a:chExt cx="291025" cy="289721"/>
            </a:xfrm>
          </p:grpSpPr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85" name="그룹 84"/>
          <p:cNvGrpSpPr/>
          <p:nvPr/>
        </p:nvGrpSpPr>
        <p:grpSpPr>
          <a:xfrm>
            <a:off x="977650" y="4964033"/>
            <a:ext cx="7958168" cy="430887"/>
            <a:chOff x="1004250" y="3688545"/>
            <a:chExt cx="7958168" cy="430887"/>
          </a:xfrm>
        </p:grpSpPr>
        <p:sp>
          <p:nvSpPr>
            <p:cNvPr id="88" name="TextBox 87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안내문을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살펴보세요.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희망 동굴의 길이는 얼마인가요?</a:t>
              </a: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6" name="그림 9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3422" r="58232" b="86046"/>
          <a:stretch/>
        </p:blipFill>
        <p:spPr>
          <a:xfrm>
            <a:off x="2007387" y="3560999"/>
            <a:ext cx="2288853" cy="1235075"/>
          </a:xfrm>
          <a:prstGeom prst="rect">
            <a:avLst/>
          </a:prstGeom>
        </p:spPr>
      </p:pic>
      <p:pic>
        <p:nvPicPr>
          <p:cNvPr id="97" name="그림 9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6" t="3422" r="9458" b="85010"/>
          <a:stretch/>
        </p:blipFill>
        <p:spPr>
          <a:xfrm>
            <a:off x="6231368" y="2360152"/>
            <a:ext cx="2166282" cy="1356617"/>
          </a:xfrm>
          <a:prstGeom prst="rect">
            <a:avLst/>
          </a:prstGeom>
        </p:spPr>
      </p:pic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4" name="모서리가 둥근 직사각형 63"/>
          <p:cNvSpPr/>
          <p:nvPr/>
        </p:nvSpPr>
        <p:spPr>
          <a:xfrm>
            <a:off x="872960" y="4633040"/>
            <a:ext cx="8147215" cy="8058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36459" y="4651269"/>
            <a:ext cx="8103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보다 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가 있듯이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보다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길이 단위가 있을 것 같습니다.</a:t>
            </a:r>
          </a:p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고속 도로에서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를 보았습니다.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602" y="48272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66720" y="410956"/>
            <a:ext cx="42932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1km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</a:p>
        </p:txBody>
      </p: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7" name="모서리가 둥근 직사각형 36"/>
          <p:cNvSpPr/>
          <p:nvPr/>
        </p:nvSpPr>
        <p:spPr>
          <a:xfrm>
            <a:off x="876543" y="3307330"/>
            <a:ext cx="814363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6459" y="3313187"/>
            <a:ext cx="35431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찾을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없는 거리입니다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77650" y="2773199"/>
            <a:ext cx="7958168" cy="430887"/>
            <a:chOff x="1004250" y="3688545"/>
            <a:chExt cx="7958168" cy="430887"/>
          </a:xfrm>
        </p:grpSpPr>
        <p:sp>
          <p:nvSpPr>
            <p:cNvPr id="40" name="TextBox 39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학교에서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찾을 수 있는 거리인가요?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모서리가 둥근 직사각형 41"/>
          <p:cNvSpPr/>
          <p:nvPr/>
        </p:nvSpPr>
        <p:spPr>
          <a:xfrm>
            <a:off x="872959" y="2035845"/>
            <a:ext cx="8147216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6459" y="2054402"/>
            <a:ext cx="42656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9000개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있는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길이입니다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602" y="20610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602" y="33325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그룹 45"/>
          <p:cNvGrpSpPr/>
          <p:nvPr/>
        </p:nvGrpSpPr>
        <p:grpSpPr>
          <a:xfrm>
            <a:off x="977650" y="1507597"/>
            <a:ext cx="7958168" cy="430887"/>
            <a:chOff x="1004250" y="3688545"/>
            <a:chExt cx="7958168" cy="430887"/>
          </a:xfrm>
        </p:grpSpPr>
        <p:sp>
          <p:nvSpPr>
            <p:cNvPr id="47" name="TextBox 46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9000</a:t>
              </a:r>
              <a:r>
                <a:rPr lang="ko-KR" altLang="en-US" sz="11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는 어느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정도의 길이인가요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977650" y="4074852"/>
            <a:ext cx="7970868" cy="430887"/>
            <a:chOff x="1004250" y="3713945"/>
            <a:chExt cx="7970868" cy="430887"/>
          </a:xfrm>
        </p:grpSpPr>
        <p:sp>
          <p:nvSpPr>
            <p:cNvPr id="59" name="TextBox 58"/>
            <p:cNvSpPr txBox="1"/>
            <p:nvPr/>
          </p:nvSpPr>
          <p:spPr>
            <a:xfrm>
              <a:off x="1159214" y="37139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9000</a:t>
              </a:r>
              <a:r>
                <a:rPr lang="ko-KR" altLang="en-US" sz="11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를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더 간단하게 나타낼 수 있는 방법이 있나요?</a:t>
              </a: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타원 48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8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37" grpId="0" animBg="1"/>
      <p:bldP spid="38" grpId="0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8" y="3171000"/>
            <a:ext cx="8740942" cy="2060278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1" name="모서리가 둥근 직사각형 70"/>
          <p:cNvSpPr/>
          <p:nvPr/>
        </p:nvSpPr>
        <p:spPr>
          <a:xfrm>
            <a:off x="915949" y="2026305"/>
            <a:ext cx="8104225" cy="457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6984" y="2039652"/>
            <a:ext cx="5147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는 1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를 1000개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이은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길이입니다.</a:t>
            </a: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43" y="20463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66720" y="410956"/>
            <a:ext cx="42932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1km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</a:p>
        </p:txBody>
      </p: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49122" r="69752" b="47965"/>
          <a:stretch/>
        </p:blipFill>
        <p:spPr>
          <a:xfrm>
            <a:off x="2472855" y="3548390"/>
            <a:ext cx="612251" cy="379554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977650" y="1513864"/>
            <a:ext cx="7958168" cy="430887"/>
            <a:chOff x="1004250" y="3688545"/>
            <a:chExt cx="7958168" cy="430887"/>
          </a:xfrm>
        </p:grpSpPr>
        <p:sp>
          <p:nvSpPr>
            <p:cNvPr id="40" name="TextBox 39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1km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는 1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를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얼마나 이은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길이인가요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977650" y="2763349"/>
            <a:ext cx="7958168" cy="430887"/>
            <a:chOff x="1004250" y="3688545"/>
            <a:chExt cx="7958168" cy="430887"/>
          </a:xfrm>
        </p:grpSpPr>
        <p:sp>
          <p:nvSpPr>
            <p:cNvPr id="43" name="TextBox 42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1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km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를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어떻게 쓰고 읽으며 1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km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몇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인지 알아보세요.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49122" r="52363" b="47965"/>
          <a:stretch/>
        </p:blipFill>
        <p:spPr>
          <a:xfrm>
            <a:off x="3771233" y="3548390"/>
            <a:ext cx="1070482" cy="379554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990" y="35715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912" y="35715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8" t="45536" r="15426" b="38574"/>
          <a:stretch/>
        </p:blipFill>
        <p:spPr>
          <a:xfrm>
            <a:off x="6254044" y="4109156"/>
            <a:ext cx="1636889" cy="327377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26" y="41107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2849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1km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대한 양감 형성하기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870385" y="1516313"/>
            <a:ext cx="7257104" cy="430887"/>
            <a:chOff x="2943068" y="1752440"/>
            <a:chExt cx="7257104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3181988" y="1752440"/>
              <a:ext cx="70181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ko-KR" altLang="en-US" sz="2200" b="1" spc="-500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km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 얼마쯤인지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2943068" y="1850379"/>
              <a:ext cx="219266" cy="218283"/>
              <a:chOff x="-572047" y="4429132"/>
              <a:chExt cx="291025" cy="289721"/>
            </a:xfrm>
          </p:grpSpPr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9" name="모서리가 둥근 직사각형 28"/>
          <p:cNvSpPr/>
          <p:nvPr/>
        </p:nvSpPr>
        <p:spPr>
          <a:xfrm>
            <a:off x="873125" y="2647949"/>
            <a:ext cx="8147049" cy="917029"/>
          </a:xfrm>
          <a:prstGeom prst="roundRect">
            <a:avLst>
              <a:gd name="adj" fmla="val 1251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6984" y="2721743"/>
            <a:ext cx="5147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제가 두 걸음 걸은 만큼의 길이입니다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제가 양팔을 벌린 만큼의 길이입니다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66361" y="2140143"/>
            <a:ext cx="7958168" cy="430887"/>
            <a:chOff x="1004250" y="3688545"/>
            <a:chExt cx="7958168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는 어느 정도 되는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길이인가요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>
          <a:xfrm>
            <a:off x="873125" y="4744799"/>
            <a:ext cx="8147049" cy="457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6984" y="4772362"/>
            <a:ext cx="5147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20m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966361" y="3841087"/>
            <a:ext cx="7958168" cy="769441"/>
            <a:chOff x="1004250" y="3688545"/>
            <a:chExt cx="7958168" cy="769441"/>
          </a:xfrm>
        </p:grpSpPr>
        <p:sp>
          <p:nvSpPr>
            <p:cNvPr id="37" name="TextBox 36"/>
            <p:cNvSpPr txBox="1"/>
            <p:nvPr/>
          </p:nvSpPr>
          <p:spPr>
            <a:xfrm>
              <a:off x="1146514" y="3688545"/>
              <a:ext cx="7815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20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명의 친구가 양팔을 벌리며 손을 잡고 섰다면 약 얼마의 길이가 만들어지나요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531" y="28977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531" y="47648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8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4" name="모서리가 둥근 직사각형 63"/>
          <p:cNvSpPr/>
          <p:nvPr/>
        </p:nvSpPr>
        <p:spPr>
          <a:xfrm>
            <a:off x="873124" y="5130886"/>
            <a:ext cx="8147049" cy="7879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45461" y="5140165"/>
            <a:ext cx="55495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1000</a:t>
            </a:r>
            <a:r>
              <a:rPr lang="ko-KR" altLang="en-US" sz="2200" b="1" spc="-5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쯤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1km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쯤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720" y="410956"/>
            <a:ext cx="43585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1km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대한 양감 형성하기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873125" y="3084006"/>
            <a:ext cx="8147049" cy="457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9684" y="3098869"/>
            <a:ext cx="5147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200</a:t>
            </a:r>
            <a:r>
              <a:rPr lang="ko-KR" altLang="en-US" sz="2200" b="1" spc="-5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쯤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47" name="그룹 46"/>
          <p:cNvGrpSpPr/>
          <p:nvPr/>
        </p:nvGrpSpPr>
        <p:grpSpPr>
          <a:xfrm>
            <a:off x="977650" y="1507194"/>
            <a:ext cx="7958168" cy="769441"/>
            <a:chOff x="1004250" y="3688545"/>
            <a:chExt cx="7958168" cy="769441"/>
          </a:xfrm>
        </p:grpSpPr>
        <p:sp>
          <p:nvSpPr>
            <p:cNvPr id="48" name="TextBox 47"/>
            <p:cNvSpPr txBox="1"/>
            <p:nvPr/>
          </p:nvSpPr>
          <p:spPr>
            <a:xfrm>
              <a:off x="1146514" y="3688545"/>
              <a:ext cx="7815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기차 한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칸의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길이는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약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20m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입니다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기차 한 대가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열 칸으로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이루어져 있을 때 이 기차 한 대의 길이는 얼마쯤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되나요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531" y="31040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977650" y="4050107"/>
            <a:ext cx="7958168" cy="430887"/>
            <a:chOff x="1004250" y="3715841"/>
            <a:chExt cx="7958168" cy="430887"/>
          </a:xfrm>
        </p:grpSpPr>
        <p:sp>
          <p:nvSpPr>
            <p:cNvPr id="60" name="TextBox 59"/>
            <p:cNvSpPr txBox="1"/>
            <p:nvPr/>
          </p:nvSpPr>
          <p:spPr>
            <a:xfrm>
              <a:off x="1146514" y="3715841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기차 다섯 대의 길이는 얼마쯤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되나요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530" y="53161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71070" r="46593" b="19439"/>
          <a:stretch/>
        </p:blipFill>
        <p:spPr>
          <a:xfrm>
            <a:off x="473313" y="2087138"/>
            <a:ext cx="4131240" cy="117485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440127" y="4587466"/>
            <a:ext cx="9408496" cy="496708"/>
            <a:chOff x="412831" y="4461806"/>
            <a:chExt cx="9408496" cy="49670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389" r="6946" b="6586"/>
            <a:stretch/>
          </p:blipFill>
          <p:spPr>
            <a:xfrm>
              <a:off x="4856779" y="4476750"/>
              <a:ext cx="4964548" cy="481764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6171" b="6915"/>
            <a:stretch/>
          </p:blipFill>
          <p:spPr>
            <a:xfrm>
              <a:off x="412831" y="4461806"/>
              <a:ext cx="4704811" cy="474197"/>
            </a:xfrm>
            <a:prstGeom prst="rect">
              <a:avLst/>
            </a:prstGeom>
          </p:spPr>
        </p:pic>
      </p:grp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9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t="75397" r="50721" b="21873"/>
          <a:stretch/>
        </p:blipFill>
        <p:spPr>
          <a:xfrm>
            <a:off x="517205" y="4508343"/>
            <a:ext cx="1930381" cy="1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1" t="2587" r="11839" b="83839"/>
          <a:stretch/>
        </p:blipFill>
        <p:spPr>
          <a:xfrm>
            <a:off x="6912000" y="2102605"/>
            <a:ext cx="1091821" cy="1768667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t="2587" r="76312" b="83839"/>
          <a:stretch/>
        </p:blipFill>
        <p:spPr>
          <a:xfrm>
            <a:off x="1360048" y="2102605"/>
            <a:ext cx="1091821" cy="1768667"/>
          </a:xfrm>
          <a:prstGeom prst="rect">
            <a:avLst/>
          </a:prstGeom>
        </p:spPr>
      </p:pic>
      <p:sp>
        <p:nvSpPr>
          <p:cNvPr id="25" name="모서리가 둥근 직사각형 24"/>
          <p:cNvSpPr/>
          <p:nvPr/>
        </p:nvSpPr>
        <p:spPr>
          <a:xfrm>
            <a:off x="881673" y="4206850"/>
            <a:ext cx="8138501" cy="8598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38454" y="4252066"/>
            <a:ext cx="8086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할머니 댁에 갈 때 도로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표지판에서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서울까지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</a:t>
            </a:r>
            <a:r>
              <a:rPr lang="en-US" altLang="ko-KR" sz="2200" b="1" spc="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0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km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라고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적혀있는 것을 보았습니다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805" y="44280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66720" y="410956"/>
            <a:ext cx="43585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1km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대한 양감 형성하기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977650" y="1522059"/>
            <a:ext cx="7958168" cy="430887"/>
            <a:chOff x="1004250" y="3715841"/>
            <a:chExt cx="7958168" cy="430887"/>
          </a:xfrm>
        </p:grpSpPr>
        <p:sp>
          <p:nvSpPr>
            <p:cNvPr id="37" name="TextBox 36"/>
            <p:cNvSpPr txBox="1"/>
            <p:nvPr/>
          </p:nvSpPr>
          <p:spPr>
            <a:xfrm>
              <a:off x="1146514" y="3715841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생활에서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km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를 사용한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경험이 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0" t="5047" r="46826" b="85147"/>
          <a:stretch/>
        </p:blipFill>
        <p:spPr>
          <a:xfrm>
            <a:off x="2250979" y="2326909"/>
            <a:ext cx="2776887" cy="1277736"/>
          </a:xfrm>
          <a:prstGeom prst="rect">
            <a:avLst/>
          </a:prstGeom>
        </p:spPr>
      </p:pic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0" t="5046" r="24497" b="84205"/>
          <a:stretch/>
        </p:blipFill>
        <p:spPr>
          <a:xfrm>
            <a:off x="5401944" y="2326909"/>
            <a:ext cx="1915164" cy="1400568"/>
          </a:xfrm>
          <a:prstGeom prst="rect">
            <a:avLst/>
          </a:prstGeom>
        </p:spPr>
      </p:pic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68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3818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km </a:t>
            </a:r>
            <a:r>
              <a:rPr lang="ko-KR" altLang="en-US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2300" spc="-6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</a:t>
            </a:r>
            <a:r>
              <a:rPr lang="ko-KR" altLang="en-US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r>
              <a:rPr lang="en-US" altLang="ko-KR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r>
              <a:rPr lang="ko-KR" altLang="en-US" sz="2300" spc="-6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2300" spc="-6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881674" y="1300413"/>
            <a:ext cx="8143292" cy="430887"/>
            <a:chOff x="2943068" y="1752440"/>
            <a:chExt cx="8143292" cy="430887"/>
          </a:xfrm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3181988" y="1752440"/>
              <a:ext cx="79043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등산로를 살펴보고 등산로의 길이를 나타내어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2943068" y="1850379"/>
              <a:ext cx="219266" cy="218283"/>
              <a:chOff x="-572047" y="4429132"/>
              <a:chExt cx="291025" cy="289721"/>
            </a:xfrm>
          </p:grpSpPr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5" name="모서리가 둥근 직사각형 44"/>
          <p:cNvSpPr/>
          <p:nvPr/>
        </p:nvSpPr>
        <p:spPr>
          <a:xfrm>
            <a:off x="873125" y="5147677"/>
            <a:ext cx="8147049" cy="78430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9684" y="5155109"/>
            <a:ext cx="5147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</a:t>
            </a:r>
            <a:r>
              <a:rPr lang="ko-KR" altLang="en-US" sz="2200" b="1" spc="-4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 500</a:t>
            </a:r>
            <a:r>
              <a:rPr lang="ko-KR" altLang="en-US" sz="2200" b="1" spc="-4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 </a:t>
            </a:r>
          </a:p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2500</a:t>
            </a:r>
            <a:r>
              <a:rPr lang="ko-KR" altLang="en-US" sz="2200" b="1" spc="-4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53" name="그룹 52"/>
          <p:cNvGrpSpPr/>
          <p:nvPr/>
        </p:nvGrpSpPr>
        <p:grpSpPr>
          <a:xfrm>
            <a:off x="977650" y="4251709"/>
            <a:ext cx="8203382" cy="769441"/>
            <a:chOff x="1004250" y="3688545"/>
            <a:chExt cx="8203382" cy="769441"/>
          </a:xfrm>
        </p:grpSpPr>
        <p:sp>
          <p:nvSpPr>
            <p:cNvPr id="54" name="TextBox 53"/>
            <p:cNvSpPr txBox="1"/>
            <p:nvPr/>
          </p:nvSpPr>
          <p:spPr>
            <a:xfrm>
              <a:off x="1146513" y="3688545"/>
              <a:ext cx="80611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정상까지의 등산로는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2</a:t>
              </a:r>
              <a:r>
                <a:rPr lang="ko-KR" altLang="en-US" sz="2200" b="1" spc="-400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km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보다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500</a:t>
              </a:r>
              <a:r>
                <a:rPr lang="ko-KR" altLang="en-US" sz="2200" b="1" spc="-400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더 깁니다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등산로의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길이를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어떻게 나타내면 좋을까요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531" y="53310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20390" r="40201" b="58450"/>
          <a:stretch/>
        </p:blipFill>
        <p:spPr>
          <a:xfrm>
            <a:off x="1894647" y="1690871"/>
            <a:ext cx="5515107" cy="27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577</Words>
  <Application>Microsoft Office PowerPoint</Application>
  <PresentationFormat>A4 용지(210x297mm)</PresentationFormat>
  <Paragraphs>142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나눔고딕 ExtraBold</vt:lpstr>
      <vt:lpstr>맑은 고딕</vt:lpstr>
      <vt:lpstr>Wingdings</vt:lpstr>
      <vt:lpstr>나눔바른고딕</vt:lpstr>
      <vt:lpstr>Arial</vt:lpstr>
      <vt:lpstr>나눔고딕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user</cp:lastModifiedBy>
  <cp:revision>303</cp:revision>
  <dcterms:created xsi:type="dcterms:W3CDTF">2016-11-16T23:53:02Z</dcterms:created>
  <dcterms:modified xsi:type="dcterms:W3CDTF">2020-10-16T03:01:47Z</dcterms:modified>
</cp:coreProperties>
</file>