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67" r:id="rId6"/>
    <p:sldId id="259" r:id="rId7"/>
    <p:sldId id="260" r:id="rId8"/>
    <p:sldId id="268" r:id="rId9"/>
    <p:sldId id="261" r:id="rId10"/>
    <p:sldId id="269" r:id="rId11"/>
    <p:sldId id="265" r:id="rId12"/>
    <p:sldId id="262" r:id="rId13"/>
    <p:sldId id="266" r:id="rId14"/>
    <p:sldId id="264" r:id="rId15"/>
  </p:sldIdLst>
  <p:sldSz cx="9906000" cy="6858000" type="A4"/>
  <p:notesSz cx="6858000" cy="9144000"/>
  <p:embeddedFontLst>
    <p:embeddedFont>
      <p:font typeface="맑은 고딕" panose="020B0503020000020004" pitchFamily="50" charset="-127"/>
      <p:regular r:id="rId17"/>
      <p:bold r:id="rId18"/>
    </p:embeddedFont>
    <p:embeddedFont>
      <p:font typeface="나눔고딕" panose="020D0604000000000000" pitchFamily="50" charset="-127"/>
      <p:regular r:id="rId19"/>
      <p:bold r:id="rId20"/>
    </p:embeddedFont>
    <p:embeddedFont>
      <p:font typeface="나눔고딕 ExtraBold" panose="020D0904000000000000" pitchFamily="50" charset="-127"/>
      <p:bold r:id="rId21"/>
    </p:embeddedFont>
    <p:embeddedFont>
      <p:font typeface="나눔바른고딕" panose="020B0603020101020101" pitchFamily="50" charset="-127"/>
      <p:regular r:id="rId22"/>
      <p:bold r:id="rId23"/>
    </p:embeddedFont>
  </p:embeddedFontLst>
  <p:custShowLst>
    <p:custShow name="재구성한 쇼 1" id="0">
      <p:sldLst>
        <p:sld r:id="rId6"/>
      </p:sldLst>
    </p:custShow>
    <p:custShow name="재구성한 쇼 2" id="1">
      <p:sldLst>
        <p:sld r:id="rId8"/>
      </p:sldLst>
    </p:custShow>
    <p:custShow name="재구성한 쇼 3" id="2">
      <p:sldLst>
        <p:sld r:id="rId10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4660"/>
  </p:normalViewPr>
  <p:slideViewPr>
    <p:cSldViewPr showGuides="1">
      <p:cViewPr>
        <p:scale>
          <a:sx n="75" d="100"/>
          <a:sy n="75" d="100"/>
        </p:scale>
        <p:origin x="996" y="-198"/>
      </p:cViewPr>
      <p:guideLst>
        <p:guide orient="horz" pos="482"/>
        <p:guide orient="horz" pos="3884"/>
        <p:guide orient="horz" pos="618"/>
        <p:guide orient="horz" pos="3294"/>
        <p:guide orient="horz" pos="1253"/>
        <p:guide pos="262"/>
        <p:guide pos="5978"/>
        <p:guide pos="7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159FA-F5C0-4E09-AD25-168472290BD2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F5DDE-ADA9-4C5C-84E7-33DD4F449E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48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F5DDE-ADA9-4C5C-84E7-33DD4F449E4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F5DDE-ADA9-4C5C-84E7-33DD4F449E4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F5DDE-ADA9-4C5C-84E7-33DD4F449E4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198000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.png"/><Relationship Id="rId7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7.png"/><Relationship Id="rId7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slide" Target="slide11.xml"/><Relationship Id="rId4" Type="http://schemas.openxmlformats.org/officeDocument/2006/relationships/image" Target="../media/image8.pn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2.jpeg"/><Relationship Id="rId7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10" Type="http://schemas.openxmlformats.org/officeDocument/2006/relationships/slide" Target="slide11.xml"/><Relationship Id="rId4" Type="http://schemas.openxmlformats.org/officeDocument/2006/relationships/image" Target="../media/image15.png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55" name="그림 54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827584" y="476672"/>
            <a:ext cx="238709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1115616" y="54868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곱셈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84~85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3" name="제목 1"/>
          <p:cNvSpPr txBox="1">
            <a:spLocks/>
          </p:cNvSpPr>
          <p:nvPr/>
        </p:nvSpPr>
        <p:spPr>
          <a:xfrm>
            <a:off x="3595678" y="2348880"/>
            <a:ext cx="5950820" cy="222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탐구 수학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-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사용한 모양 조각의 수를 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 </a:t>
            </a:r>
            <a:r>
              <a:rPr lang="ko-KR" altLang="en-US" sz="360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구해 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7" name="타원 2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8" name="이등변 삼각형 27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04213" y="1378937"/>
            <a:ext cx="8082004" cy="1654019"/>
            <a:chOff x="904213" y="1378937"/>
            <a:chExt cx="8082004" cy="1654019"/>
          </a:xfrm>
        </p:grpSpPr>
        <p:sp>
          <p:nvSpPr>
            <p:cNvPr id="56" name="모서리가 둥근 직사각형 55"/>
            <p:cNvSpPr/>
            <p:nvPr/>
          </p:nvSpPr>
          <p:spPr>
            <a:xfrm>
              <a:off x="920552" y="1845727"/>
              <a:ext cx="8065665" cy="118722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904213" y="153138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4" name="TextBox 113"/>
            <p:cNvSpPr txBox="1">
              <a:spLocks noChangeArrowheads="1"/>
            </p:cNvSpPr>
            <p:nvPr/>
          </p:nvSpPr>
          <p:spPr bwMode="auto">
            <a:xfrm>
              <a:off x="1047089" y="1378937"/>
              <a:ext cx="723938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0975" indent="-180975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어떻게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계산했는지 이야기해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  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920552" y="1871120"/>
            <a:ext cx="80888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2=36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36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3=108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108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79388" indent="-179388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무늬 한 개를 만드는 데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사용한 모양 조각의 수는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36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같은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무늬가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 있으므로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36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3=108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108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29" name="그림 28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65" name="그룹 13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66" name="타원 6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7" name="이등변 삼각형 6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8" name="그룹 14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9" name="타원 6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0" name="이등변 삼각형 6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66720" y="385684"/>
            <a:ext cx="43147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무늬 만들기에 사용한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조각의 수 구하기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339" y="22305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타원 20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hlinkClick r:id="rId7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188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20553" y="2780928"/>
            <a:ext cx="8050570" cy="2229160"/>
            <a:chOff x="920553" y="2780928"/>
            <a:chExt cx="8050570" cy="2229160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920553" y="3320988"/>
              <a:ext cx="8050570" cy="1689100"/>
            </a:xfrm>
            <a:prstGeom prst="roundRect">
              <a:avLst>
                <a:gd name="adj" fmla="val 998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56" name="TextBox 55"/>
            <p:cNvSpPr txBox="1">
              <a:spLocks noChangeArrowheads="1"/>
            </p:cNvSpPr>
            <p:nvPr/>
          </p:nvSpPr>
          <p:spPr bwMode="auto">
            <a:xfrm>
              <a:off x="1117691" y="2780928"/>
              <a:ext cx="542328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indent="-180975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어떤 방법으로 만들었는지 이야기해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944679" y="294687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66720" y="385684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같은 수의 모양 조각을 사용하여 무늬 만들기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92" name="그룹 14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93" name="타원 9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94" name="이등변 삼각형 9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1136576" y="3356992"/>
            <a:ext cx="7694224" cy="1489671"/>
            <a:chOff x="1849467" y="2723381"/>
            <a:chExt cx="7694224" cy="1489671"/>
          </a:xfrm>
        </p:grpSpPr>
        <p:pic>
          <p:nvPicPr>
            <p:cNvPr id="62" name="Picture 2" descr="C:\Users\천재교육\Desktop\JB314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47016" y="2834583"/>
              <a:ext cx="1590683" cy="1378469"/>
            </a:xfrm>
            <a:prstGeom prst="rect">
              <a:avLst/>
            </a:prstGeom>
            <a:noFill/>
          </p:spPr>
        </p:pic>
        <p:grpSp>
          <p:nvGrpSpPr>
            <p:cNvPr id="64" name="그룹 63"/>
            <p:cNvGrpSpPr/>
            <p:nvPr/>
          </p:nvGrpSpPr>
          <p:grpSpPr>
            <a:xfrm>
              <a:off x="1849467" y="2723381"/>
              <a:ext cx="7694224" cy="1338802"/>
              <a:chOff x="1456304" y="1576774"/>
              <a:chExt cx="7694224" cy="1338802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3664817" y="1875291"/>
                <a:ext cx="5485711" cy="1040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285750" algn="just" eaLnBrk="1" fontAlgn="auto" latinLnBrk="1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                     </a:t>
                </a:r>
                <a:r>
                  <a:rPr kumimoji="0" lang="en-US" altLang="ko-KR" sz="2200" b="1" spc="-4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3</a:t>
                </a:r>
                <a:r>
                  <a:rPr kumimoji="0" lang="ko-KR" altLang="en-US" sz="2200" b="1" spc="-4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종류의 모양 조각을 </a:t>
                </a:r>
                <a:r>
                  <a:rPr lang="ko-KR" altLang="en-US" sz="2200" b="1" spc="-4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각각 </a:t>
                </a:r>
                <a:r>
                  <a:rPr lang="en-US" altLang="ko-KR" sz="2200" b="1" spc="-4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</a:t>
                </a:r>
                <a:r>
                  <a:rPr lang="en-US" altLang="ko-KR" sz="2200" b="1" spc="1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4</a:t>
                </a:r>
                <a:r>
                  <a:rPr lang="ko-KR" altLang="en-US" sz="2200" b="1" spc="1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개씩 사용하여 무늬를 만들었습니다</a:t>
                </a:r>
                <a:r>
                  <a:rPr lang="en-US" altLang="ko-KR" sz="2200" b="1" spc="1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  <a:endParaRPr kumimoji="0" lang="en-US" altLang="ko-KR" sz="2200" b="1" spc="100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6" name="직사각형 65"/>
              <p:cNvSpPr/>
              <p:nvPr/>
            </p:nvSpPr>
            <p:spPr bwMode="auto">
              <a:xfrm>
                <a:off x="4143372" y="1916485"/>
                <a:ext cx="357190" cy="357190"/>
              </a:xfrm>
              <a:prstGeom prst="rect">
                <a:avLst/>
              </a:prstGeom>
              <a:solidFill>
                <a:srgbClr val="F0720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이등변 삼각형 66"/>
              <p:cNvSpPr/>
              <p:nvPr/>
            </p:nvSpPr>
            <p:spPr bwMode="auto">
              <a:xfrm>
                <a:off x="4644000" y="1918741"/>
                <a:ext cx="428628" cy="369507"/>
              </a:xfrm>
              <a:prstGeom prst="triangle">
                <a:avLst/>
              </a:prstGeom>
              <a:solidFill>
                <a:srgbClr val="21594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68" name="그룹 137"/>
              <p:cNvGrpSpPr/>
              <p:nvPr/>
            </p:nvGrpSpPr>
            <p:grpSpPr>
              <a:xfrm>
                <a:off x="3714744" y="1845047"/>
                <a:ext cx="297662" cy="512383"/>
                <a:chOff x="5148000" y="1774800"/>
                <a:chExt cx="428628" cy="737823"/>
              </a:xfrm>
              <a:solidFill>
                <a:srgbClr val="0070C0"/>
              </a:solidFill>
            </p:grpSpPr>
            <p:sp>
              <p:nvSpPr>
                <p:cNvPr id="69" name="이등변 삼각형 68"/>
                <p:cNvSpPr/>
                <p:nvPr/>
              </p:nvSpPr>
              <p:spPr bwMode="auto">
                <a:xfrm rot="10800000">
                  <a:off x="5148000" y="2143116"/>
                  <a:ext cx="428628" cy="369507"/>
                </a:xfrm>
                <a:prstGeom prst="triangle">
                  <a:avLst/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이등변 삼각형 69"/>
                <p:cNvSpPr/>
                <p:nvPr/>
              </p:nvSpPr>
              <p:spPr bwMode="auto">
                <a:xfrm>
                  <a:off x="5148000" y="1774800"/>
                  <a:ext cx="428628" cy="369507"/>
                </a:xfrm>
                <a:prstGeom prst="triangle">
                  <a:avLst/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1456304" y="1576774"/>
                <a:ext cx="567222" cy="42319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/>
              <a:p>
                <a:pPr indent="-285750" algn="just" eaLnBrk="1" fontAlgn="auto" latinLnBrk="1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kumimoji="0"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예</a:t>
                </a:r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  <a:endParaRPr kumimoji="0" lang="en-US" altLang="ko-KR" sz="2200" b="1" spc="100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pic>
        <p:nvPicPr>
          <p:cNvPr id="43" name="그림 42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7" name="타원 46">
            <a:hlinkClick r:id="rId4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944679" y="1952836"/>
            <a:ext cx="8026444" cy="769441"/>
            <a:chOff x="944679" y="1952836"/>
            <a:chExt cx="8026444" cy="769441"/>
          </a:xfrm>
        </p:grpSpPr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944679" y="211187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50" name="TextBox 49"/>
            <p:cNvSpPr txBox="1">
              <a:spLocks noChangeArrowheads="1"/>
            </p:cNvSpPr>
            <p:nvPr/>
          </p:nvSpPr>
          <p:spPr bwMode="auto">
            <a:xfrm>
              <a:off x="1117691" y="1952836"/>
              <a:ext cx="785343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indent="-180975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어떻게 무늬를 만들고 싶은지 생각해 보고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같은 수의 모양 조각을</a:t>
              </a:r>
              <a:endParaRPr kumimoji="0"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180975" indent="-180975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사용하여 무늬를 만들어 보세요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3" name="그룹 13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5" name="타원 5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9" name="이등변 삼각형 5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20552" y="1412776"/>
            <a:ext cx="8260480" cy="430887"/>
            <a:chOff x="920552" y="1412776"/>
            <a:chExt cx="8260480" cy="430887"/>
          </a:xfrm>
        </p:grpSpPr>
        <p:sp>
          <p:nvSpPr>
            <p:cNvPr id="33" name="TextBox 19"/>
            <p:cNvSpPr txBox="1">
              <a:spLocks noChangeArrowheads="1"/>
            </p:cNvSpPr>
            <p:nvPr/>
          </p:nvSpPr>
          <p:spPr bwMode="auto">
            <a:xfrm>
              <a:off x="1159377" y="1412776"/>
              <a:ext cx="802165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9pPr>
            </a:lstStyle>
            <a:p>
              <a:pPr indent="-342900" eaLnBrk="1" hangingPunct="1">
                <a:spcBef>
                  <a:spcPct val="0"/>
                </a:spcBef>
                <a:buNone/>
                <a:defRPr/>
              </a:pPr>
              <a:r>
                <a:rPr kumimoji="0" lang="ko-KR" altLang="en-US" sz="2200" b="1" spc="-120" dirty="0" smtClean="0">
                  <a:latin typeface="나눔고딕" pitchFamily="50" charset="-127"/>
                </a:rPr>
                <a:t>서로 다른 모양 조각을 같은 수만큼 사용하여 무늬 만들기를 해 봅시다</a:t>
              </a:r>
              <a:r>
                <a:rPr kumimoji="0" lang="en-US" altLang="ko-KR" sz="2200" b="1" spc="-120" dirty="0" smtClean="0">
                  <a:latin typeface="나눔고딕" pitchFamily="50" charset="-127"/>
                </a:rPr>
                <a:t>.</a:t>
              </a: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20552" y="1497838"/>
              <a:ext cx="219266" cy="218283"/>
              <a:chOff x="-572047" y="4429132"/>
              <a:chExt cx="291025" cy="289721"/>
            </a:xfrm>
          </p:grpSpPr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38" name="그림 3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0593" y="39668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타원 51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7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8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20552" y="2348880"/>
            <a:ext cx="8088842" cy="1224136"/>
            <a:chOff x="920552" y="2348880"/>
            <a:chExt cx="8088842" cy="1224136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920552" y="2803575"/>
              <a:ext cx="8088842" cy="769441"/>
            </a:xfrm>
            <a:prstGeom prst="roundRect">
              <a:avLst>
                <a:gd name="adj" fmla="val 1782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58" name="TextBox 57"/>
            <p:cNvSpPr txBox="1">
              <a:spLocks noChangeArrowheads="1"/>
            </p:cNvSpPr>
            <p:nvPr/>
          </p:nvSpPr>
          <p:spPr bwMode="auto">
            <a:xfrm>
              <a:off x="1103305" y="2348880"/>
              <a:ext cx="45512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indent="-180975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어떻게 계산했는지 이야기해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930293" y="247350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30293" y="1374461"/>
            <a:ext cx="8079101" cy="928694"/>
            <a:chOff x="930293" y="1374461"/>
            <a:chExt cx="8079101" cy="928694"/>
          </a:xfrm>
        </p:grpSpPr>
        <p:sp>
          <p:nvSpPr>
            <p:cNvPr id="57" name="TextBox 56"/>
            <p:cNvSpPr txBox="1">
              <a:spLocks noChangeArrowheads="1"/>
            </p:cNvSpPr>
            <p:nvPr/>
          </p:nvSpPr>
          <p:spPr bwMode="auto">
            <a:xfrm>
              <a:off x="1103305" y="1374461"/>
              <a:ext cx="766748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indent="-180975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무늬 만들기에 사용한 모양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조각은 모두 몇 개인지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구해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</a:p>
          </p:txBody>
        </p:sp>
        <p:sp>
          <p:nvSpPr>
            <p:cNvPr id="71" name="모서리가 둥근 직사각형 70"/>
            <p:cNvSpPr/>
            <p:nvPr/>
          </p:nvSpPr>
          <p:spPr>
            <a:xfrm>
              <a:off x="933583" y="1803088"/>
              <a:ext cx="8075811" cy="500067"/>
            </a:xfrm>
            <a:prstGeom prst="roundRect">
              <a:avLst>
                <a:gd name="adj" fmla="val 2097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87" name="Freeform 14"/>
            <p:cNvSpPr>
              <a:spLocks/>
            </p:cNvSpPr>
            <p:nvPr/>
          </p:nvSpPr>
          <p:spPr bwMode="auto">
            <a:xfrm>
              <a:off x="930293" y="147851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005560" y="1837676"/>
            <a:ext cx="4955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3=72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모두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72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76536" y="2803574"/>
            <a:ext cx="8232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80000">
              <a:buFont typeface="Arial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종류의 모양 조각을 각각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개씩 사용하여 무늬를 만들었으므로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3=72, 72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92" name="그룹 14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93" name="타원 9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94" name="이등변 삼각형 9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3" name="그림 42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53" name="그룹 13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5" name="타원 5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9" name="이등변 삼각형 5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66720" y="385684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같은 수의 모양 조각을 사용하여 무늬 만들기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416" y="18856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416" y="29795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타원 27">
            <a:hlinkClick r:id="rId4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132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201622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5486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2600" y="3142709"/>
            <a:ext cx="19526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단원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3595678" y="2571744"/>
            <a:ext cx="5969254" cy="17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길이와 시간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4260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667117" y="2198588"/>
            <a:ext cx="5357849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사용한 모양 조각의 수를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구해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201622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54868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6" name="그림 25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5" name="타원 24">
            <a:hlinkClick r:id="rId4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720" y="385684"/>
            <a:ext cx="43147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무늬 만들기에 사용한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조각의 수 구하기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6" name="타원 5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7" name="이등변 삼각형 5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9" name="타원 5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0" name="이등변 삼각형 5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20552" y="1412776"/>
            <a:ext cx="7910248" cy="769441"/>
            <a:chOff x="920552" y="1412776"/>
            <a:chExt cx="7910248" cy="769441"/>
          </a:xfrm>
        </p:grpSpPr>
        <p:sp>
          <p:nvSpPr>
            <p:cNvPr id="53" name="TextBox 19"/>
            <p:cNvSpPr txBox="1">
              <a:spLocks noChangeArrowheads="1"/>
            </p:cNvSpPr>
            <p:nvPr/>
          </p:nvSpPr>
          <p:spPr bwMode="auto">
            <a:xfrm>
              <a:off x="1159378" y="1412776"/>
              <a:ext cx="767142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9pPr>
            </a:lstStyle>
            <a:p>
              <a:pPr marL="342900" indent="-342900" eaLnBrk="1" hangingPunct="1">
                <a:spcBef>
                  <a:spcPct val="0"/>
                </a:spcBef>
                <a:buNone/>
                <a:defRPr/>
              </a:pPr>
              <a:r>
                <a:rPr kumimoji="0" lang="ko-KR" altLang="en-US" sz="2200" b="1" dirty="0" smtClean="0">
                  <a:latin typeface="나눔고딕" pitchFamily="50" charset="-127"/>
                </a:rPr>
                <a:t>지혜네 반 친구들은 모양 조각으로 무늬 만들</a:t>
              </a:r>
              <a:r>
                <a:rPr lang="ko-KR" altLang="en-US" sz="2200" b="1" dirty="0" smtClean="0">
                  <a:latin typeface="나눔고딕" pitchFamily="50" charset="-127"/>
                </a:rPr>
                <a:t>기를 </a:t>
              </a:r>
              <a:r>
                <a:rPr kumimoji="0" lang="ko-KR" altLang="en-US" sz="2200" b="1" dirty="0" smtClean="0">
                  <a:latin typeface="나눔고딕" pitchFamily="50" charset="-127"/>
                </a:rPr>
                <a:t>하고 있습니다</a:t>
              </a:r>
              <a:r>
                <a:rPr kumimoji="0" lang="en-US" altLang="ko-KR" sz="2200" b="1" dirty="0" smtClean="0">
                  <a:latin typeface="나눔고딕" pitchFamily="50" charset="-127"/>
                </a:rPr>
                <a:t>.</a:t>
              </a:r>
            </a:p>
            <a:p>
              <a:pPr marL="342900" indent="-342900" eaLnBrk="1" hangingPunct="1">
                <a:spcBef>
                  <a:spcPct val="0"/>
                </a:spcBef>
                <a:buNone/>
                <a:defRPr/>
              </a:pPr>
              <a:r>
                <a:rPr kumimoji="0" lang="ko-KR" altLang="en-US" sz="2200" b="1" dirty="0" smtClean="0">
                  <a:latin typeface="나눔고딕" pitchFamily="50" charset="-127"/>
                </a:rPr>
                <a:t>사용한 모양 조각의 수를 알아봅시다</a:t>
              </a:r>
              <a:r>
                <a:rPr kumimoji="0" lang="en-US" altLang="ko-KR" sz="2200" b="1" dirty="0" smtClean="0">
                  <a:latin typeface="나눔고딕" pitchFamily="50" charset="-127"/>
                </a:rPr>
                <a:t>. </a:t>
              </a:r>
              <a:r>
                <a:rPr kumimoji="0" lang="ko-KR" altLang="en-US" sz="2200" b="1" dirty="0" smtClean="0">
                  <a:latin typeface="나눔고딕" pitchFamily="50" charset="-127"/>
                </a:rPr>
                <a:t> </a:t>
              </a:r>
              <a:endParaRPr kumimoji="0" lang="en-US" altLang="ko-KR" sz="2200" b="1" dirty="0" smtClean="0">
                <a:latin typeface="나눔고딕" pitchFamily="50" charset="-127"/>
              </a:endParaRPr>
            </a:p>
          </p:txBody>
        </p:sp>
        <p:grpSp>
          <p:nvGrpSpPr>
            <p:cNvPr id="61" name="그룹 60"/>
            <p:cNvGrpSpPr/>
            <p:nvPr/>
          </p:nvGrpSpPr>
          <p:grpSpPr>
            <a:xfrm>
              <a:off x="920552" y="1497838"/>
              <a:ext cx="219266" cy="218283"/>
              <a:chOff x="-572047" y="4429132"/>
              <a:chExt cx="291025" cy="289721"/>
            </a:xfrm>
          </p:grpSpPr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19" name="그림 18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3" name="타원 22">
            <a:hlinkClick r:id="rId3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 t="6324" r="9813" b="75496"/>
          <a:stretch/>
        </p:blipFill>
        <p:spPr>
          <a:xfrm>
            <a:off x="1327577" y="2312876"/>
            <a:ext cx="7258051" cy="2367505"/>
          </a:xfrm>
          <a:prstGeom prst="rect">
            <a:avLst/>
          </a:prstGeom>
        </p:spPr>
      </p:pic>
      <p:sp>
        <p:nvSpPr>
          <p:cNvPr id="22" name="타원 21">
            <a:hlinkClick r:id="rId5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720" y="385684"/>
            <a:ext cx="43147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무늬 만들기에 사용한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조각의 수 구하기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0" t="28864" r="55544" b="50016"/>
          <a:stretch/>
        </p:blipFill>
        <p:spPr>
          <a:xfrm>
            <a:off x="3200452" y="1592796"/>
            <a:ext cx="3481424" cy="383528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0" t="33387" r="13112" b="54450"/>
          <a:stretch/>
        </p:blipFill>
        <p:spPr>
          <a:xfrm>
            <a:off x="7943177" y="4437409"/>
            <a:ext cx="1240035" cy="1583879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4" t="31962" r="27536" b="56488"/>
          <a:stretch/>
        </p:blipFill>
        <p:spPr>
          <a:xfrm>
            <a:off x="5961112" y="4231801"/>
            <a:ext cx="2359509" cy="15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84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20551" y="5014337"/>
            <a:ext cx="8088843" cy="862935"/>
            <a:chOff x="920551" y="5014337"/>
            <a:chExt cx="8088843" cy="862935"/>
          </a:xfrm>
        </p:grpSpPr>
        <p:sp>
          <p:nvSpPr>
            <p:cNvPr id="58" name="TextBox 57"/>
            <p:cNvSpPr txBox="1">
              <a:spLocks noChangeArrowheads="1"/>
            </p:cNvSpPr>
            <p:nvPr/>
          </p:nvSpPr>
          <p:spPr bwMode="auto">
            <a:xfrm>
              <a:off x="1064568" y="5014337"/>
              <a:ext cx="652133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indent="-180975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수일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이가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사용한 모양 조각의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수는 모두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몇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개인가요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920551" y="5427554"/>
              <a:ext cx="8088843" cy="449718"/>
            </a:xfrm>
            <a:prstGeom prst="roundRect">
              <a:avLst>
                <a:gd name="adj" fmla="val 2448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920552" y="516678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20552" y="3501008"/>
            <a:ext cx="8088843" cy="1512168"/>
            <a:chOff x="920552" y="3501008"/>
            <a:chExt cx="8088843" cy="1512168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920552" y="3933675"/>
              <a:ext cx="8088843" cy="107950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51" name="TextBox 50"/>
            <p:cNvSpPr txBox="1">
              <a:spLocks noChangeArrowheads="1"/>
            </p:cNvSpPr>
            <p:nvPr/>
          </p:nvSpPr>
          <p:spPr bwMode="auto">
            <a:xfrm>
              <a:off x="1094853" y="3501008"/>
              <a:ext cx="564930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indent="-180975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수일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이는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어떤 방법으로 무늬를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만들었나요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  </a:t>
              </a:r>
              <a:endParaRPr kumimoji="0"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920552" y="365345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920552" y="4018744"/>
            <a:ext cx="7885111" cy="972574"/>
            <a:chOff x="1529900" y="3934766"/>
            <a:chExt cx="7885111" cy="972574"/>
          </a:xfrm>
        </p:grpSpPr>
        <p:sp>
          <p:nvSpPr>
            <p:cNvPr id="56" name="TextBox 55"/>
            <p:cNvSpPr txBox="1"/>
            <p:nvPr/>
          </p:nvSpPr>
          <p:spPr>
            <a:xfrm>
              <a:off x="1529900" y="3934766"/>
              <a:ext cx="7885111" cy="972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975" indent="-180975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             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종류의 </a:t>
              </a:r>
              <a:r>
                <a: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모양 </a:t>
              </a: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조각을 각각 </a:t>
              </a: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12</a:t>
              </a:r>
              <a:r>
                <a: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개씩 사용하여 </a:t>
              </a: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무늬를 만들었습니다</a:t>
              </a: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72" name="그림 71" descr="교3-1-탐84-1-1.jpg"/>
            <p:cNvPicPr>
              <a:picLocks noChangeAspect="1"/>
            </p:cNvPicPr>
            <p:nvPr/>
          </p:nvPicPr>
          <p:blipFill>
            <a:blip r:embed="rId2" cstate="print"/>
            <a:srcRect l="16926"/>
            <a:stretch>
              <a:fillRect/>
            </a:stretch>
          </p:blipFill>
          <p:spPr>
            <a:xfrm>
              <a:off x="1817932" y="3935207"/>
              <a:ext cx="1402459" cy="489935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920552" y="5436969"/>
            <a:ext cx="58566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개씩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종류이므로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4=48, 48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8" name="그룹 14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13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1" name="그림 30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20552" y="1412776"/>
            <a:ext cx="8088842" cy="769441"/>
            <a:chOff x="920552" y="1412776"/>
            <a:chExt cx="8088842" cy="769441"/>
          </a:xfrm>
        </p:grpSpPr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920552" y="153155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1073744" y="1412776"/>
              <a:ext cx="793565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buFont typeface="Arial" pitchFamily="34" charset="0"/>
                <a:buNone/>
              </a:pP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수일이가 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종류의 모양 조각을 각각 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12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개씩 사용하여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만든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무늬입니다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수일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이가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사용한 모양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조각은 모두 몇 개인지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구해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</a:p>
          </p:txBody>
        </p:sp>
      </p:grpSp>
      <p:pic>
        <p:nvPicPr>
          <p:cNvPr id="38" name="그림 37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52" y="2233588"/>
            <a:ext cx="277200" cy="280350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0" t="28864" r="55544" b="50016"/>
          <a:stretch/>
        </p:blipFill>
        <p:spPr>
          <a:xfrm>
            <a:off x="4129947" y="2077451"/>
            <a:ext cx="1403066" cy="154567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66720" y="385684"/>
            <a:ext cx="43147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무늬 만들기에 사용한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조각의 수 구하기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3339" y="42641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3339" y="54622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8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1" t="61495" r="66010" b="22249"/>
          <a:stretch/>
        </p:blipFill>
        <p:spPr>
          <a:xfrm>
            <a:off x="3049792" y="1650008"/>
            <a:ext cx="3803704" cy="3816424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5" t="63888" r="15405" b="23197"/>
          <a:stretch/>
        </p:blipFill>
        <p:spPr>
          <a:xfrm>
            <a:off x="7913588" y="4350524"/>
            <a:ext cx="1415659" cy="1682066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0" t="60643" r="34861" b="23101"/>
          <a:stretch/>
        </p:blipFill>
        <p:spPr>
          <a:xfrm>
            <a:off x="6102629" y="3759794"/>
            <a:ext cx="2110075" cy="211713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66720" y="385684"/>
            <a:ext cx="43147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무늬 만들기에 사용한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조각의 수 구하기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1" t="61495" r="66010" b="22249"/>
          <a:stretch/>
        </p:blipFill>
        <p:spPr>
          <a:xfrm>
            <a:off x="4141152" y="2077451"/>
            <a:ext cx="1540523" cy="1545675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20552" y="4941168"/>
            <a:ext cx="8088843" cy="936417"/>
            <a:chOff x="920552" y="4941168"/>
            <a:chExt cx="8088843" cy="936417"/>
          </a:xfrm>
        </p:grpSpPr>
        <p:sp>
          <p:nvSpPr>
            <p:cNvPr id="62" name="TextBox 61"/>
            <p:cNvSpPr txBox="1">
              <a:spLocks noChangeArrowheads="1"/>
            </p:cNvSpPr>
            <p:nvPr/>
          </p:nvSpPr>
          <p:spPr bwMode="auto">
            <a:xfrm>
              <a:off x="1063428" y="4941168"/>
              <a:ext cx="625684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indent="-180975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지혜가 사용한 모양 조각의 수는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모두 몇 개인가요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3" name="모서리가 둥근 직사각형 62"/>
            <p:cNvSpPr/>
            <p:nvPr/>
          </p:nvSpPr>
          <p:spPr>
            <a:xfrm>
              <a:off x="920552" y="5375727"/>
              <a:ext cx="8088843" cy="50185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auto">
            <a:xfrm>
              <a:off x="920552" y="510637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20552" y="3501008"/>
            <a:ext cx="8088842" cy="1440160"/>
            <a:chOff x="920552" y="3501008"/>
            <a:chExt cx="8088842" cy="1440160"/>
          </a:xfrm>
        </p:grpSpPr>
        <p:sp>
          <p:nvSpPr>
            <p:cNvPr id="60" name="모서리가 둥근 직사각형 59"/>
            <p:cNvSpPr/>
            <p:nvPr/>
          </p:nvSpPr>
          <p:spPr>
            <a:xfrm>
              <a:off x="920552" y="3934172"/>
              <a:ext cx="8088842" cy="100699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59" name="TextBox 58"/>
            <p:cNvSpPr txBox="1">
              <a:spLocks noChangeArrowheads="1"/>
            </p:cNvSpPr>
            <p:nvPr/>
          </p:nvSpPr>
          <p:spPr bwMode="auto">
            <a:xfrm>
              <a:off x="1095077" y="3501008"/>
              <a:ext cx="52277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80975" indent="-180975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지혜는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어떤 방법으로 무늬를 만들었나요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</a:p>
          </p:txBody>
        </p:sp>
        <p:sp>
          <p:nvSpPr>
            <p:cNvPr id="77" name="Freeform 14"/>
            <p:cNvSpPr>
              <a:spLocks/>
            </p:cNvSpPr>
            <p:nvPr/>
          </p:nvSpPr>
          <p:spPr bwMode="auto">
            <a:xfrm>
              <a:off x="920552" y="364221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92" name="그룹 91"/>
          <p:cNvGrpSpPr/>
          <p:nvPr/>
        </p:nvGrpSpPr>
        <p:grpSpPr>
          <a:xfrm>
            <a:off x="920552" y="3973235"/>
            <a:ext cx="7910248" cy="1017686"/>
            <a:chOff x="1567680" y="3968129"/>
            <a:chExt cx="7910248" cy="1017686"/>
          </a:xfrm>
        </p:grpSpPr>
        <p:sp>
          <p:nvSpPr>
            <p:cNvPr id="67" name="TextBox 66"/>
            <p:cNvSpPr txBox="1"/>
            <p:nvPr/>
          </p:nvSpPr>
          <p:spPr>
            <a:xfrm>
              <a:off x="1567680" y="4013241"/>
              <a:ext cx="7910248" cy="972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4775" indent="-28575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   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r>
                <a: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종류의 모양 조각을 </a:t>
              </a: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각각 </a:t>
              </a: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18</a:t>
              </a:r>
              <a:r>
                <a: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개씩 사용하여 무늬를 </a:t>
              </a: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만들었습니다</a:t>
              </a: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80" name="그룹 79"/>
            <p:cNvGrpSpPr/>
            <p:nvPr/>
          </p:nvGrpSpPr>
          <p:grpSpPr>
            <a:xfrm>
              <a:off x="1830089" y="3968129"/>
              <a:ext cx="745703" cy="563061"/>
              <a:chOff x="791837" y="2817602"/>
              <a:chExt cx="1965945" cy="1484433"/>
            </a:xfrm>
          </p:grpSpPr>
          <p:pic>
            <p:nvPicPr>
              <p:cNvPr id="71" name="그림 70" descr="교3-1-탐84-1-1.jpg"/>
              <p:cNvPicPr>
                <a:picLocks noChangeAspect="1"/>
              </p:cNvPicPr>
              <p:nvPr/>
            </p:nvPicPr>
            <p:blipFill>
              <a:blip r:embed="rId3" cstate="print"/>
              <a:srcRect l="2028" t="24455" r="82427" b="23141"/>
              <a:stretch>
                <a:fillRect/>
              </a:stretch>
            </p:blipFill>
            <p:spPr>
              <a:xfrm>
                <a:off x="791837" y="3168328"/>
                <a:ext cx="989591" cy="968109"/>
              </a:xfrm>
              <a:prstGeom prst="rect">
                <a:avLst/>
              </a:prstGeom>
            </p:spPr>
          </p:pic>
          <p:pic>
            <p:nvPicPr>
              <p:cNvPr id="73" name="그림 72" descr="교3-1-탐84-1-1.jpg"/>
              <p:cNvPicPr>
                <a:picLocks noChangeAspect="1"/>
              </p:cNvPicPr>
              <p:nvPr/>
            </p:nvPicPr>
            <p:blipFill>
              <a:blip r:embed="rId3" cstate="print"/>
              <a:srcRect l="50694" t="10481" r="35112" b="9167"/>
              <a:stretch>
                <a:fillRect/>
              </a:stretch>
            </p:blipFill>
            <p:spPr>
              <a:xfrm>
                <a:off x="1854215" y="2817602"/>
                <a:ext cx="903567" cy="1484433"/>
              </a:xfrm>
              <a:prstGeom prst="rect">
                <a:avLst/>
              </a:prstGeom>
            </p:spPr>
          </p:pic>
        </p:grpSp>
      </p:grpSp>
      <p:sp>
        <p:nvSpPr>
          <p:cNvPr id="64" name="TextBox 63"/>
          <p:cNvSpPr txBox="1"/>
          <p:nvPr/>
        </p:nvSpPr>
        <p:spPr>
          <a:xfrm>
            <a:off x="920552" y="5409220"/>
            <a:ext cx="59024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개씩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종류이므로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2=36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36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4" name="타원 3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5" name="이등변 삼각형 3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7" name="타원 3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8" name="이등변 삼각형 3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20552" y="1412776"/>
            <a:ext cx="8088842" cy="769441"/>
            <a:chOff x="920552" y="1412776"/>
            <a:chExt cx="8088842" cy="769441"/>
          </a:xfrm>
        </p:grpSpPr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920552" y="153204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61" name="TextBox 60"/>
            <p:cNvSpPr txBox="1">
              <a:spLocks noChangeArrowheads="1"/>
            </p:cNvSpPr>
            <p:nvPr/>
          </p:nvSpPr>
          <p:spPr bwMode="auto">
            <a:xfrm>
              <a:off x="1055641" y="1412776"/>
              <a:ext cx="795375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buFont typeface="Arial" pitchFamily="34" charset="0"/>
                <a:buNone/>
              </a:pP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지혜가 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종류의 모양 조각을 각각 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18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개씩 사용하여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만든 무늬입니다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지혜가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사용한 모양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조각은 모두 몇 개인지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구해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</a:p>
          </p:txBody>
        </p:sp>
      </p:grpSp>
      <p:pic>
        <p:nvPicPr>
          <p:cNvPr id="50" name="그림 49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84" y="2209615"/>
            <a:ext cx="277200" cy="28035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66720" y="385684"/>
            <a:ext cx="43147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무늬 만들기에 사용한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조각의 수 구하기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6976" y="42641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6976" y="54526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타원 46">
            <a:hlinkClick r:id="rId7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8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4361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666720" y="385684"/>
            <a:ext cx="43147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무늬 만들기에 사용한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조각의 수 구하기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0" t="14930" r="29851" b="57809"/>
          <a:stretch/>
        </p:blipFill>
        <p:spPr>
          <a:xfrm>
            <a:off x="3012127" y="1725850"/>
            <a:ext cx="3943350" cy="35502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920552" y="4900029"/>
            <a:ext cx="8048988" cy="942170"/>
            <a:chOff x="920552" y="4900029"/>
            <a:chExt cx="8048988" cy="942170"/>
          </a:xfrm>
        </p:grpSpPr>
        <p:sp>
          <p:nvSpPr>
            <p:cNvPr id="54" name="모서리가 둥근 직사각형 53"/>
            <p:cNvSpPr/>
            <p:nvPr/>
          </p:nvSpPr>
          <p:spPr>
            <a:xfrm>
              <a:off x="920552" y="5373216"/>
              <a:ext cx="8048988" cy="46898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 smtClean="0">
                  <a:ea typeface="나눔고딕"/>
                </a:rPr>
                <a:t>a</a:t>
              </a: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20889" y="4900029"/>
              <a:ext cx="6733644" cy="430887"/>
              <a:chOff x="920889" y="4963029"/>
              <a:chExt cx="6733644" cy="430887"/>
            </a:xfrm>
          </p:grpSpPr>
          <p:sp>
            <p:nvSpPr>
              <p:cNvPr id="53" name="TextBox 52"/>
              <p:cNvSpPr txBox="1">
                <a:spLocks noChangeArrowheads="1"/>
              </p:cNvSpPr>
              <p:nvPr/>
            </p:nvSpPr>
            <p:spPr bwMode="auto">
              <a:xfrm>
                <a:off x="1045031" y="4963029"/>
                <a:ext cx="6609502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180975" indent="-180975"/>
                <a:r>
                  <a:rPr kumimoji="0"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사용한 모양 조각의 수는 모두 몇 개인지 구해 보세요</a:t>
                </a:r>
                <a:r>
                  <a:rPr kumimoji="0"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74" name="Freeform 14"/>
              <p:cNvSpPr>
                <a:spLocks/>
              </p:cNvSpPr>
              <p:nvPr/>
            </p:nvSpPr>
            <p:spPr bwMode="auto">
              <a:xfrm>
                <a:off x="920889" y="5115473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920552" y="3556691"/>
            <a:ext cx="8048988" cy="1280316"/>
            <a:chOff x="920552" y="3556691"/>
            <a:chExt cx="8048988" cy="1280316"/>
          </a:xfrm>
        </p:grpSpPr>
        <p:grpSp>
          <p:nvGrpSpPr>
            <p:cNvPr id="3" name="그룹 2"/>
            <p:cNvGrpSpPr/>
            <p:nvPr/>
          </p:nvGrpSpPr>
          <p:grpSpPr>
            <a:xfrm>
              <a:off x="920889" y="3556691"/>
              <a:ext cx="6471918" cy="430887"/>
              <a:chOff x="920889" y="3718193"/>
              <a:chExt cx="6471918" cy="430887"/>
            </a:xfrm>
          </p:grpSpPr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920889" y="3839859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9" name="TextBox 38"/>
              <p:cNvSpPr txBox="1">
                <a:spLocks noChangeArrowheads="1"/>
              </p:cNvSpPr>
              <p:nvPr/>
            </p:nvSpPr>
            <p:spPr bwMode="auto">
              <a:xfrm>
                <a:off x="1028564" y="3718193"/>
                <a:ext cx="636424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180975" indent="-180975"/>
                <a:r>
                  <a:rPr kumimoji="0"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지혜와 친구들은 어떤 방법으로 무늬를 만들었나요</a:t>
                </a:r>
                <a:r>
                  <a:rPr kumimoji="0"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kumimoji="0"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40" name="모서리가 둥근 직사각형 39"/>
            <p:cNvSpPr/>
            <p:nvPr/>
          </p:nvSpPr>
          <p:spPr>
            <a:xfrm>
              <a:off x="920552" y="4007814"/>
              <a:ext cx="8048988" cy="82919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 smtClean="0">
                  <a:ea typeface="나눔고딕"/>
                </a:rPr>
                <a:t>a</a:t>
              </a:r>
              <a:endParaRPr kumimoji="0" lang="ko-KR" altLang="en-US" dirty="0">
                <a:ea typeface="나눔고딕"/>
              </a:endParaRPr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0" t="14930" r="29851" b="57809"/>
          <a:stretch/>
        </p:blipFill>
        <p:spPr>
          <a:xfrm>
            <a:off x="3934182" y="2077679"/>
            <a:ext cx="1633185" cy="147038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21097" y="5401430"/>
            <a:ext cx="25917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108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9" name="그림 28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920552" y="4067111"/>
            <a:ext cx="79474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종류의 모양 조각을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개씩 사용하여 한 개의 무늬를 만든 다음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그것을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 붙여서 무늬를 만들었습니다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5" name="그룹 13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66" name="타원 6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7" name="이등변 삼각형 6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8" name="그룹 14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9" name="타원 6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0" name="이등변 삼각형 6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3" name="그림 42">
            <a:hlinkClick r:id="" action="ppaction://customshow?id=2&amp;return=tru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67" y="2135484"/>
            <a:ext cx="277200" cy="28035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66720" y="385684"/>
            <a:ext cx="43147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무늬 만들기에 사용한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조각의 수 구하기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920552" y="1412776"/>
            <a:ext cx="8104414" cy="769441"/>
            <a:chOff x="920552" y="1412776"/>
            <a:chExt cx="8104414" cy="769441"/>
          </a:xfrm>
        </p:grpSpPr>
        <p:sp>
          <p:nvSpPr>
            <p:cNvPr id="45" name="TextBox 19"/>
            <p:cNvSpPr txBox="1">
              <a:spLocks noChangeArrowheads="1"/>
            </p:cNvSpPr>
            <p:nvPr/>
          </p:nvSpPr>
          <p:spPr bwMode="auto">
            <a:xfrm>
              <a:off x="1159378" y="1412776"/>
              <a:ext cx="786558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9pPr>
            </a:lstStyle>
            <a:p>
              <a:pPr indent="-342900" eaLnBrk="1" hangingPunct="1">
                <a:spcBef>
                  <a:spcPct val="0"/>
                </a:spcBef>
                <a:buNone/>
                <a:defRPr/>
              </a:pPr>
              <a:r>
                <a:rPr lang="ko-KR" altLang="en-US" sz="2200" b="1" dirty="0" smtClean="0">
                  <a:latin typeface="나눔고딕" pitchFamily="50" charset="-127"/>
                </a:rPr>
                <a:t>지혜와 친구들이 함께 만든 무늬입니다</a:t>
              </a:r>
              <a:r>
                <a:rPr lang="en-US" altLang="ko-KR" sz="2200" b="1" dirty="0" smtClean="0">
                  <a:latin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</a:rPr>
                <a:t>사용한 모양 조각의 </a:t>
              </a:r>
              <a:r>
                <a:rPr lang="ko-KR" altLang="en-US" sz="2200" b="1" dirty="0" err="1" smtClean="0">
                  <a:latin typeface="나눔고딕" pitchFamily="50" charset="-127"/>
                </a:rPr>
                <a:t>수를알아봅시다</a:t>
              </a:r>
              <a:r>
                <a:rPr lang="en-US" altLang="ko-KR" sz="2200" b="1" dirty="0" smtClean="0">
                  <a:latin typeface="나눔고딕" pitchFamily="50" charset="-127"/>
                </a:rPr>
                <a:t>.</a:t>
              </a:r>
              <a:endParaRPr kumimoji="0" lang="en-US" altLang="ko-KR" sz="2200" b="1" dirty="0" smtClean="0">
                <a:latin typeface="나눔고딕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20552" y="1497838"/>
              <a:ext cx="219266" cy="218283"/>
              <a:chOff x="-572047" y="4429132"/>
              <a:chExt cx="291025" cy="289721"/>
            </a:xfrm>
          </p:grpSpPr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37" name="그림 3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6976" y="42641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6976" y="54148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9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562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452</Words>
  <Application>Microsoft Office PowerPoint</Application>
  <PresentationFormat>A4 용지(210x297mm)</PresentationFormat>
  <Paragraphs>97</Paragraphs>
  <Slides>13</Slides>
  <Notes>3</Notes>
  <HiddenSlides>3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  <vt:variant>
        <vt:lpstr>재구성한 쇼</vt:lpstr>
      </vt:variant>
      <vt:variant>
        <vt:i4>3</vt:i4>
      </vt:variant>
    </vt:vector>
  </HeadingPairs>
  <TitlesOfParts>
    <vt:vector size="24" baseType="lpstr">
      <vt:lpstr>굴림</vt:lpstr>
      <vt:lpstr>Arial</vt:lpstr>
      <vt:lpstr>맑은 고딕</vt:lpstr>
      <vt:lpstr>나눔고딕</vt:lpstr>
      <vt:lpstr>나눔고딕 ExtraBold</vt:lpstr>
      <vt:lpstr>나눔바른고딕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  <vt:lpstr>재구성한 쇼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조아라</cp:lastModifiedBy>
  <cp:revision>149</cp:revision>
  <cp:lastPrinted>2017-11-03T01:48:13Z</cp:lastPrinted>
  <dcterms:created xsi:type="dcterms:W3CDTF">2016-11-16T23:53:02Z</dcterms:created>
  <dcterms:modified xsi:type="dcterms:W3CDTF">2018-01-19T00:10:24Z</dcterms:modified>
</cp:coreProperties>
</file>