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3" r:id="rId6"/>
    <p:sldId id="259" r:id="rId7"/>
    <p:sldId id="264" r:id="rId8"/>
    <p:sldId id="260" r:id="rId9"/>
    <p:sldId id="261" r:id="rId10"/>
    <p:sldId id="265" r:id="rId11"/>
    <p:sldId id="262" r:id="rId12"/>
  </p:sldIdLst>
  <p:sldSz cx="9906000" cy="6858000" type="A4"/>
  <p:notesSz cx="6858000" cy="9144000"/>
  <p:embeddedFontLst>
    <p:embeddedFont>
      <p:font typeface="나눔바른고딕" panose="020B0603020101020101" pitchFamily="50" charset="-127"/>
      <p:regular r:id="rId13"/>
      <p:bold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나눔고딕 ExtraBold" panose="020D0904000000000000" pitchFamily="50" charset="-127"/>
      <p:bold r:id="rId17"/>
    </p:embeddedFont>
    <p:embeddedFont>
      <p:font typeface="나눔고딕" panose="020D0604000000000000" pitchFamily="50" charset="-127"/>
      <p:regular r:id="rId18"/>
      <p:bold r:id="rId19"/>
    </p:embeddedFont>
  </p:embeddedFontLst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5965" autoAdjust="0"/>
  </p:normalViewPr>
  <p:slideViewPr>
    <p:cSldViewPr showGuides="1">
      <p:cViewPr>
        <p:scale>
          <a:sx n="75" d="100"/>
          <a:sy n="75" d="100"/>
        </p:scale>
        <p:origin x="1080" y="-222"/>
      </p:cViewPr>
      <p:guideLst>
        <p:guide orient="horz" pos="482"/>
        <p:guide orient="horz" pos="3884"/>
        <p:guide orient="horz" pos="845"/>
        <p:guide orient="horz" pos="935"/>
        <p:guide pos="761"/>
        <p:guide pos="59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54" name="그림 5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827584" y="476672"/>
            <a:ext cx="23156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115616" y="548680"/>
            <a:ext cx="2099062" cy="30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80~81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3" name="제목 1"/>
          <p:cNvSpPr txBox="1">
            <a:spLocks/>
          </p:cNvSpPr>
          <p:nvPr/>
        </p:nvSpPr>
        <p:spPr>
          <a:xfrm>
            <a:off x="3595678" y="2285992"/>
            <a:ext cx="6444810" cy="222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몇 포기인지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24240" y="3143248"/>
            <a:ext cx="5321182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548680"/>
            <a:ext cx="105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71900" y="1995680"/>
            <a:ext cx="5258900" cy="301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spc="-12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 포기인지 알아보아요</a:t>
            </a:r>
            <a:r>
              <a:rPr lang="en-US" altLang="ko-KR" sz="3600" spc="-12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3648" y="548680"/>
            <a:ext cx="105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고추 모종의 수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31368" r="8274" b="22174"/>
          <a:stretch/>
        </p:blipFill>
        <p:spPr>
          <a:xfrm>
            <a:off x="806800" y="949601"/>
            <a:ext cx="7884672" cy="6050271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3920" r="63962" b="82713"/>
          <a:stretch/>
        </p:blipFill>
        <p:spPr>
          <a:xfrm>
            <a:off x="1352600" y="643421"/>
            <a:ext cx="2286030" cy="1740837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18405" r="63970" b="72820"/>
          <a:stretch/>
        </p:blipFill>
        <p:spPr>
          <a:xfrm>
            <a:off x="1496616" y="4041120"/>
            <a:ext cx="2285302" cy="1142812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 t="3920" r="45884" b="82713"/>
          <a:stretch/>
        </p:blipFill>
        <p:spPr>
          <a:xfrm>
            <a:off x="4088904" y="764704"/>
            <a:ext cx="1373569" cy="1740837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2" t="4032" r="15854" b="82601"/>
          <a:stretch/>
        </p:blipFill>
        <p:spPr>
          <a:xfrm>
            <a:off x="6820014" y="976589"/>
            <a:ext cx="2286030" cy="1740837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0" t="18405" r="28304" b="72820"/>
          <a:stretch/>
        </p:blipFill>
        <p:spPr>
          <a:xfrm>
            <a:off x="5071011" y="4154735"/>
            <a:ext cx="2762309" cy="11428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3008" y="4895356"/>
            <a:ext cx="8086387" cy="981916"/>
            <a:chOff x="923008" y="4895356"/>
            <a:chExt cx="8086387" cy="981916"/>
          </a:xfrm>
        </p:grpSpPr>
        <p:sp>
          <p:nvSpPr>
            <p:cNvPr id="60" name="모서리가 둥근 직사각형 59"/>
            <p:cNvSpPr/>
            <p:nvPr/>
          </p:nvSpPr>
          <p:spPr>
            <a:xfrm>
              <a:off x="923008" y="5373272"/>
              <a:ext cx="8086387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1050285" y="4895356"/>
              <a:ext cx="519885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그림을 보고 알 수 있는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것은 무엇인가요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923008" y="502255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675808" y="3870636"/>
            <a:ext cx="4525664" cy="953766"/>
            <a:chOff x="4675808" y="3870636"/>
            <a:chExt cx="4525664" cy="953766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4700723" y="4320402"/>
              <a:ext cx="4308671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4863425" y="3870636"/>
              <a:ext cx="43380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지혜가 </a:t>
              </a:r>
              <a:r>
                <a:rPr kumimoji="0"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궁금해하는 </a:t>
              </a:r>
              <a:r>
                <a:rPr kumimoji="0" lang="ko-KR" altLang="en-US" sz="2200" b="1" spc="-110" dirty="0">
                  <a:latin typeface="나눔고딕" pitchFamily="50" charset="-127"/>
                  <a:ea typeface="나눔고딕" pitchFamily="50" charset="-127"/>
                </a:rPr>
                <a:t>것은 무엇인가요</a:t>
              </a:r>
              <a:r>
                <a:rPr kumimoji="0"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4675808" y="402975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3008" y="3861048"/>
            <a:ext cx="3741960" cy="951009"/>
            <a:chOff x="923008" y="3861048"/>
            <a:chExt cx="3741960" cy="951009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3008" y="4308057"/>
              <a:ext cx="3536038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1102774" y="3861048"/>
              <a:ext cx="35621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지혜는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무엇을 하고 있나요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923008" y="40230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3472791" y="1719027"/>
            <a:ext cx="2863120" cy="2192885"/>
            <a:chOff x="-7117846" y="529806"/>
            <a:chExt cx="8299244" cy="6356451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8" t="31368" r="8274" b="22174"/>
            <a:stretch/>
          </p:blipFill>
          <p:spPr>
            <a:xfrm>
              <a:off x="-7117846" y="835986"/>
              <a:ext cx="7884672" cy="6050271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4" t="3920" r="63962" b="82713"/>
            <a:stretch/>
          </p:blipFill>
          <p:spPr>
            <a:xfrm>
              <a:off x="-6396672" y="529806"/>
              <a:ext cx="2286030" cy="1740837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4" t="18405" r="63970" b="72820"/>
            <a:stretch/>
          </p:blipFill>
          <p:spPr>
            <a:xfrm>
              <a:off x="-6214848" y="3927505"/>
              <a:ext cx="2285302" cy="1142812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27" t="3920" r="45884" b="82713"/>
            <a:stretch/>
          </p:blipFill>
          <p:spPr>
            <a:xfrm>
              <a:off x="-3862295" y="668583"/>
              <a:ext cx="1373569" cy="1740837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62" t="4032" r="15854" b="82601"/>
            <a:stretch/>
          </p:blipFill>
          <p:spPr>
            <a:xfrm>
              <a:off x="-1104632" y="862974"/>
              <a:ext cx="2286030" cy="1740837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70" t="18405" r="28304" b="72820"/>
            <a:stretch/>
          </p:blipFill>
          <p:spPr>
            <a:xfrm>
              <a:off x="-3034290" y="4041120"/>
              <a:ext cx="2762309" cy="114281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고추 모종의 수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0451" y="4366265"/>
            <a:ext cx="35384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고추 모종을 세고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8269" y="4339461"/>
            <a:ext cx="30059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고추 모종의 수입니다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0554" y="5382860"/>
            <a:ext cx="48505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고추 모종이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포기씩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84" name="타원 8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5" name="이등변 삼각형 8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8" name="타원 6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9" name="이등변 삼각형 6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17" y="1994072"/>
            <a:ext cx="277200" cy="28035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20552" y="1367712"/>
            <a:ext cx="8260481" cy="464743"/>
            <a:chOff x="920552" y="1367712"/>
            <a:chExt cx="8260481" cy="464743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134867" y="1367712"/>
              <a:ext cx="8046166" cy="46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>
                <a:lnSpc>
                  <a:spcPct val="110000"/>
                </a:lnSpc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지혜네 가족의 대화를 </a:t>
              </a:r>
              <a:r>
                <a:rPr kumimoji="0"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읽고</a:t>
              </a:r>
              <a:r>
                <a:rPr kumimoji="0"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지혜가 궁금해 하는 것을 해결해 봅시다</a:t>
              </a:r>
              <a:r>
                <a:rPr kumimoji="0"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20552" y="1500744"/>
              <a:ext cx="219266" cy="218283"/>
              <a:chOff x="-572047" y="4429132"/>
              <a:chExt cx="291025" cy="289721"/>
            </a:xfrm>
          </p:grpSpPr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2908" y="43528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8822" y="43528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219" y="54165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873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9772" y="2926105"/>
            <a:ext cx="8129622" cy="1274208"/>
            <a:chOff x="879772" y="2926105"/>
            <a:chExt cx="8129622" cy="1274208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056934" y="2926105"/>
              <a:ext cx="48942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생각한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방법으로 문제를 해결해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920444" y="3443934"/>
              <a:ext cx="8088950" cy="756379"/>
            </a:xfrm>
            <a:prstGeom prst="roundRect">
              <a:avLst>
                <a:gd name="adj" fmla="val 1700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 smtClean="0">
                  <a:ea typeface="나눔고딕"/>
                </a:rPr>
                <a:t>  </a:t>
              </a: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879772" y="30869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88325" y="1412776"/>
            <a:ext cx="8121069" cy="1289874"/>
            <a:chOff x="888325" y="1412776"/>
            <a:chExt cx="8121069" cy="1289874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888325" y="1916832"/>
              <a:ext cx="8121069" cy="78581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1116417" y="1412776"/>
              <a:ext cx="58448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해결할 수 있는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방법을 이야기해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909520" y="15556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24743" y="1937245"/>
            <a:ext cx="7351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간단하게 고추 모종의 수를 묶어 고추 모종의 수를 구합니다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spc="-30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곱셈식을</a:t>
            </a:r>
            <a:r>
              <a:rPr lang="ko-KR" altLang="en-US" sz="2200" b="1" spc="-3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세워 고추 모종의 수를 구합니다</a:t>
            </a:r>
            <a:r>
              <a:rPr lang="en-US" altLang="ko-KR" sz="2200" b="1" spc="-3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0552" y="3451647"/>
            <a:ext cx="7472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포기씩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24×8=192, 192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포기입니다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포기씩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 더하면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192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포기입니다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0" name="타원 2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1" name="이등변 삼각형 3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그림 3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고추 모종의 수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247" y="2113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247" y="36276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94350" y="1387869"/>
            <a:ext cx="8115045" cy="4417395"/>
            <a:chOff x="894350" y="1387869"/>
            <a:chExt cx="8115045" cy="4417395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920552" y="1867618"/>
              <a:ext cx="8088843" cy="3937646"/>
            </a:xfrm>
            <a:prstGeom prst="roundRect">
              <a:avLst>
                <a:gd name="adj" fmla="val 647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068948" y="1387869"/>
              <a:ext cx="40222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바르게 구했는지 확인해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894350" y="15246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1988835"/>
            <a:ext cx="8088843" cy="3816429"/>
            <a:chOff x="920552" y="1988835"/>
            <a:chExt cx="8088843" cy="3816429"/>
          </a:xfrm>
        </p:grpSpPr>
        <p:sp>
          <p:nvSpPr>
            <p:cNvPr id="62" name="TextBox 61"/>
            <p:cNvSpPr txBox="1"/>
            <p:nvPr/>
          </p:nvSpPr>
          <p:spPr>
            <a:xfrm>
              <a:off x="920552" y="1988835"/>
              <a:ext cx="8088843" cy="381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975"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식을 세워 보면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24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×8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이므로 세로로 계산하면 고추 모종은 모두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192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포</a:t>
              </a: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기입니다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defRPr/>
              </a:pP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80975" indent="-180975"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고추 모종의 수를 묶어 보면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포기씩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묶음과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포기씩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묶음으로 구분할 수 있고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20×8=160, 4×8=32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이므로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160+32=192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 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48" y="2636912"/>
              <a:ext cx="3166026" cy="234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그룹 2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8" name="이등변 삼각형 2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0" name="타원 2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1" name="이등변 삼각형 3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그림 3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고추 모종의 수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644" y="36882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타원 22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762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410956"/>
            <a:ext cx="43159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달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걀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수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" name="그림 2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66" name="그룹 6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7" name="타원 6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8" name="이등변 삼각형 6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타원 37">
            <a:hlinkClick r:id="rId3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2" t="45997" r="12754" b="22696"/>
          <a:stretch/>
        </p:blipFill>
        <p:spPr>
          <a:xfrm>
            <a:off x="1924017" y="2185185"/>
            <a:ext cx="6590265" cy="37153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0837" r="68705" b="78326"/>
          <a:stretch/>
        </p:blipFill>
        <p:spPr>
          <a:xfrm>
            <a:off x="1496616" y="2132856"/>
            <a:ext cx="1606455" cy="128610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10959" r="39679" b="78204"/>
          <a:stretch/>
        </p:blipFill>
        <p:spPr>
          <a:xfrm>
            <a:off x="4191912" y="4365104"/>
            <a:ext cx="1771077" cy="128610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0552" y="1380081"/>
            <a:ext cx="8104414" cy="837152"/>
            <a:chOff x="920552" y="1380081"/>
            <a:chExt cx="8104414" cy="837152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1129936" y="1380081"/>
              <a:ext cx="7895030" cy="83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>
                <a:lnSpc>
                  <a:spcPct val="110000"/>
                </a:lnSpc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달걀이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15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9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판이 있습니다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달걀은 모두 몇 개인지 구하고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 이유를 설명해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920552" y="1500744"/>
              <a:ext cx="219266" cy="218283"/>
              <a:chOff x="-572047" y="4429132"/>
              <a:chExt cx="291025" cy="289721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13125" y="2404027"/>
            <a:ext cx="8096271" cy="1004975"/>
            <a:chOff x="913125" y="2404027"/>
            <a:chExt cx="8096271" cy="1004975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913126" y="2905002"/>
              <a:ext cx="8096270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13125" y="2404027"/>
              <a:ext cx="4920158" cy="430887"/>
              <a:chOff x="913125" y="2878659"/>
              <a:chExt cx="4920158" cy="430887"/>
            </a:xfrm>
          </p:grpSpPr>
          <p:sp>
            <p:nvSpPr>
              <p:cNvPr id="31" name="TextBox 19"/>
              <p:cNvSpPr txBox="1">
                <a:spLocks noChangeArrowheads="1"/>
              </p:cNvSpPr>
              <p:nvPr/>
            </p:nvSpPr>
            <p:spPr bwMode="auto">
              <a:xfrm>
                <a:off x="1056013" y="2878659"/>
                <a:ext cx="477727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문제에서 알 수 있는 것은 무엇인가요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913125" y="299894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90193" y="1393069"/>
            <a:ext cx="8119202" cy="939158"/>
            <a:chOff x="890193" y="1393069"/>
            <a:chExt cx="8119202" cy="939158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920552" y="1828227"/>
              <a:ext cx="8088843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1077839" y="1393069"/>
              <a:ext cx="40911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구하려고 하는 것은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890193" y="151387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6720" y="410956"/>
            <a:ext cx="43159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달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걀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수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0552" y="2933806"/>
            <a:ext cx="4241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달걀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13125" y="3501588"/>
            <a:ext cx="8096269" cy="1215709"/>
            <a:chOff x="913125" y="3501588"/>
            <a:chExt cx="8096269" cy="1215709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065536" y="3501588"/>
              <a:ext cx="52373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해결할 수 있는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계획을 세워 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913125" y="366304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920551" y="3931454"/>
              <a:ext cx="8088843" cy="7858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18722" y="3959116"/>
            <a:ext cx="54744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lang="en-US" altLang="ko-KR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spc="-4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</a:t>
            </a:r>
            <a:r>
              <a:rPr lang="ko-KR" altLang="en-US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spc="-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×9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 계산합니다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</a:t>
            </a:r>
            <a:r>
              <a:rPr lang="en-US" altLang="ko-KR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spc="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</a:t>
            </a:r>
            <a:r>
              <a:rPr lang="ko-KR" altLang="en-US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en-US" altLang="ko-KR" sz="2200" b="1" spc="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 더해 봅니다</a:t>
            </a:r>
            <a:r>
              <a:rPr lang="en-US" altLang="ko-KR" sz="2200" b="1" spc="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0552" y="1845985"/>
            <a:ext cx="27294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달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수입니다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291" y="19131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291" y="29679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291" y="41350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31064" y="1408172"/>
            <a:ext cx="8078330" cy="4159582"/>
            <a:chOff x="931064" y="1408172"/>
            <a:chExt cx="8078330" cy="4159582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943257" y="1916832"/>
              <a:ext cx="8066137" cy="3650922"/>
            </a:xfrm>
            <a:prstGeom prst="roundRect">
              <a:avLst>
                <a:gd name="adj" fmla="val 606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1088088" y="1408172"/>
              <a:ext cx="79213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생각한 방법으로 문제를 해결하고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해결한 방법을 설명해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931064" y="156146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08396" y="1988840"/>
            <a:ext cx="8116570" cy="3477875"/>
            <a:chOff x="908396" y="2410459"/>
            <a:chExt cx="8116570" cy="3477875"/>
          </a:xfrm>
        </p:grpSpPr>
        <p:sp>
          <p:nvSpPr>
            <p:cNvPr id="58" name="TextBox 57"/>
            <p:cNvSpPr txBox="1"/>
            <p:nvPr/>
          </p:nvSpPr>
          <p:spPr>
            <a:xfrm>
              <a:off x="908396" y="2410459"/>
              <a:ext cx="8116570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975"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spc="2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식을 세워 보면 </a:t>
              </a:r>
              <a:r>
                <a:rPr lang="en-US" altLang="ko-KR" sz="2200" b="1" spc="2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15×9</a:t>
              </a:r>
              <a:r>
                <a:rPr lang="ko-KR" altLang="en-US" sz="2200" b="1" spc="2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이므로 세로로 계산하면 달걀은 모두 </a:t>
              </a:r>
              <a:r>
                <a:rPr lang="en-US" altLang="ko-KR" sz="2200" b="1" spc="2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135</a:t>
              </a:r>
              <a:r>
                <a:rPr lang="ko-KR" altLang="en-US" sz="2200" b="1" spc="2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 </a:t>
              </a:r>
              <a:endParaRPr lang="en-US" altLang="ko-KR" sz="2200" b="1" spc="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입니다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>
                <a:defRPr/>
              </a:pP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defRPr/>
              </a:pPr>
              <a:endPara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80975" indent="-180975">
                <a:buFont typeface="Arial" panose="020B0604020202020204" pitchFamily="34" charset="0"/>
                <a:buChar char="•"/>
                <a:defRPr/>
              </a:pP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간단히 계산해 보면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15×9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값은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15×10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 값보다 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작으므로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15×10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계산하여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를 빼면 됩니다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따라서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15×10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은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150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이므로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15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작은 수인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135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가 달걀의 수가 됩니다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523" y="3092791"/>
              <a:ext cx="1765603" cy="153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그룹 2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6720" y="410956"/>
            <a:ext cx="43159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달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걀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의 수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622" y="32403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488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indent="-180975" eaLnBrk="1" fontAlgn="auto" latinLnBrk="1" hangingPunct="1">
          <a:spcBef>
            <a:spcPts val="0"/>
          </a:spcBef>
          <a:spcAft>
            <a:spcPts val="0"/>
          </a:spcAft>
          <a:buFont typeface="Arial" panose="020B0604020202020204" pitchFamily="34" charset="0"/>
          <a:buChar char="•"/>
          <a:defRPr kumimoji="0" b="1" spc="20" dirty="0">
            <a:solidFill>
              <a:schemeClr val="accent2">
                <a:lumMod val="75000"/>
              </a:schemeClr>
            </a:solidFill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355</Words>
  <Application>Microsoft Office PowerPoint</Application>
  <PresentationFormat>A4 용지(210x297mm)</PresentationFormat>
  <Paragraphs>87</Paragraphs>
  <Slides>10</Slides>
  <Notes>0</Notes>
  <HiddenSlides>1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  <vt:variant>
        <vt:lpstr>재구성한 쇼</vt:lpstr>
      </vt:variant>
      <vt:variant>
        <vt:i4>1</vt:i4>
      </vt:variant>
    </vt:vector>
  </HeadingPairs>
  <TitlesOfParts>
    <vt:vector size="19" baseType="lpstr">
      <vt:lpstr>굴림</vt:lpstr>
      <vt:lpstr>Arial</vt:lpstr>
      <vt:lpstr>나눔바른고딕</vt:lpstr>
      <vt:lpstr>맑은 고딕</vt:lpstr>
      <vt:lpstr>나눔고딕 ExtraBold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151</cp:revision>
  <dcterms:created xsi:type="dcterms:W3CDTF">2016-11-16T23:53:02Z</dcterms:created>
  <dcterms:modified xsi:type="dcterms:W3CDTF">2018-01-19T00:09:31Z</dcterms:modified>
</cp:coreProperties>
</file>