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71" r:id="rId7"/>
    <p:sldId id="260" r:id="rId8"/>
    <p:sldId id="261" r:id="rId9"/>
    <p:sldId id="262" r:id="rId10"/>
    <p:sldId id="273" r:id="rId11"/>
    <p:sldId id="270" r:id="rId12"/>
    <p:sldId id="272" r:id="rId13"/>
    <p:sldId id="264" r:id="rId14"/>
    <p:sldId id="265" r:id="rId15"/>
    <p:sldId id="267" r:id="rId16"/>
    <p:sldId id="268" r:id="rId17"/>
    <p:sldId id="269" r:id="rId18"/>
    <p:sldId id="266" r:id="rId19"/>
  </p:sldIdLst>
  <p:sldSz cx="9906000" cy="6858000" type="A4"/>
  <p:notesSz cx="6858000" cy="9144000"/>
  <p:embeddedFontLst>
    <p:embeddedFont>
      <p:font typeface="나눔바른고딕" panose="020B0603020101020101" pitchFamily="50" charset="-127"/>
      <p:regular r:id="rId21"/>
      <p:bold r:id="rId22"/>
    </p:embeddedFont>
    <p:embeddedFont>
      <p:font typeface="나눔고딕 ExtraBold" panose="020D0904000000000000" pitchFamily="50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나눔고딕" panose="020D0604000000000000" pitchFamily="50" charset="-127"/>
      <p:regular r:id="rId26"/>
      <p:bold r:id="rId27"/>
    </p:embeddedFont>
  </p:embeddedFontLst>
  <p:custShowLst>
    <p:custShow name="재구성한 쇼 1" id="0">
      <p:sldLst>
        <p:sld r:id="rId10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660"/>
  </p:normalViewPr>
  <p:slideViewPr>
    <p:cSldViewPr showGuides="1">
      <p:cViewPr>
        <p:scale>
          <a:sx n="66" d="100"/>
          <a:sy n="66" d="100"/>
        </p:scale>
        <p:origin x="-1116" y="210"/>
      </p:cViewPr>
      <p:guideLst>
        <p:guide orient="horz" pos="482"/>
        <p:guide orient="horz"/>
        <p:guide pos="761"/>
        <p:guide pos="5978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4FDCD-8ED7-4355-8B16-88287392366E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F75F-CAEC-4F3A-BEF4-49BBAAB1BB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3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F75F-CAEC-4F3A-BEF4-49BBAAB1BB0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2330206" y="2844224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3030763" y="3463375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2905351" y="3670562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439269" y="3670562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(4)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5348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(4)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280592" y="96143"/>
            <a:ext cx="396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(4)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</a:p>
          <a:p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3.xml"/><Relationship Id="rId4" Type="http://schemas.openxmlformats.org/officeDocument/2006/relationships/image" Target="../media/image3.emf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6.xml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image" Target="../media/image15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7.png"/><Relationship Id="rId10" Type="http://schemas.openxmlformats.org/officeDocument/2006/relationships/slide" Target="slide13.xml"/><Relationship Id="rId4" Type="http://schemas.openxmlformats.org/officeDocument/2006/relationships/image" Target="../media/image17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8.xml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4.png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13.xml"/><Relationship Id="rId4" Type="http://schemas.openxmlformats.org/officeDocument/2006/relationships/slide" Target="slide2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slide" Target="slide2.xml"/><Relationship Id="rId9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9.png"/><Relationship Id="rId7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10" Type="http://schemas.openxmlformats.org/officeDocument/2006/relationships/slide" Target="slide13.xml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slide" Target="slide3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.xml"/><Relationship Id="rId7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slide" Target="slide13.xml"/><Relationship Id="rId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115" name="그림 114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2857496"/>
            <a:ext cx="5072098" cy="15716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 </a:t>
            </a:r>
            <a:r>
              <a:rPr kumimoji="0" lang="en-US" altLang="ko-KR" sz="36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rPr>
              <a:t>×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을 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구해 볼까요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(4)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827584" y="476672"/>
            <a:ext cx="395873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1115616" y="548680"/>
            <a:ext cx="3599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곱셈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78~79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54~55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7" name="타원 116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8" name="타원 117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타원 118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타원 119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타원 120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2" name="타원 12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3" name="타원 122"/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20552" y="1404315"/>
            <a:ext cx="8096117" cy="2168701"/>
            <a:chOff x="920552" y="1404315"/>
            <a:chExt cx="8096117" cy="2168701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1075777" y="1404315"/>
              <a:ext cx="535114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36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를 계산하는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방법을 이야기해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920552" y="1896494"/>
              <a:ext cx="8096117" cy="1676522"/>
            </a:xfrm>
            <a:prstGeom prst="roundRect">
              <a:avLst>
                <a:gd name="adj" fmla="val 11194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3" name="Freeform 14"/>
            <p:cNvSpPr>
              <a:spLocks/>
            </p:cNvSpPr>
            <p:nvPr/>
          </p:nvSpPr>
          <p:spPr bwMode="auto">
            <a:xfrm>
              <a:off x="920553" y="155040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6556" y="1967932"/>
            <a:ext cx="80528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값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일의 자리에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쓰고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자리를 계산한 값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kumimoji="0"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올림하는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더하여 십의 자리에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백의 자리에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씁니다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spc="-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 숫자 </a:t>
            </a:r>
            <a:r>
              <a:rPr kumimoji="0" lang="en-US" altLang="ko-KR" sz="2200" b="1" spc="-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spc="-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작게 적어 </a:t>
            </a:r>
            <a:r>
              <a:rPr kumimoji="0" lang="ko-KR" altLang="en-US" sz="2200" b="1" spc="-110" dirty="0" err="1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올림하는</a:t>
            </a:r>
            <a:r>
              <a:rPr kumimoji="0" lang="ko-KR" altLang="en-US" sz="2200" b="1" spc="-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spc="-11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수를 </a:t>
            </a:r>
            <a:r>
              <a:rPr kumimoji="0" lang="ko-KR" altLang="en-US" sz="2200" b="1" spc="-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표시할 수도 있습니다</a:t>
            </a:r>
            <a:r>
              <a:rPr kumimoji="0" lang="en-US" altLang="ko-KR" sz="2200" b="1" spc="-110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61" name="그룹 6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2" name="타원 6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0491" y="25259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타원 23">
            <a:hlinkClick r:id="rId4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32905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2" name="타원 6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3" name="이등변 삼각형 6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8" name="그룹 5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0" name="이등변 삼각형 5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9" name="그림 28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4" t="30560" r="975" b="51299"/>
          <a:stretch/>
        </p:blipFill>
        <p:spPr>
          <a:xfrm>
            <a:off x="6759123" y="3824697"/>
            <a:ext cx="1314596" cy="157913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47388" b="58456"/>
          <a:stretch/>
        </p:blipFill>
        <p:spPr>
          <a:xfrm>
            <a:off x="1855525" y="1664804"/>
            <a:ext cx="3607714" cy="289896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t="30560" r="20146" b="51299"/>
          <a:stretch/>
        </p:blipFill>
        <p:spPr>
          <a:xfrm>
            <a:off x="5444596" y="3824697"/>
            <a:ext cx="1314527" cy="157913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9089" r="21771" b="76780"/>
          <a:stretch/>
        </p:blipFill>
        <p:spPr>
          <a:xfrm>
            <a:off x="4955974" y="2995255"/>
            <a:ext cx="1686668" cy="1230075"/>
          </a:xfrm>
          <a:prstGeom prst="rect">
            <a:avLst/>
          </a:prstGeom>
        </p:spPr>
      </p:pic>
      <p:pic>
        <p:nvPicPr>
          <p:cNvPr id="21" name="그림 20"/>
          <p:cNvPicPr preferRelativeResize="0"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5" t="20285" r="6778" b="69906"/>
          <a:stretch/>
        </p:blipFill>
        <p:spPr>
          <a:xfrm>
            <a:off x="4989004" y="3501008"/>
            <a:ext cx="2740624" cy="854322"/>
          </a:xfrm>
          <a:prstGeom prst="rect">
            <a:avLst/>
          </a:prstGeom>
        </p:spPr>
      </p:pic>
      <p:sp>
        <p:nvSpPr>
          <p:cNvPr id="22" name="타원 21">
            <a:hlinkClick r:id="rId5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>
            <a:hlinkClick r:id="rId7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3621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1595414" y="2830364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4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0" name="그룹 169"/>
          <p:cNvGrpSpPr/>
          <p:nvPr/>
        </p:nvGrpSpPr>
        <p:grpSpPr>
          <a:xfrm>
            <a:off x="2729061" y="1694418"/>
            <a:ext cx="1416047" cy="1554562"/>
            <a:chOff x="2666984" y="2000240"/>
            <a:chExt cx="1416047" cy="1554562"/>
          </a:xfrm>
        </p:grpSpPr>
        <p:grpSp>
          <p:nvGrpSpPr>
            <p:cNvPr id="162" name="그룹 161"/>
            <p:cNvGrpSpPr/>
            <p:nvPr/>
          </p:nvGrpSpPr>
          <p:grpSpPr>
            <a:xfrm>
              <a:off x="2666984" y="2000240"/>
              <a:ext cx="1416047" cy="1554562"/>
              <a:chOff x="2666984" y="2000240"/>
              <a:chExt cx="1416047" cy="1554562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2666984" y="2000240"/>
                <a:ext cx="1416047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6 </a:t>
                </a: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</a:t>
                </a:r>
                <a:endPara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7</a:t>
                </a: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154" name="직선 연결선 153"/>
              <p:cNvCxnSpPr/>
              <p:nvPr/>
            </p:nvCxnSpPr>
            <p:spPr>
              <a:xfrm>
                <a:off x="2689672" y="3045807"/>
                <a:ext cx="761091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직사각형 156"/>
              <p:cNvSpPr/>
              <p:nvPr/>
            </p:nvSpPr>
            <p:spPr>
              <a:xfrm>
                <a:off x="2682000" y="3123915"/>
                <a:ext cx="8563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</a:t>
                </a: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3 4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66" name="직사각형 165"/>
            <p:cNvSpPr/>
            <p:nvPr/>
          </p:nvSpPr>
          <p:spPr>
            <a:xfrm>
              <a:off x="3030828" y="2114675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6720" y="410956"/>
            <a:ext cx="43222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십의 자리와 일의 자리에서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올림이 있는 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2300" b="1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×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)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36598" y="1417626"/>
            <a:ext cx="2285183" cy="430887"/>
            <a:chOff x="936598" y="1417626"/>
            <a:chExt cx="2285183" cy="430887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208088" y="1417626"/>
              <a:ext cx="20136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계산해 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936598" y="1540477"/>
              <a:ext cx="219266" cy="218283"/>
              <a:chOff x="-572047" y="4429132"/>
              <a:chExt cx="291025" cy="289721"/>
            </a:xfrm>
          </p:grpSpPr>
          <p:sp>
            <p:nvSpPr>
              <p:cNvPr id="7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sp>
        <p:nvSpPr>
          <p:cNvPr id="152" name="TextBox 151"/>
          <p:cNvSpPr txBox="1"/>
          <p:nvPr/>
        </p:nvSpPr>
        <p:spPr>
          <a:xfrm>
            <a:off x="5601072" y="2816932"/>
            <a:ext cx="1213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3 1 8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1" name="그룹 170"/>
          <p:cNvGrpSpPr/>
          <p:nvPr/>
        </p:nvGrpSpPr>
        <p:grpSpPr>
          <a:xfrm>
            <a:off x="6881826" y="1714973"/>
            <a:ext cx="1019175" cy="1496842"/>
            <a:chOff x="6881826" y="2000240"/>
            <a:chExt cx="1019175" cy="1496842"/>
          </a:xfrm>
        </p:grpSpPr>
        <p:grpSp>
          <p:nvGrpSpPr>
            <p:cNvPr id="163" name="그룹 162"/>
            <p:cNvGrpSpPr/>
            <p:nvPr/>
          </p:nvGrpSpPr>
          <p:grpSpPr>
            <a:xfrm>
              <a:off x="6881826" y="2000240"/>
              <a:ext cx="1019175" cy="1496842"/>
              <a:chOff x="6881826" y="2000240"/>
              <a:chExt cx="1019175" cy="1496842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6881826" y="2000240"/>
                <a:ext cx="1019175" cy="1446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5 </a:t>
                </a: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 </a:t>
                </a:r>
              </a:p>
              <a:p>
                <a:pPr marL="36000">
                  <a:defRPr/>
                </a:pPr>
                <a:r>
                  <a:rPr lang="en-US" altLang="ko-KR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r>
                  <a:rPr kumimoji="0" lang="en-US" altLang="ko-KR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6</a:t>
                </a:r>
                <a:endParaRPr kumimoji="0" lang="en-US" altLang="ko-KR" sz="2200" b="1" spc="-4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155" name="직선 연결선 154"/>
              <p:cNvCxnSpPr/>
              <p:nvPr/>
            </p:nvCxnSpPr>
            <p:spPr>
              <a:xfrm>
                <a:off x="7000413" y="3041398"/>
                <a:ext cx="724895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직사각형 157"/>
              <p:cNvSpPr/>
              <p:nvPr/>
            </p:nvSpPr>
            <p:spPr>
              <a:xfrm>
                <a:off x="6940800" y="3066195"/>
                <a:ext cx="8563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3 1 8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67" name="직사각형 166"/>
            <p:cNvSpPr/>
            <p:nvPr/>
          </p:nvSpPr>
          <p:spPr>
            <a:xfrm>
              <a:off x="7245564" y="2114795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324708" y="4005064"/>
            <a:ext cx="1009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135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2" name="그룹 171"/>
          <p:cNvGrpSpPr/>
          <p:nvPr/>
        </p:nvGrpSpPr>
        <p:grpSpPr>
          <a:xfrm>
            <a:off x="2171217" y="4344196"/>
            <a:ext cx="1017587" cy="1785104"/>
            <a:chOff x="2871750" y="4500570"/>
            <a:chExt cx="1017587" cy="1785104"/>
          </a:xfrm>
        </p:grpSpPr>
        <p:grpSp>
          <p:nvGrpSpPr>
            <p:cNvPr id="164" name="그룹 163"/>
            <p:cNvGrpSpPr/>
            <p:nvPr/>
          </p:nvGrpSpPr>
          <p:grpSpPr>
            <a:xfrm>
              <a:off x="2871750" y="4500570"/>
              <a:ext cx="1017587" cy="1785104"/>
              <a:chOff x="2871750" y="4500570"/>
              <a:chExt cx="1017587" cy="1785104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2871750" y="4500570"/>
                <a:ext cx="1017587" cy="17851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2 7 </a:t>
                </a:r>
              </a:p>
              <a:p>
                <a:pPr marL="36000">
                  <a:defRPr/>
                </a:pPr>
                <a:r>
                  <a:rPr lang="en-US" altLang="ko-KR" sz="2200" b="1" spc="-150" dirty="0" smtClean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:r>
                  <a:rPr lang="en-US" altLang="ko-KR" sz="2200" b="1" spc="3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r>
                  <a:rPr kumimoji="0" lang="en-US" altLang="ko-KR" sz="2200" b="1" spc="3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5</a:t>
                </a:r>
                <a:endParaRPr kumimoji="0" lang="en-US" altLang="ko-KR" sz="2200" b="1" spc="3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156" name="직선 연결선 155"/>
              <p:cNvCxnSpPr/>
              <p:nvPr/>
            </p:nvCxnSpPr>
            <p:spPr>
              <a:xfrm>
                <a:off x="3061245" y="5548200"/>
                <a:ext cx="757158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직사각형 159"/>
              <p:cNvSpPr/>
              <p:nvPr/>
            </p:nvSpPr>
            <p:spPr>
              <a:xfrm>
                <a:off x="3019020" y="5508000"/>
                <a:ext cx="8563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1 3 5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68" name="직사각형 167"/>
            <p:cNvSpPr/>
            <p:nvPr/>
          </p:nvSpPr>
          <p:spPr>
            <a:xfrm>
              <a:off x="3300454" y="4608000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6537176" y="3969060"/>
            <a:ext cx="978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 188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73" name="그룹 172"/>
          <p:cNvGrpSpPr/>
          <p:nvPr/>
        </p:nvGrpSpPr>
        <p:grpSpPr>
          <a:xfrm>
            <a:off x="6501172" y="4329100"/>
            <a:ext cx="1017588" cy="1451982"/>
            <a:chOff x="7234213" y="4500570"/>
            <a:chExt cx="1017588" cy="1451982"/>
          </a:xfrm>
        </p:grpSpPr>
        <p:grpSp>
          <p:nvGrpSpPr>
            <p:cNvPr id="165" name="그룹 164"/>
            <p:cNvGrpSpPr/>
            <p:nvPr/>
          </p:nvGrpSpPr>
          <p:grpSpPr>
            <a:xfrm>
              <a:off x="7234213" y="4500570"/>
              <a:ext cx="1017588" cy="1451982"/>
              <a:chOff x="7234213" y="4523440"/>
              <a:chExt cx="1017588" cy="1451982"/>
            </a:xfrm>
          </p:grpSpPr>
          <p:sp>
            <p:nvSpPr>
              <p:cNvPr id="84" name="TextBox 83"/>
              <p:cNvSpPr txBox="1"/>
              <p:nvPr/>
            </p:nvSpPr>
            <p:spPr>
              <a:xfrm>
                <a:off x="7234213" y="4523440"/>
                <a:ext cx="1017588" cy="14465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 </a:t>
                </a: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7 </a:t>
                </a:r>
              </a:p>
              <a:p>
                <a:pPr>
                  <a:defRPr/>
                </a:pPr>
                <a:r>
                  <a:rPr lang="en-US" altLang="ko-KR" sz="2200" b="1" spc="-4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sz="2200" b="1" spc="-8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×</a:t>
                </a:r>
                <a:r>
                  <a:rPr kumimoji="0" lang="en-US" altLang="ko-KR" sz="2200" b="1" spc="-8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4</a:t>
                </a:r>
                <a:endParaRPr kumimoji="0" lang="en-US" altLang="ko-KR" sz="2200" b="1" spc="-80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159" name="직선 연결선 158"/>
              <p:cNvCxnSpPr/>
              <p:nvPr/>
            </p:nvCxnSpPr>
            <p:spPr>
              <a:xfrm>
                <a:off x="7378229" y="5585529"/>
                <a:ext cx="739923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직사각형 160"/>
              <p:cNvSpPr/>
              <p:nvPr/>
            </p:nvSpPr>
            <p:spPr>
              <a:xfrm>
                <a:off x="7290000" y="5544535"/>
                <a:ext cx="8563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1 8 8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69" name="직사각형 168"/>
            <p:cNvSpPr/>
            <p:nvPr/>
          </p:nvSpPr>
          <p:spPr>
            <a:xfrm>
              <a:off x="7608194" y="4608000"/>
              <a:ext cx="26962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endParaRPr lang="ko-KR" altLang="en-US" sz="11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7" name="타원 5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4" name="타원 7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6" name="이등변 삼각형 7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77" name="그림 76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83" name="타원 82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51845" r="72662" b="38473"/>
          <a:stretch/>
        </p:blipFill>
        <p:spPr>
          <a:xfrm>
            <a:off x="1424761" y="1691739"/>
            <a:ext cx="1270000" cy="1260965"/>
          </a:xfrm>
          <a:prstGeom prst="rect">
            <a:avLst/>
          </a:prstGeom>
        </p:spPr>
      </p:pic>
      <p:pic>
        <p:nvPicPr>
          <p:cNvPr id="88" name="그림 8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6" t="51845" r="33295" b="38677"/>
          <a:stretch/>
        </p:blipFill>
        <p:spPr>
          <a:xfrm>
            <a:off x="5609158" y="1700808"/>
            <a:ext cx="1590972" cy="1234242"/>
          </a:xfrm>
          <a:prstGeom prst="rect">
            <a:avLst/>
          </a:prstGeom>
        </p:spPr>
      </p:pic>
      <p:pic>
        <p:nvPicPr>
          <p:cNvPr id="89" name="그림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958" r="34491" b="29564"/>
          <a:stretch/>
        </p:blipFill>
        <p:spPr>
          <a:xfrm>
            <a:off x="5529064" y="3496092"/>
            <a:ext cx="1590972" cy="1234242"/>
          </a:xfrm>
          <a:prstGeom prst="rect">
            <a:avLst/>
          </a:prstGeom>
        </p:spPr>
      </p:pic>
      <p:pic>
        <p:nvPicPr>
          <p:cNvPr id="90" name="그림 8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61452" r="70699" b="29070"/>
          <a:stretch/>
        </p:blipFill>
        <p:spPr>
          <a:xfrm>
            <a:off x="1309800" y="3603386"/>
            <a:ext cx="1590972" cy="1234242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7880" y="28303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2696" y="28303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429" y="4034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그림 9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5812" y="40341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타원 61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5" name="타원 64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91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2" grpId="0"/>
      <p:bldP spid="67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문제 해결하기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9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0" name="타원 4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1" name="이등변 삼각형 5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3" name="타원 5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4" name="이등변 삼각형 5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52472" y="1376772"/>
            <a:ext cx="8309800" cy="2887192"/>
            <a:chOff x="952472" y="1376772"/>
            <a:chExt cx="8309800" cy="2887192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952472" y="2906642"/>
              <a:ext cx="8056923" cy="13573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166786" y="1376772"/>
              <a:ext cx="8095486" cy="1209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spc="70" dirty="0">
                  <a:latin typeface="나눔고딕" pitchFamily="50" charset="-127"/>
                  <a:ea typeface="나눔고딕" pitchFamily="50" charset="-127"/>
                </a:rPr>
                <a:t>할아버지</a:t>
              </a:r>
              <a:r>
                <a:rPr kumimoji="0" lang="en-US" altLang="ko-KR" sz="2200" b="1" spc="7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spc="70" dirty="0" smtClean="0">
                  <a:latin typeface="나눔고딕" pitchFamily="50" charset="-127"/>
                  <a:ea typeface="나눔고딕" pitchFamily="50" charset="-127"/>
                </a:rPr>
                <a:t>할머니께서 송편을 만들어 이웃들과 나누려고 합니다</a:t>
              </a:r>
              <a:r>
                <a:rPr kumimoji="0" lang="en-US" altLang="ko-KR" sz="2200" b="1" spc="70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en-US" altLang="ko-KR" sz="2200" b="1" spc="70" dirty="0" smtClean="0">
                <a:latin typeface="나눔고딕" pitchFamily="50" charset="-127"/>
                <a:ea typeface="나눔고딕" pitchFamily="50" charset="-127"/>
              </a:endParaRPr>
            </a:p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송편을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25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개씩 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9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상자에 담았습니다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송편은 모두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개인지 구해</a:t>
              </a:r>
              <a:endParaRPr kumimoji="0"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952472" y="1500744"/>
              <a:ext cx="219266" cy="218283"/>
              <a:chOff x="-572047" y="4429132"/>
              <a:chExt cx="291025" cy="289721"/>
            </a:xfrm>
          </p:grpSpPr>
          <p:sp>
            <p:nvSpPr>
              <p:cNvPr id="6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6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grpSp>
        <p:nvGrpSpPr>
          <p:cNvPr id="30" name="그룹 29"/>
          <p:cNvGrpSpPr/>
          <p:nvPr/>
        </p:nvGrpSpPr>
        <p:grpSpPr>
          <a:xfrm>
            <a:off x="1014937" y="2780928"/>
            <a:ext cx="3758043" cy="1785104"/>
            <a:chOff x="2821355" y="3017534"/>
            <a:chExt cx="3758043" cy="1785104"/>
          </a:xfrm>
        </p:grpSpPr>
        <p:sp>
          <p:nvSpPr>
            <p:cNvPr id="61" name="TextBox 60"/>
            <p:cNvSpPr txBox="1"/>
            <p:nvPr/>
          </p:nvSpPr>
          <p:spPr>
            <a:xfrm>
              <a:off x="2821355" y="3267911"/>
              <a:ext cx="3011488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indent="-180975">
                <a:buFont typeface="Arial" panose="020B0604020202020204" pitchFamily="34" charset="0"/>
                <a:buChar char="•"/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식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25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× 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9=225</a:t>
              </a:r>
            </a:p>
            <a:p>
              <a:pPr indent="-180975">
                <a:buFont typeface="Arial" panose="020B0604020202020204" pitchFamily="34" charset="0"/>
                <a:buChar char="•"/>
                <a:defRPr/>
              </a:pP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indent="-180975" eaLnBrk="1" fontAlgn="auto" latinLnBrk="1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kumimoji="0"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답</a:t>
              </a:r>
              <a:r>
                <a:rPr kumimoji="0"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: </a:t>
              </a:r>
              <a:r>
                <a: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225</a:t>
              </a:r>
              <a:r>
                <a:rPr kumimoji="0" lang="ko-KR" altLang="en-US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개 </a:t>
              </a:r>
              <a:endPara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grpSp>
          <p:nvGrpSpPr>
            <p:cNvPr id="123" name="그룹 122"/>
            <p:cNvGrpSpPr/>
            <p:nvPr/>
          </p:nvGrpSpPr>
          <p:grpSpPr>
            <a:xfrm>
              <a:off x="5560223" y="3017534"/>
              <a:ext cx="1019175" cy="1785104"/>
              <a:chOff x="5667380" y="2731782"/>
              <a:chExt cx="1019175" cy="178510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667380" y="2731782"/>
                <a:ext cx="1019175" cy="178510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2 5</a:t>
                </a:r>
              </a:p>
              <a:p>
                <a:pPr>
                  <a:defRPr/>
                </a:pPr>
                <a:r>
                  <a:rPr lang="en-US" altLang="ko-KR" sz="2200" b="1" spc="-150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×</a:t>
                </a: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   </a:t>
                </a:r>
                <a:r>
                  <a:rPr kumimoji="0" lang="en-US" altLang="ko-KR" sz="2200" b="1" dirty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</a:t>
                </a: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 </a:t>
                </a:r>
                <a:endParaRPr kumimoji="0"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cxnSp>
            <p:nvCxnSpPr>
              <p:cNvPr id="104" name="직선 연결선 103"/>
              <p:cNvCxnSpPr/>
              <p:nvPr/>
            </p:nvCxnSpPr>
            <p:spPr>
              <a:xfrm>
                <a:off x="5828909" y="3788454"/>
                <a:ext cx="749634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직사각형 120"/>
              <p:cNvSpPr/>
              <p:nvPr/>
            </p:nvSpPr>
            <p:spPr>
              <a:xfrm>
                <a:off x="5760000" y="3769400"/>
                <a:ext cx="85632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ko-KR" sz="22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2 2 5</a:t>
                </a:r>
                <a:endParaRPr lang="en-US" altLang="ko-KR" sz="2200" b="1" dirty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6014667" y="2880614"/>
                <a:ext cx="26962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100" b="1" dirty="0" smtClean="0">
                    <a:solidFill>
                      <a:schemeClr val="accent2">
                        <a:lumMod val="75000"/>
                      </a:schemeClr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4</a:t>
                </a:r>
                <a:endParaRPr lang="ko-KR" altLang="en-US" sz="11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  <p:pic>
        <p:nvPicPr>
          <p:cNvPr id="22" name="그림 2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7" name="타원 26">
            <a:hlinkClick r:id="rId3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2814" y="33471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그룹 53"/>
          <p:cNvGrpSpPr/>
          <p:nvPr/>
        </p:nvGrpSpPr>
        <p:grpSpPr>
          <a:xfrm>
            <a:off x="3666641" y="4071942"/>
            <a:ext cx="2265066" cy="430887"/>
            <a:chOff x="3666641" y="4071942"/>
            <a:chExt cx="2265066" cy="430887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3666641" y="4071942"/>
              <a:ext cx="53550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196941" y="4071942"/>
              <a:ext cx="33214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880992" y="4071942"/>
              <a:ext cx="3690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=</a:t>
              </a:r>
              <a:endParaRPr lang="ko-KR" alt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5214172" y="4071942"/>
              <a:ext cx="717535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모서리가 둥근 직사각형 40"/>
            <p:cNvSpPr/>
            <p:nvPr/>
          </p:nvSpPr>
          <p:spPr>
            <a:xfrm>
              <a:off x="4487894" y="4071942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3656856" y="4071942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225878" y="4071942"/>
            <a:ext cx="6992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136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452934" y="4071942"/>
            <a:ext cx="4347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12540" y="1376772"/>
            <a:ext cx="6929486" cy="430887"/>
            <a:chOff x="812540" y="1376772"/>
            <a:chExt cx="6929486" cy="430887"/>
          </a:xfrm>
        </p:grpSpPr>
        <p:sp>
          <p:nvSpPr>
            <p:cNvPr id="43" name="직사각형 42"/>
            <p:cNvSpPr/>
            <p:nvPr/>
          </p:nvSpPr>
          <p:spPr>
            <a:xfrm>
              <a:off x="812540" y="1376772"/>
              <a:ext cx="69294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모형을 보고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666640" y="1449339"/>
              <a:ext cx="285752" cy="2857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8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0" name="이등변 삼각형 4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8746" y="4128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68" y="2276872"/>
            <a:ext cx="5840747" cy="1336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1826" y="1412776"/>
            <a:ext cx="6929486" cy="430887"/>
            <a:chOff x="831826" y="1412776"/>
            <a:chExt cx="6929486" cy="430887"/>
          </a:xfrm>
        </p:grpSpPr>
        <p:sp>
          <p:nvSpPr>
            <p:cNvPr id="2" name="직사각형 1"/>
            <p:cNvSpPr/>
            <p:nvPr/>
          </p:nvSpPr>
          <p:spPr>
            <a:xfrm>
              <a:off x="831826" y="1412776"/>
              <a:ext cx="692948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 결과가 다른 하나를 찾아      표 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타원 3"/>
            <p:cNvSpPr/>
            <p:nvPr/>
          </p:nvSpPr>
          <p:spPr>
            <a:xfrm>
              <a:off x="5414118" y="1477412"/>
              <a:ext cx="301613" cy="30161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2336397" y="2714620"/>
            <a:ext cx="4929222" cy="430887"/>
            <a:chOff x="2336397" y="2714620"/>
            <a:chExt cx="4929222" cy="430887"/>
          </a:xfrm>
        </p:grpSpPr>
        <p:sp>
          <p:nvSpPr>
            <p:cNvPr id="5" name="직사각형 4"/>
            <p:cNvSpPr/>
            <p:nvPr/>
          </p:nvSpPr>
          <p:spPr>
            <a:xfrm>
              <a:off x="2336397" y="2714620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22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8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4050909" y="2714620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44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4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836859" y="2714620"/>
              <a:ext cx="14287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32 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 6</a:t>
              </a:r>
              <a:endParaRPr lang="ko-KR" altLang="en-US" sz="22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5815848" y="2627747"/>
            <a:ext cx="1036512" cy="6046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3" name="이등변 삼각형 1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6" name="이등변 삼각형 15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7500" y="281486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39236" y="1425347"/>
            <a:ext cx="8146212" cy="1390434"/>
            <a:chOff x="839236" y="1425347"/>
            <a:chExt cx="8146212" cy="1390434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853530" y="2387153"/>
              <a:ext cx="7131918" cy="4286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839236" y="1425347"/>
              <a:ext cx="814621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3. 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카드가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장씩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상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자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카드는 모두 몇 장인지 곱셈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식을 쓰고 답을 구하세요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1853530" y="2371527"/>
            <a:ext cx="30687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55 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3 =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165, 165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장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2" name="이등변 삼각형 1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3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370" y="24077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95678" y="3143248"/>
            <a:ext cx="5321182" cy="15716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생각 수학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/>
            </a:r>
            <a:b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</a:b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1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268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(4)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595678" y="2672916"/>
            <a:ext cx="550072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dirty="0" err="1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몇십몇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en-US" altLang="ko-KR" sz="3600" b="1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몇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을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구해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(4).</a:t>
            </a:r>
            <a:endParaRPr kumimoji="0" lang="ko-KR" altLang="en-US" sz="3600" b="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모서리가 둥근 직사각형 18"/>
          <p:cNvSpPr/>
          <p:nvPr/>
        </p:nvSpPr>
        <p:spPr>
          <a:xfrm>
            <a:off x="395536" y="476672"/>
            <a:ext cx="369336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                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3648" y="548680"/>
            <a:ext cx="2685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latin typeface="나눔고딕 ExtraBold" pitchFamily="50" charset="-127"/>
                <a:ea typeface="나눔고딕 ExtraBold" pitchFamily="50" charset="-127"/>
              </a:rPr>
              <a:t>몇십몇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latin typeface="나눔고딕" panose="020D0604000000000000" pitchFamily="50" charset="-127"/>
                <a:ea typeface="나눔고딕" panose="020D0604000000000000" pitchFamily="50" charset="-127"/>
              </a:rPr>
              <a:t> × 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을 구해 볼까요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(4)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5" name="그림 2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5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한과의 수를 </a:t>
            </a:r>
            <a:r>
              <a:rPr lang="ko-KR" altLang="en-US" sz="230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구하는 방법 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5" name="이등변 삼각형 5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7" name="타원 5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그림 3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920552" y="1412776"/>
            <a:ext cx="7202124" cy="837152"/>
            <a:chOff x="920552" y="1412776"/>
            <a:chExt cx="7202124" cy="837152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1134866" y="1412776"/>
              <a:ext cx="6987810" cy="837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할아버지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할머니께 드릴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간식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으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로 한과를 사려고 합니다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</a:p>
            <a:p>
              <a:pPr eaLnBrk="1" latinLnBrk="1" hangingPunct="1">
                <a:lnSpc>
                  <a:spcPct val="110000"/>
                </a:lnSpc>
              </a:pP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사야 할 한과는 모두 몇 개인지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920552" y="1500744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1" t="24116" r="19775" b="54424"/>
          <a:stretch/>
        </p:blipFill>
        <p:spPr>
          <a:xfrm>
            <a:off x="2000672" y="2715855"/>
            <a:ext cx="6012041" cy="2794716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5" t="3843" r="44813" b="83682"/>
          <a:stretch/>
        </p:blipFill>
        <p:spPr>
          <a:xfrm>
            <a:off x="3221232" y="2303690"/>
            <a:ext cx="2188379" cy="1624573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0" t="3993" r="22428" b="83532"/>
          <a:stretch/>
        </p:blipFill>
        <p:spPr>
          <a:xfrm>
            <a:off x="5184305" y="2293338"/>
            <a:ext cx="2188379" cy="1624573"/>
          </a:xfrm>
          <a:prstGeom prst="rect">
            <a:avLst/>
          </a:prstGeom>
        </p:spPr>
      </p:pic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939909" y="5147190"/>
            <a:ext cx="8060091" cy="468000"/>
            <a:chOff x="939909" y="4943524"/>
            <a:chExt cx="8060091" cy="468000"/>
          </a:xfrm>
        </p:grpSpPr>
        <p:sp>
          <p:nvSpPr>
            <p:cNvPr id="62" name="모서리가 둥근 직사각형 61"/>
            <p:cNvSpPr/>
            <p:nvPr/>
          </p:nvSpPr>
          <p:spPr>
            <a:xfrm>
              <a:off x="4387652" y="4943524"/>
              <a:ext cx="4612348" cy="468000"/>
            </a:xfrm>
            <a:prstGeom prst="roundRect">
              <a:avLst>
                <a:gd name="adj" fmla="val 19175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00572" y="4944991"/>
              <a:ext cx="32976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한과는 모두 몇 개인가요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39909" y="509743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552" y="3374506"/>
            <a:ext cx="8088842" cy="1209574"/>
            <a:chOff x="920552" y="3242848"/>
            <a:chExt cx="8088842" cy="1209574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920552" y="3696422"/>
              <a:ext cx="8088842" cy="756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1028564" y="3242848"/>
              <a:ext cx="46009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한과는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개쯤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일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 어림해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920552" y="33750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13253" y="2409691"/>
            <a:ext cx="8108199" cy="879675"/>
            <a:chOff x="913253" y="2350041"/>
            <a:chExt cx="8108199" cy="879675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913253" y="2761716"/>
              <a:ext cx="810819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1136576" y="2350041"/>
              <a:ext cx="41697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지혜는 몇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봉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사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려고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하나요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920552" y="248210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412776"/>
            <a:ext cx="8121618" cy="899280"/>
            <a:chOff x="920552" y="1412776"/>
            <a:chExt cx="8121618" cy="899280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927991" y="1844056"/>
              <a:ext cx="808140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1100572" y="1412776"/>
              <a:ext cx="79415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사려고 하는 한과는 몇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개씩 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봉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묶음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)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로 팔고 있나요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920552" y="155739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1856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한과의 수를 구하는 방법 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5" name="이등변 삼각형 5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7" name="타원 5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446427" y="5148657"/>
            <a:ext cx="22961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24" name="그림 23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39909" y="4641939"/>
            <a:ext cx="6956113" cy="430887"/>
            <a:chOff x="939909" y="4510281"/>
            <a:chExt cx="6956113" cy="430887"/>
          </a:xfrm>
        </p:grpSpPr>
        <p:sp>
          <p:nvSpPr>
            <p:cNvPr id="64" name="TextBox 19"/>
            <p:cNvSpPr txBox="1">
              <a:spLocks noChangeArrowheads="1"/>
            </p:cNvSpPr>
            <p:nvPr/>
          </p:nvSpPr>
          <p:spPr bwMode="auto">
            <a:xfrm>
              <a:off x="1100572" y="4510281"/>
              <a:ext cx="67954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한과는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개일지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여러 가지 방법으로 구해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939909" y="465440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0552" y="3830599"/>
            <a:ext cx="35083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개쯤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될 것 같습니다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개쯤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될 것 같습니다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56556" y="2841739"/>
            <a:ext cx="20835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봉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20552" y="1847220"/>
            <a:ext cx="52631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개씩 한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봉지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묶음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팔고 있습니다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37" y="189072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37" y="28718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37" y="40065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4044" y="52077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9" name="타원 48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8" grpId="0"/>
      <p:bldP spid="42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07404" y="1413937"/>
            <a:ext cx="8101991" cy="2165747"/>
            <a:chOff x="907404" y="1413937"/>
            <a:chExt cx="8101991" cy="2165747"/>
          </a:xfrm>
        </p:grpSpPr>
        <p:sp>
          <p:nvSpPr>
            <p:cNvPr id="59" name="모서리가 둥근 직사각형 58"/>
            <p:cNvSpPr/>
            <p:nvPr/>
          </p:nvSpPr>
          <p:spPr>
            <a:xfrm>
              <a:off x="930229" y="1923500"/>
              <a:ext cx="8079166" cy="1656184"/>
            </a:xfrm>
            <a:prstGeom prst="roundRect">
              <a:avLst>
                <a:gd name="adj" fmla="val 795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1100572" y="1413937"/>
              <a:ext cx="42867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>
                  <a:latin typeface="나눔고딕" pitchFamily="50" charset="-127"/>
                  <a:ea typeface="나눔고딕" pitchFamily="50" charset="-127"/>
                </a:rPr>
                <a:t>어떻게 </a:t>
              </a:r>
              <a:r>
                <a:rPr kumimoji="0" lang="ko-KR" altLang="en-US" sz="2200" b="1" smtClean="0">
                  <a:latin typeface="나눔고딕" pitchFamily="50" charset="-127"/>
                  <a:ea typeface="나눔고딕" pitchFamily="50" charset="-127"/>
                </a:rPr>
                <a:t>구했는지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907404" y="15663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5" name="이등변 삼각형 5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7" name="타원 5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992559" y="1988840"/>
            <a:ext cx="80168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더하기로 계산하면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36+36+36+36=144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36=30+6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120, 6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 </a:t>
            </a:r>
            <a:endParaRPr kumimoji="0"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120+24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배는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72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4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배는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배이므로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72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배는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66" name="그림 6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693" y="25428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1856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한과의 수를 구하는 방법 생각하기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타원 22">
            <a:hlinkClick r:id="rId4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25" name="타원 24">
            <a:hlinkClick r:id="rId5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6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093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36363" y="2900076"/>
            <a:ext cx="8073032" cy="1664792"/>
            <a:chOff x="936363" y="2900076"/>
            <a:chExt cx="8073032" cy="1664792"/>
          </a:xfrm>
        </p:grpSpPr>
        <p:sp>
          <p:nvSpPr>
            <p:cNvPr id="52" name="모서리가 둥근 직사각형 51"/>
            <p:cNvSpPr/>
            <p:nvPr/>
          </p:nvSpPr>
          <p:spPr>
            <a:xfrm>
              <a:off x="936363" y="3330963"/>
              <a:ext cx="8073032" cy="12339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36364" y="2900076"/>
              <a:ext cx="3424744" cy="430887"/>
              <a:chOff x="936364" y="2900076"/>
              <a:chExt cx="3424744" cy="430887"/>
            </a:xfrm>
          </p:grpSpPr>
          <p:sp>
            <p:nvSpPr>
              <p:cNvPr id="57" name="TextBox 19"/>
              <p:cNvSpPr txBox="1">
                <a:spLocks noChangeArrowheads="1"/>
              </p:cNvSpPr>
              <p:nvPr/>
            </p:nvSpPr>
            <p:spPr bwMode="auto">
              <a:xfrm>
                <a:off x="1132339" y="2900076"/>
                <a:ext cx="322876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 모형으로 놓아 보세요</a:t>
                </a:r>
                <a:r>
                  <a:rPr kumimoji="0"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1" name="Freeform 14"/>
              <p:cNvSpPr>
                <a:spLocks/>
              </p:cNvSpPr>
              <p:nvPr/>
            </p:nvSpPr>
            <p:spPr bwMode="auto">
              <a:xfrm>
                <a:off x="936364" y="304136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79" name="그림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27278" r="86253" b="58142"/>
          <a:stretch/>
        </p:blipFill>
        <p:spPr>
          <a:xfrm>
            <a:off x="3498311" y="3170658"/>
            <a:ext cx="1553525" cy="1417825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27278" r="86253" b="58142"/>
          <a:stretch/>
        </p:blipFill>
        <p:spPr>
          <a:xfrm>
            <a:off x="4853601" y="3170658"/>
            <a:ext cx="1553525" cy="1417825"/>
          </a:xfrm>
          <a:prstGeom prst="rect">
            <a:avLst/>
          </a:prstGeom>
        </p:spPr>
      </p:pic>
      <p:pic>
        <p:nvPicPr>
          <p:cNvPr id="85" name="그림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27278" r="86253" b="58142"/>
          <a:stretch/>
        </p:blipFill>
        <p:spPr>
          <a:xfrm>
            <a:off x="6207787" y="3170658"/>
            <a:ext cx="1553525" cy="141782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" t="27278" r="86253" b="58142"/>
          <a:stretch/>
        </p:blipFill>
        <p:spPr>
          <a:xfrm>
            <a:off x="2144688" y="3170658"/>
            <a:ext cx="1553525" cy="1417825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304273" y="4681231"/>
            <a:ext cx="3865531" cy="908009"/>
            <a:chOff x="5304273" y="4681231"/>
            <a:chExt cx="3865531" cy="908009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5529064" y="4681231"/>
              <a:ext cx="36407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일 모형은 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5304273" y="5121240"/>
              <a:ext cx="370512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82" name="Freeform 14"/>
            <p:cNvSpPr>
              <a:spLocks/>
            </p:cNvSpPr>
            <p:nvPr/>
          </p:nvSpPr>
          <p:spPr bwMode="auto">
            <a:xfrm>
              <a:off x="5328852" y="485090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00645" y="4676381"/>
            <a:ext cx="3872434" cy="901636"/>
            <a:chOff x="900645" y="4676381"/>
            <a:chExt cx="3872434" cy="901636"/>
          </a:xfrm>
        </p:grpSpPr>
        <p:sp>
          <p:nvSpPr>
            <p:cNvPr id="58" name="모서리가 둥근 직사각형 57"/>
            <p:cNvSpPr/>
            <p:nvPr/>
          </p:nvSpPr>
          <p:spPr>
            <a:xfrm>
              <a:off x="900645" y="5110017"/>
              <a:ext cx="357411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1132339" y="4676381"/>
              <a:ext cx="364074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십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모형은 모두 몇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개인가요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936364" y="481767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36363" y="1767966"/>
            <a:ext cx="8073032" cy="935644"/>
            <a:chOff x="936363" y="1767966"/>
            <a:chExt cx="8073032" cy="935644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36363" y="2235610"/>
              <a:ext cx="8073032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56" name="TextBox 19"/>
            <p:cNvSpPr txBox="1">
              <a:spLocks noChangeArrowheads="1"/>
            </p:cNvSpPr>
            <p:nvPr/>
          </p:nvSpPr>
          <p:spPr bwMode="auto">
            <a:xfrm>
              <a:off x="1108518" y="1767966"/>
              <a:ext cx="53158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한과의 수를 </a:t>
              </a:r>
              <a:r>
                <a:rPr kumimoji="0" lang="ko-KR" altLang="en-US" sz="2200" b="1" dirty="0" err="1">
                  <a:latin typeface="나눔고딕" pitchFamily="50" charset="-127"/>
                  <a:ea typeface="나눔고딕" pitchFamily="50" charset="-127"/>
                </a:rPr>
                <a:t>곱셈식으로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</a:p>
          </p:txBody>
        </p:sp>
        <p:sp>
          <p:nvSpPr>
            <p:cNvPr id="80" name="Freeform 14"/>
            <p:cNvSpPr>
              <a:spLocks/>
            </p:cNvSpPr>
            <p:nvPr/>
          </p:nvSpPr>
          <p:spPr bwMode="auto">
            <a:xfrm>
              <a:off x="936364" y="192041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2563" y="2235611"/>
            <a:ext cx="216818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79401" y="5124108"/>
            <a:ext cx="20092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380472" y="5121241"/>
            <a:ext cx="218277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0" name="타원 3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1" name="이등변 삼각형 4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44" name="이등변 삼각형 4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1" name="그림 50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66" name="타원 65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917803" y="1376772"/>
            <a:ext cx="5773317" cy="430887"/>
            <a:chOff x="917803" y="1376772"/>
            <a:chExt cx="5773317" cy="430887"/>
          </a:xfrm>
        </p:grpSpPr>
        <p:sp>
          <p:nvSpPr>
            <p:cNvPr id="53" name="TextBox 19"/>
            <p:cNvSpPr txBox="1">
              <a:spLocks noChangeArrowheads="1"/>
            </p:cNvSpPr>
            <p:nvPr/>
          </p:nvSpPr>
          <p:spPr bwMode="auto">
            <a:xfrm>
              <a:off x="1189293" y="1376772"/>
              <a:ext cx="550182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어떻게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계산하는지 알아봅시다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6" name="그룹 75"/>
            <p:cNvGrpSpPr/>
            <p:nvPr/>
          </p:nvGrpSpPr>
          <p:grpSpPr>
            <a:xfrm>
              <a:off x="917803" y="1499623"/>
              <a:ext cx="219266" cy="218283"/>
              <a:chOff x="-572047" y="4429132"/>
              <a:chExt cx="291025" cy="289721"/>
            </a:xfrm>
          </p:grpSpPr>
          <p:sp>
            <p:nvSpPr>
              <p:cNvPr id="77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78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693" y="22489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1693" y="3779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5075" y="51859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7071" y="51859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hlinkClick r:id="rId8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9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920552" y="4100520"/>
            <a:ext cx="8088843" cy="1560728"/>
            <a:chOff x="920552" y="4100520"/>
            <a:chExt cx="8088843" cy="1560728"/>
          </a:xfrm>
        </p:grpSpPr>
        <p:sp>
          <p:nvSpPr>
            <p:cNvPr id="63" name="TextBox 19"/>
            <p:cNvSpPr txBox="1">
              <a:spLocks noChangeArrowheads="1"/>
            </p:cNvSpPr>
            <p:nvPr/>
          </p:nvSpPr>
          <p:spPr bwMode="auto">
            <a:xfrm>
              <a:off x="1079252" y="4100520"/>
              <a:ext cx="375776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어림한 결과와 비교해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모서리가 둥근 직사각형 63"/>
            <p:cNvSpPr/>
            <p:nvPr/>
          </p:nvSpPr>
          <p:spPr>
            <a:xfrm>
              <a:off x="920552" y="4550856"/>
              <a:ext cx="8088843" cy="111039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2" name="Freeform 14"/>
            <p:cNvSpPr>
              <a:spLocks/>
            </p:cNvSpPr>
            <p:nvPr/>
          </p:nvSpPr>
          <p:spPr bwMode="auto">
            <a:xfrm>
              <a:off x="920552" y="425296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20552" y="2421224"/>
            <a:ext cx="8088843" cy="1535902"/>
            <a:chOff x="920552" y="2421224"/>
            <a:chExt cx="8088843" cy="1535902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1113059" y="2421224"/>
              <a:ext cx="60308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수 모형으로 어떻게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계산하는지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이야기해 보세요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1" name="모서리가 둥근 직사각형 60"/>
            <p:cNvSpPr/>
            <p:nvPr/>
          </p:nvSpPr>
          <p:spPr>
            <a:xfrm>
              <a:off x="926257" y="2870415"/>
              <a:ext cx="8083138" cy="108671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920552" y="257366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49256" y="1388462"/>
            <a:ext cx="8075710" cy="931231"/>
            <a:chOff x="949256" y="1388462"/>
            <a:chExt cx="8075710" cy="931231"/>
          </a:xfrm>
        </p:grpSpPr>
        <p:sp>
          <p:nvSpPr>
            <p:cNvPr id="32" name="TextBox 19"/>
            <p:cNvSpPr txBox="1">
              <a:spLocks noChangeArrowheads="1"/>
            </p:cNvSpPr>
            <p:nvPr/>
          </p:nvSpPr>
          <p:spPr bwMode="auto">
            <a:xfrm>
              <a:off x="1113059" y="1388462"/>
              <a:ext cx="38811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36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는 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얼마라고 생각하나요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>
            <a:xfrm>
              <a:off x="949256" y="1851693"/>
              <a:ext cx="8075710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953067" y="15463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</a:t>
            </a:r>
            <a:r>
              <a:rPr lang="ko-KR" altLang="en-US" sz="2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모형으로 계산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하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4" name="타원 5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5" name="이등변 삼각형 5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6" name="그룹 5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7" name="타원 5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58" name="이등변 삼각형 5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20552" y="2849130"/>
            <a:ext cx="77994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모형이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모형이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4=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 모형은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4=12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 모형은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4=24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이므로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120+24=144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20552" y="4553252"/>
            <a:ext cx="79102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어림하였는데 계산한 값은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개이므로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비슷하게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어림하였습니다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개로 어림하여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개와 조금 차이가 납니다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" name="그림 2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28037" y="1848475"/>
            <a:ext cx="17541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93" y="19021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93" y="32050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893" y="48972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5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2" name="그림 2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타원 24">
            <a:hlinkClick r:id="rId3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4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5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2" t="17476" r="32310" b="50000"/>
          <a:stretch/>
        </p:blipFill>
        <p:spPr>
          <a:xfrm>
            <a:off x="2739227" y="1556792"/>
            <a:ext cx="4713297" cy="42330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7249" y="4617132"/>
            <a:ext cx="8117717" cy="1224230"/>
            <a:chOff x="907249" y="4617132"/>
            <a:chExt cx="8117717" cy="1224230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1105138" y="4617132"/>
              <a:ext cx="58993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세로 계산에서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24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와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120</a:t>
              </a:r>
              <a:r>
                <a:rPr kumimoji="0"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무엇을 나타낼까요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>
            <a:xfrm>
              <a:off x="907249" y="5049180"/>
              <a:ext cx="8117717" cy="79218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920041" y="476957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20041" y="1947834"/>
            <a:ext cx="8065407" cy="2628231"/>
            <a:chOff x="920041" y="1947834"/>
            <a:chExt cx="8065407" cy="2628231"/>
          </a:xfrm>
        </p:grpSpPr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>
              <a:off x="1123780" y="1947834"/>
              <a:ext cx="553481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36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kumimoji="0"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4=144</a:t>
              </a:r>
              <a:r>
                <a:rPr kumimoji="0" lang="ko-KR" altLang="en-US" sz="2200" b="1" dirty="0">
                  <a:latin typeface="나눔고딕" pitchFamily="50" charset="-127"/>
                  <a:ea typeface="나눔고딕" pitchFamily="50" charset="-127"/>
                </a:rPr>
                <a:t>를 세로로 계산하면 어떻게 나타낼 수 있을까요</a:t>
              </a:r>
              <a:r>
                <a:rPr kumimoji="0"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>
            <a:xfrm>
              <a:off x="952152" y="2744924"/>
              <a:ext cx="8033296" cy="1831141"/>
            </a:xfrm>
            <a:prstGeom prst="roundRect">
              <a:avLst>
                <a:gd name="adj" fmla="val 9577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920041" y="209735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 원리와 형식 이해하기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6556" y="2790961"/>
            <a:ext cx="795709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십의 자리를 계산한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더하여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144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구합니다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80975" indent="-180975" algn="just" eaLnBrk="1" fontAlgn="auto" latin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일의 자리를 계산한 값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올림하여 십의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자리를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계산한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값에 더해야 하므로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올림하는 수 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십의 자리에 쓰고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십의 자리와의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곱을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구한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더하여 씁니다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</a:p>
        </p:txBody>
      </p:sp>
      <p:grpSp>
        <p:nvGrpSpPr>
          <p:cNvPr id="59" name="그룹 5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1" name="이등변 삼각형 6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3" name="타원 6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4" name="이등변 삼각형 6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2" name="그림 2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5" name="타원 24">
            <a:hlinkClick r:id="rId3" action="ppaction://hlinksldjump"/>
          </p:cNvPr>
          <p:cNvSpPr/>
          <p:nvPr/>
        </p:nvSpPr>
        <p:spPr>
          <a:xfrm>
            <a:off x="7881958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917803" y="1376772"/>
            <a:ext cx="5115317" cy="430887"/>
            <a:chOff x="917803" y="1376772"/>
            <a:chExt cx="5115317" cy="430887"/>
          </a:xfrm>
        </p:grpSpPr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1162876" y="1376772"/>
              <a:ext cx="48702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36</a:t>
              </a:r>
              <a:r>
                <a:rPr lang="en-US" altLang="ko-KR" sz="2200" b="1" spc="-150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를 어떻게 계산하는지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917803" y="1499623"/>
              <a:ext cx="219266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  <p:sp>
            <p:nvSpPr>
              <p:cNvPr id="33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/>
              </a:p>
            </p:txBody>
          </p:sp>
        </p:grpSp>
      </p:grpSp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1" r="47388" b="58456"/>
          <a:stretch/>
        </p:blipFill>
        <p:spPr>
          <a:xfrm>
            <a:off x="6529575" y="1327982"/>
            <a:ext cx="1702644" cy="136815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20552" y="5075430"/>
            <a:ext cx="78473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일 모형의 수이고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120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십 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모형의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수입니다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는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kumimoji="0"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값이고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120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× </a:t>
            </a:r>
            <a:r>
              <a:rPr kumimoji="0"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kumimoji="0"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 값입니다</a:t>
            </a:r>
            <a:r>
              <a:rPr kumimoji="0"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pic>
        <p:nvPicPr>
          <p:cNvPr id="44" name="그림 43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48" y="1577731"/>
            <a:ext cx="277200" cy="280350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766" y="34747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9766" y="52365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>
            <a:hlinkClick r:id="rId7" action="ppaction://hlinksldjump"/>
          </p:cNvPr>
          <p:cNvSpPr/>
          <p:nvPr/>
        </p:nvSpPr>
        <p:spPr>
          <a:xfrm>
            <a:off x="7416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6948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64800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10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11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320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41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736</Words>
  <Application>Microsoft Office PowerPoint</Application>
  <PresentationFormat>A4 용지(210x297mm)</PresentationFormat>
  <Paragraphs>173</Paragraphs>
  <Slides>17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1</vt:i4>
      </vt:variant>
    </vt:vector>
  </HeadingPairs>
  <TitlesOfParts>
    <vt:vector size="26" baseType="lpstr">
      <vt:lpstr>굴림</vt:lpstr>
      <vt:lpstr>Arial</vt:lpstr>
      <vt:lpstr>나눔바른고딕</vt:lpstr>
      <vt:lpstr>나눔고딕 ExtraBold</vt:lpstr>
      <vt:lpstr>맑은 고딕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조아라</cp:lastModifiedBy>
  <cp:revision>240</cp:revision>
  <dcterms:created xsi:type="dcterms:W3CDTF">2016-11-16T23:53:02Z</dcterms:created>
  <dcterms:modified xsi:type="dcterms:W3CDTF">2018-01-19T01:08:37Z</dcterms:modified>
</cp:coreProperties>
</file>