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3" r:id="rId6"/>
    <p:sldId id="259" r:id="rId7"/>
    <p:sldId id="260" r:id="rId8"/>
    <p:sldId id="274" r:id="rId9"/>
    <p:sldId id="261" r:id="rId10"/>
    <p:sldId id="262" r:id="rId11"/>
    <p:sldId id="275" r:id="rId12"/>
    <p:sldId id="263" r:id="rId13"/>
    <p:sldId id="271" r:id="rId14"/>
    <p:sldId id="264" r:id="rId15"/>
    <p:sldId id="265" r:id="rId16"/>
    <p:sldId id="267" r:id="rId17"/>
    <p:sldId id="268" r:id="rId18"/>
    <p:sldId id="272" r:id="rId19"/>
    <p:sldId id="266" r:id="rId20"/>
  </p:sldIdLst>
  <p:sldSz cx="9906000" cy="6858000" type="A4"/>
  <p:notesSz cx="6858000" cy="9144000"/>
  <p:embeddedFontLst>
    <p:embeddedFont>
      <p:font typeface="나눔고딕" panose="020D0604000000000000" pitchFamily="50" charset="-127"/>
      <p:regular r:id="rId22"/>
      <p:bold r:id="rId23"/>
    </p:embeddedFont>
    <p:embeddedFont>
      <p:font typeface="나눔고딕 ExtraBold" panose="020D0904000000000000" pitchFamily="50" charset="-127"/>
      <p:bold r:id="rId24"/>
    </p:embeddedFont>
    <p:embeddedFont>
      <p:font typeface="맑은 고딕" panose="020B0503020000020004" pitchFamily="50" charset="-127"/>
      <p:regular r:id="rId25"/>
      <p:bold r:id="rId26"/>
    </p:embeddedFont>
    <p:embeddedFont>
      <p:font typeface="나눔바른고딕" panose="020B0603020101020101" pitchFamily="50" charset="-127"/>
      <p:regular r:id="rId27"/>
      <p:bold r:id="rId28"/>
    </p:embeddedFont>
  </p:embeddedFontLst>
  <p:custShowLst>
    <p:custShow name="재구성한 쇼 1" id="0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8" autoAdjust="0"/>
    <p:restoredTop sz="94660"/>
  </p:normalViewPr>
  <p:slideViewPr>
    <p:cSldViewPr showGuides="1">
      <p:cViewPr>
        <p:scale>
          <a:sx n="70" d="100"/>
          <a:sy n="70" d="100"/>
        </p:scale>
        <p:origin x="-1164" y="210"/>
      </p:cViewPr>
      <p:guideLst>
        <p:guide orient="horz" pos="482"/>
        <p:guide orient="horz" pos="3884"/>
        <p:guide orient="horz" pos="618"/>
        <p:guide orient="horz" pos="935"/>
        <p:guide pos="262"/>
        <p:guide pos="8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96EF5-FD2B-48A0-9514-1B9662DF9E97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A49BA-F818-4FFF-AB39-1DF785DE9E2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4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49BA-F818-4FFF-AB39-1DF785DE9E2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9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A49BA-F818-4FFF-AB39-1DF785DE9E2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aseline="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baseline="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5348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aseline="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baseline="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(3)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4.xml"/><Relationship Id="rId4" Type="http://schemas.openxmlformats.org/officeDocument/2006/relationships/image" Target="../media/image3.emf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4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slide" Target="slide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image" Target="../media/image7.png"/><Relationship Id="rId10" Type="http://schemas.openxmlformats.org/officeDocument/2006/relationships/slide" Target="slide1.xml"/><Relationship Id="rId4" Type="http://schemas.openxmlformats.org/officeDocument/2006/relationships/slide" Target="slide9.xm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12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2.xml"/><Relationship Id="rId5" Type="http://schemas.openxmlformats.org/officeDocument/2006/relationships/slide" Target="slide13.xml"/><Relationship Id="rId10" Type="http://schemas.openxmlformats.org/officeDocument/2006/relationships/slide" Target="slide3.xml"/><Relationship Id="rId4" Type="http://schemas.openxmlformats.org/officeDocument/2006/relationships/image" Target="../media/image18.png"/><Relationship Id="rId9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10" Type="http://schemas.openxmlformats.org/officeDocument/2006/relationships/slide" Target="slide14.xml"/><Relationship Id="rId4" Type="http://schemas.openxmlformats.org/officeDocument/2006/relationships/image" Target="../media/image8.png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115" name="그림 11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2857496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 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(3)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827584" y="476672"/>
            <a:ext cx="40301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115616" y="548680"/>
            <a:ext cx="3813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76~77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52~53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7" name="타원 116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타원 117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타원 118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타원 119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타원 12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타원 122"/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5" name="타원 3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6" name="이등변 삼각형 3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886213" y="4725144"/>
            <a:ext cx="8123180" cy="1163448"/>
            <a:chOff x="886213" y="4725144"/>
            <a:chExt cx="8123180" cy="1163448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886213" y="5180269"/>
              <a:ext cx="8123180" cy="70832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12115" y="4725144"/>
              <a:ext cx="5924671" cy="430887"/>
              <a:chOff x="912115" y="4762309"/>
              <a:chExt cx="5924671" cy="430887"/>
            </a:xfrm>
          </p:grpSpPr>
          <p:sp>
            <p:nvSpPr>
              <p:cNvPr id="50" name="TextBox 19"/>
              <p:cNvSpPr txBox="1">
                <a:spLocks noChangeArrowheads="1"/>
              </p:cNvSpPr>
              <p:nvPr/>
            </p:nvSpPr>
            <p:spPr bwMode="auto">
              <a:xfrm>
                <a:off x="1108936" y="4762309"/>
                <a:ext cx="5727850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세로 계산에서 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25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과 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50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은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무엇을 나타낼까요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912115" y="492318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912115" y="2024844"/>
            <a:ext cx="8097280" cy="2649659"/>
            <a:chOff x="912115" y="2024844"/>
            <a:chExt cx="8097280" cy="2649659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0553" y="2843361"/>
              <a:ext cx="8088842" cy="1831142"/>
            </a:xfrm>
            <a:prstGeom prst="roundRect">
              <a:avLst>
                <a:gd name="adj" fmla="val 988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12115" y="2024844"/>
              <a:ext cx="5746480" cy="769441"/>
              <a:chOff x="912115" y="2070423"/>
              <a:chExt cx="5746480" cy="769441"/>
            </a:xfrm>
          </p:grpSpPr>
          <p:sp>
            <p:nvSpPr>
              <p:cNvPr id="53" name="TextBox 19"/>
              <p:cNvSpPr txBox="1">
                <a:spLocks noChangeArrowheads="1"/>
              </p:cNvSpPr>
              <p:nvPr/>
            </p:nvSpPr>
            <p:spPr bwMode="auto">
              <a:xfrm>
                <a:off x="1108936" y="2070423"/>
                <a:ext cx="5549659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15</a:t>
                </a:r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 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5=75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세로로 계산하면 어떻게 나타낼 수 있을까요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?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912115" y="223728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983552" y="5143835"/>
            <a:ext cx="6607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모형의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수이고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모형의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값이고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값입니다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20" y="410956"/>
            <a:ext cx="431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9604" y="2896156"/>
            <a:ext cx="791133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십의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더하여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구합니다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값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올림하여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자리를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계산한 값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더해야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하므로 올림하는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십의 자리에 쓰고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자리와의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곱을 구한 뒤 더하여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씁니다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5" name="이등변 삼각형 6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7" name="타원 6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8" name="이등변 삼각형 6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8" name="그림 2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그룹 40"/>
          <p:cNvGrpSpPr/>
          <p:nvPr/>
        </p:nvGrpSpPr>
        <p:grpSpPr>
          <a:xfrm>
            <a:off x="6591232" y="1388629"/>
            <a:ext cx="1290726" cy="1725602"/>
            <a:chOff x="3586548" y="1160748"/>
            <a:chExt cx="2534920" cy="3388996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7" t="48943" r="61537" b="12125"/>
            <a:stretch/>
          </p:blipFill>
          <p:spPr>
            <a:xfrm>
              <a:off x="3586548" y="1160748"/>
              <a:ext cx="2004024" cy="3388996"/>
            </a:xfrm>
            <a:prstGeom prst="rect">
              <a:avLst/>
            </a:prstGeom>
          </p:spPr>
        </p:pic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78" t="62197" r="52105" b="27632"/>
            <a:stretch/>
          </p:blipFill>
          <p:spPr>
            <a:xfrm>
              <a:off x="5441453" y="2343573"/>
              <a:ext cx="680015" cy="885372"/>
            </a:xfrm>
            <a:prstGeom prst="rect">
              <a:avLst/>
            </a:prstGeom>
          </p:spPr>
        </p:pic>
      </p:grpSp>
      <p:pic>
        <p:nvPicPr>
          <p:cNvPr id="44" name="그림 4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281" y="1543678"/>
            <a:ext cx="277200" cy="280350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27519" y="1410496"/>
            <a:ext cx="5753673" cy="430887"/>
            <a:chOff x="927519" y="1410496"/>
            <a:chExt cx="5753673" cy="430887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1164429" y="1410496"/>
              <a:ext cx="551676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lang="en-US" altLang="ko-KR" sz="2200" b="1" spc="-150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어떻게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927519" y="1493044"/>
              <a:ext cx="219266" cy="218283"/>
              <a:chOff x="-572047" y="4429132"/>
              <a:chExt cx="291025" cy="289721"/>
            </a:xfrm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8505" y="35799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28505" y="53256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1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12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13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964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552" y="3176972"/>
            <a:ext cx="8088843" cy="1574180"/>
            <a:chOff x="920552" y="3176972"/>
            <a:chExt cx="8088843" cy="1574180"/>
          </a:xfrm>
        </p:grpSpPr>
        <p:sp>
          <p:nvSpPr>
            <p:cNvPr id="40" name="모서리가 둥근 직사각형 39"/>
            <p:cNvSpPr/>
            <p:nvPr/>
          </p:nvSpPr>
          <p:spPr>
            <a:xfrm>
              <a:off x="920552" y="3631930"/>
              <a:ext cx="8088843" cy="11192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8093" y="3176972"/>
              <a:ext cx="5501071" cy="430887"/>
              <a:chOff x="928093" y="3176972"/>
              <a:chExt cx="5501071" cy="430887"/>
            </a:xfrm>
          </p:grpSpPr>
          <p:sp>
            <p:nvSpPr>
              <p:cNvPr id="39" name="TextBox 19"/>
              <p:cNvSpPr txBox="1">
                <a:spLocks noChangeArrowheads="1"/>
              </p:cNvSpPr>
              <p:nvPr/>
            </p:nvSpPr>
            <p:spPr bwMode="auto">
              <a:xfrm>
                <a:off x="1137331" y="3176972"/>
                <a:ext cx="5291833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15</a:t>
                </a:r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를 계산하는 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방법을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이야기해 보세요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928093" y="330874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899492" y="1381834"/>
            <a:ext cx="8125474" cy="1586082"/>
            <a:chOff x="899492" y="1381834"/>
            <a:chExt cx="8125474" cy="1586082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127486" y="1381834"/>
              <a:ext cx="72458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세로 계산을 더 간단하게 나타내는 방법을 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899492" y="1813882"/>
              <a:ext cx="8125474" cy="1154034"/>
            </a:xfrm>
            <a:prstGeom prst="roundRect">
              <a:avLst>
                <a:gd name="adj" fmla="val 927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15470" y="153344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20552" y="1808820"/>
            <a:ext cx="80337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값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일의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자리에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쓰고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자리를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계산한 값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kumimoji="0"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올림하는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더하여 십의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자리에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씁니다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 숫자 </a:t>
            </a:r>
            <a:r>
              <a:rPr kumimoji="0" lang="en-US" altLang="ko-KR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작게 적어 </a:t>
            </a:r>
            <a:r>
              <a:rPr kumimoji="0" lang="ko-KR" altLang="en-US" sz="2200" b="1" spc="-13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올림하는</a:t>
            </a:r>
            <a:r>
              <a:rPr kumimoji="0" lang="ko-KR" altLang="en-US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수를 표시할 수도 있습니다</a:t>
            </a:r>
            <a:r>
              <a:rPr kumimoji="0" lang="en-US" altLang="ko-KR" sz="2200" b="1" spc="-13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5" name="이등변 삼각형 6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7" name="타원 6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8" name="이등변 삼각형 6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6720" y="410956"/>
            <a:ext cx="431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6556" y="3609020"/>
            <a:ext cx="78742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곱하여 일의 자리에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쓰고 십의 자리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곱한 값에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더하여 십의 자리에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써서 계산합니다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r>
              <a:rPr kumimoji="0"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올림하는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작게 표시할 수도 있습니다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9" y="21540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59" y="39827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그룹 6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5" name="이등변 삼각형 6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7" name="타원 6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8" name="이등변 삼각형 6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6720" y="410956"/>
            <a:ext cx="431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560956" y="1887243"/>
            <a:ext cx="2534920" cy="3388996"/>
            <a:chOff x="3586548" y="1160748"/>
            <a:chExt cx="2534920" cy="3388996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7" t="48943" r="61537" b="12125"/>
            <a:stretch/>
          </p:blipFill>
          <p:spPr>
            <a:xfrm>
              <a:off x="3586548" y="1160748"/>
              <a:ext cx="2004024" cy="3388996"/>
            </a:xfrm>
            <a:prstGeom prst="rect">
              <a:avLst/>
            </a:prstGeom>
          </p:spPr>
        </p:pic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78" t="62197" r="52105" b="27632"/>
            <a:stretch/>
          </p:blipFill>
          <p:spPr>
            <a:xfrm>
              <a:off x="5441453" y="2343573"/>
              <a:ext cx="680015" cy="885372"/>
            </a:xfrm>
            <a:prstGeom prst="rect">
              <a:avLst/>
            </a:prstGeom>
          </p:spPr>
        </p:pic>
      </p:grp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2" t="46442" r="14473" b="41679"/>
          <a:stretch/>
        </p:blipFill>
        <p:spPr>
          <a:xfrm>
            <a:off x="4893158" y="3173226"/>
            <a:ext cx="2690354" cy="103409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2" t="58321" r="28777" b="29799"/>
          <a:stretch/>
        </p:blipFill>
        <p:spPr>
          <a:xfrm>
            <a:off x="4755868" y="3155511"/>
            <a:ext cx="1709530" cy="1034099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9" t="73460" r="26483" b="11068"/>
          <a:stretch/>
        </p:blipFill>
        <p:spPr>
          <a:xfrm>
            <a:off x="5486979" y="4122244"/>
            <a:ext cx="1321193" cy="1346864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0" t="72563" r="9772" b="11965"/>
          <a:stretch/>
        </p:blipFill>
        <p:spPr>
          <a:xfrm>
            <a:off x="6674273" y="4046100"/>
            <a:ext cx="1321193" cy="1346864"/>
          </a:xfrm>
          <a:prstGeom prst="rect">
            <a:avLst/>
          </a:prstGeom>
        </p:spPr>
      </p:pic>
      <p:sp>
        <p:nvSpPr>
          <p:cNvPr id="38" name="타원 37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67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0" t="49407" r="33204" b="40406"/>
          <a:stretch/>
        </p:blipFill>
        <p:spPr>
          <a:xfrm>
            <a:off x="5305876" y="1930667"/>
            <a:ext cx="1766165" cy="1326584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58593" r="35837" b="32082"/>
          <a:stretch/>
        </p:blipFill>
        <p:spPr>
          <a:xfrm>
            <a:off x="5150945" y="3426059"/>
            <a:ext cx="1647234" cy="1214354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7" t="58593" r="73266" b="32082"/>
          <a:stretch/>
        </p:blipFill>
        <p:spPr>
          <a:xfrm>
            <a:off x="722723" y="3424013"/>
            <a:ext cx="1647234" cy="1214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일의 자리에서 올림이 있는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)X(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1362057" y="2879942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8 5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6" name="그룹 165"/>
          <p:cNvGrpSpPr/>
          <p:nvPr/>
        </p:nvGrpSpPr>
        <p:grpSpPr>
          <a:xfrm>
            <a:off x="2524108" y="1751908"/>
            <a:ext cx="1017587" cy="1785104"/>
            <a:chOff x="2524108" y="1880234"/>
            <a:chExt cx="1017587" cy="1785104"/>
          </a:xfrm>
        </p:grpSpPr>
        <p:sp>
          <p:nvSpPr>
            <p:cNvPr id="75" name="TextBox 74"/>
            <p:cNvSpPr txBox="1"/>
            <p:nvPr/>
          </p:nvSpPr>
          <p:spPr>
            <a:xfrm>
              <a:off x="2524108" y="1880234"/>
              <a:ext cx="1017587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886014" y="2071678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1" name="직사각형 150"/>
            <p:cNvSpPr/>
            <p:nvPr/>
          </p:nvSpPr>
          <p:spPr>
            <a:xfrm>
              <a:off x="2849370" y="2946419"/>
              <a:ext cx="60625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8 5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57" name="직선 연결선 156"/>
            <p:cNvCxnSpPr/>
            <p:nvPr/>
          </p:nvCxnSpPr>
          <p:spPr>
            <a:xfrm>
              <a:off x="2628016" y="2928935"/>
              <a:ext cx="78658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" name="TextBox 155"/>
          <p:cNvSpPr txBox="1"/>
          <p:nvPr/>
        </p:nvSpPr>
        <p:spPr>
          <a:xfrm>
            <a:off x="5667380" y="2893376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7 8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7" name="그룹 166"/>
          <p:cNvGrpSpPr/>
          <p:nvPr/>
        </p:nvGrpSpPr>
        <p:grpSpPr>
          <a:xfrm>
            <a:off x="7111848" y="1808820"/>
            <a:ext cx="1019175" cy="1512168"/>
            <a:chOff x="6881826" y="1880234"/>
            <a:chExt cx="1019175" cy="1512168"/>
          </a:xfrm>
        </p:grpSpPr>
        <p:sp>
          <p:nvSpPr>
            <p:cNvPr id="78" name="TextBox 77"/>
            <p:cNvSpPr txBox="1"/>
            <p:nvPr/>
          </p:nvSpPr>
          <p:spPr>
            <a:xfrm>
              <a:off x="6881826" y="1880234"/>
              <a:ext cx="1019175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2 6 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       3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</a:p>
          </p:txBody>
        </p:sp>
        <p:cxnSp>
          <p:nvCxnSpPr>
            <p:cNvPr id="147" name="직선 연결선 146"/>
            <p:cNvCxnSpPr/>
            <p:nvPr/>
          </p:nvCxnSpPr>
          <p:spPr>
            <a:xfrm>
              <a:off x="6948000" y="2933914"/>
              <a:ext cx="879896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직사각형 157"/>
            <p:cNvSpPr/>
            <p:nvPr/>
          </p:nvSpPr>
          <p:spPr>
            <a:xfrm>
              <a:off x="7259134" y="2071678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7011117" y="2961515"/>
              <a:ext cx="841897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7 8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000672" y="3786190"/>
            <a:ext cx="789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72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8" name="그룹 167"/>
          <p:cNvGrpSpPr/>
          <p:nvPr/>
        </p:nvGrpSpPr>
        <p:grpSpPr>
          <a:xfrm>
            <a:off x="1913504" y="4237688"/>
            <a:ext cx="1017587" cy="1785104"/>
            <a:chOff x="2989890" y="4237688"/>
            <a:chExt cx="1017587" cy="1785104"/>
          </a:xfrm>
        </p:grpSpPr>
        <p:sp>
          <p:nvSpPr>
            <p:cNvPr id="81" name="TextBox 80"/>
            <p:cNvSpPr txBox="1"/>
            <p:nvPr/>
          </p:nvSpPr>
          <p:spPr>
            <a:xfrm>
              <a:off x="2989890" y="4237688"/>
              <a:ext cx="1017587" cy="17851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en-US" altLang="ko-KR" sz="2200" b="1" dirty="0" smtClean="0">
                  <a:solidFill>
                    <a:srgbClr val="FF0000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4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</a:p>
          </p:txBody>
        </p:sp>
        <p:sp>
          <p:nvSpPr>
            <p:cNvPr id="161" name="직사각형 160"/>
            <p:cNvSpPr/>
            <p:nvPr/>
          </p:nvSpPr>
          <p:spPr>
            <a:xfrm>
              <a:off x="3273661" y="4427530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62" name="직선 연결선 161"/>
            <p:cNvCxnSpPr/>
            <p:nvPr/>
          </p:nvCxnSpPr>
          <p:spPr>
            <a:xfrm>
              <a:off x="3077058" y="5302796"/>
              <a:ext cx="726153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직사각형 162"/>
            <p:cNvSpPr/>
            <p:nvPr/>
          </p:nvSpPr>
          <p:spPr>
            <a:xfrm>
              <a:off x="3240159" y="5301208"/>
              <a:ext cx="60625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7 2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364566" y="3786190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54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9" name="그룹 168"/>
          <p:cNvGrpSpPr/>
          <p:nvPr/>
        </p:nvGrpSpPr>
        <p:grpSpPr>
          <a:xfrm>
            <a:off x="6364566" y="4166249"/>
            <a:ext cx="1017588" cy="1785104"/>
            <a:chOff x="7364436" y="4321820"/>
            <a:chExt cx="1017588" cy="1785104"/>
          </a:xfrm>
        </p:grpSpPr>
        <p:sp>
          <p:nvSpPr>
            <p:cNvPr id="84" name="TextBox 83"/>
            <p:cNvSpPr txBox="1"/>
            <p:nvPr/>
          </p:nvSpPr>
          <p:spPr>
            <a:xfrm>
              <a:off x="7364436" y="4321820"/>
              <a:ext cx="1017588" cy="17851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kumimoji="0"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2 7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2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</a:p>
          </p:txBody>
        </p:sp>
        <p:cxnSp>
          <p:nvCxnSpPr>
            <p:cNvPr id="164" name="직선 연결선 163"/>
            <p:cNvCxnSpPr/>
            <p:nvPr/>
          </p:nvCxnSpPr>
          <p:spPr>
            <a:xfrm>
              <a:off x="7443870" y="5446812"/>
              <a:ext cx="705497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직사각형 164"/>
            <p:cNvSpPr/>
            <p:nvPr/>
          </p:nvSpPr>
          <p:spPr>
            <a:xfrm>
              <a:off x="7564314" y="5475693"/>
              <a:ext cx="60625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5 4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54" name="그림 53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63" name="타원 62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24793" y="1410496"/>
            <a:ext cx="2228007" cy="430887"/>
            <a:chOff x="924793" y="1410496"/>
            <a:chExt cx="2228007" cy="430887"/>
          </a:xfrm>
        </p:grpSpPr>
        <p:sp>
          <p:nvSpPr>
            <p:cNvPr id="71" name="TextBox 19"/>
            <p:cNvSpPr txBox="1">
              <a:spLocks noChangeArrowheads="1"/>
            </p:cNvSpPr>
            <p:nvPr/>
          </p:nvSpPr>
          <p:spPr bwMode="auto">
            <a:xfrm>
              <a:off x="1139107" y="1410496"/>
              <a:ext cx="20136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2" name="그룹 71"/>
            <p:cNvGrpSpPr/>
            <p:nvPr/>
          </p:nvGrpSpPr>
          <p:grpSpPr>
            <a:xfrm>
              <a:off x="924793" y="1518529"/>
              <a:ext cx="219266" cy="218283"/>
              <a:chOff x="-572047" y="4429132"/>
              <a:chExt cx="291025" cy="289721"/>
            </a:xfrm>
          </p:grpSpPr>
          <p:sp>
            <p:nvSpPr>
              <p:cNvPr id="7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49407" r="73270" b="41268"/>
          <a:stretch/>
        </p:blipFill>
        <p:spPr>
          <a:xfrm>
            <a:off x="707802" y="1882399"/>
            <a:ext cx="1647234" cy="1214354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3045" y="28967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839" y="29394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1779" y="38244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9907" y="38244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타원 57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8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10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84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56" grpId="0"/>
      <p:bldP spid="66" grpId="0"/>
      <p:bldP spid="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5" y="2069464"/>
            <a:ext cx="8122069" cy="2561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720" y="410956"/>
            <a:ext cx="432228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8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3" name="이등변 삼각형 5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56556" y="1409731"/>
            <a:ext cx="5825680" cy="430887"/>
            <a:chOff x="956556" y="1409731"/>
            <a:chExt cx="5825680" cy="430887"/>
          </a:xfrm>
        </p:grpSpPr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1201862" y="1409731"/>
              <a:ext cx="55803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잘못 계산한 곳을 찾아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바르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게 계산해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956556" y="1516034"/>
              <a:ext cx="219266" cy="218283"/>
              <a:chOff x="-572047" y="4429132"/>
              <a:chExt cx="291025" cy="289721"/>
            </a:xfrm>
          </p:grpSpPr>
          <p:sp>
            <p:nvSpPr>
              <p:cNvPr id="6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  <p:sp>
            <p:nvSpPr>
              <p:cNvPr id="6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/>
              </a:p>
            </p:txBody>
          </p:sp>
        </p:grpSp>
      </p:grpSp>
      <p:grpSp>
        <p:nvGrpSpPr>
          <p:cNvPr id="124" name="그룹 123"/>
          <p:cNvGrpSpPr/>
          <p:nvPr/>
        </p:nvGrpSpPr>
        <p:grpSpPr>
          <a:xfrm>
            <a:off x="5818015" y="4390919"/>
            <a:ext cx="1019175" cy="1490044"/>
            <a:chOff x="7239016" y="4809192"/>
            <a:chExt cx="1019175" cy="1490044"/>
          </a:xfrm>
        </p:grpSpPr>
        <p:sp>
          <p:nvSpPr>
            <p:cNvPr id="66" name="TextBox 65"/>
            <p:cNvSpPr txBox="1"/>
            <p:nvPr/>
          </p:nvSpPr>
          <p:spPr>
            <a:xfrm>
              <a:off x="7239016" y="4809192"/>
              <a:ext cx="1019175" cy="14465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1 6 </a:t>
              </a:r>
            </a:p>
            <a:p>
              <a:pPr>
                <a:defRPr/>
              </a:pP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×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21" name="직선 연결선 120"/>
            <p:cNvCxnSpPr/>
            <p:nvPr/>
          </p:nvCxnSpPr>
          <p:spPr>
            <a:xfrm>
              <a:off x="7412671" y="5862326"/>
              <a:ext cx="642942" cy="158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직사각형 121"/>
            <p:cNvSpPr/>
            <p:nvPr/>
          </p:nvSpPr>
          <p:spPr>
            <a:xfrm>
              <a:off x="7427741" y="5868349"/>
              <a:ext cx="6848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4 8</a:t>
              </a:r>
              <a:endParaRPr lang="ko-KR" altLang="en-US" sz="2200" dirty="0"/>
            </a:p>
          </p:txBody>
        </p:sp>
        <p:sp>
          <p:nvSpPr>
            <p:cNvPr id="123" name="직사각형 122"/>
            <p:cNvSpPr/>
            <p:nvPr/>
          </p:nvSpPr>
          <p:spPr>
            <a:xfrm>
              <a:off x="7484917" y="4946012"/>
              <a:ext cx="21431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4" name="그림 23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5717064" y="3368315"/>
            <a:ext cx="100013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9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900" b="1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4      8</a:t>
            </a:r>
            <a:endParaRPr lang="ko-KR" altLang="en-US" sz="1900" dirty="0">
              <a:solidFill>
                <a:schemeClr val="bg1"/>
              </a:solidFill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0111" y="34685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0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11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12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647886" y="4278276"/>
            <a:ext cx="2141280" cy="430887"/>
            <a:chOff x="3647886" y="4278276"/>
            <a:chExt cx="2141280" cy="430887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4504422" y="4278276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3647886" y="4278276"/>
              <a:ext cx="550597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4193282" y="4278276"/>
              <a:ext cx="3321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931910" y="4278276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5252621" y="4278276"/>
              <a:ext cx="536545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4540642" y="4278276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48544" y="1412776"/>
            <a:ext cx="6929486" cy="430887"/>
            <a:chOff x="848544" y="1412776"/>
            <a:chExt cx="6929486" cy="430887"/>
          </a:xfrm>
        </p:grpSpPr>
        <p:sp>
          <p:nvSpPr>
            <p:cNvPr id="28" name="직사각형 27"/>
            <p:cNvSpPr/>
            <p:nvPr/>
          </p:nvSpPr>
          <p:spPr>
            <a:xfrm>
              <a:off x="848544" y="1412776"/>
              <a:ext cx="69294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모형을 보고  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3739126" y="148534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3656856" y="427827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253383" y="4257092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1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2" name="타원 4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3" name="이등변 삼각형 4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4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5" name="타원 4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6" name="이등변 삼각형 4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4888" y="42916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65" y="2276872"/>
            <a:ext cx="4333130" cy="150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4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4127049" y="2357430"/>
            <a:ext cx="1162051" cy="1390945"/>
            <a:chOff x="4127049" y="2357430"/>
            <a:chExt cx="1162051" cy="1390945"/>
          </a:xfrm>
        </p:grpSpPr>
        <p:sp>
          <p:nvSpPr>
            <p:cNvPr id="28" name="직사각형 27"/>
            <p:cNvSpPr/>
            <p:nvPr/>
          </p:nvSpPr>
          <p:spPr>
            <a:xfrm>
              <a:off x="4127049" y="2882337"/>
              <a:ext cx="3875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endParaRPr lang="ko-KR" altLang="en-US" sz="2200" dirty="0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4198487" y="2357430"/>
              <a:ext cx="1090613" cy="1390945"/>
              <a:chOff x="4198487" y="2357430"/>
              <a:chExt cx="1090613" cy="1390945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4515325" y="2357430"/>
                <a:ext cx="285752" cy="2857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69925" y="2608727"/>
                <a:ext cx="1019175" cy="110799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  <a:r>
                  <a:rPr kumimoji="0" lang="en-US" altLang="ko-KR" sz="2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2 6</a:t>
                </a:r>
              </a:p>
              <a:p>
                <a:pPr marL="1800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 3</a:t>
                </a:r>
                <a:endParaRPr kumimoji="0" lang="en-US" altLang="ko-KR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27" name="직선 연결선 26"/>
              <p:cNvCxnSpPr/>
              <p:nvPr/>
            </p:nvCxnSpPr>
            <p:spPr>
              <a:xfrm>
                <a:off x="4198487" y="3342075"/>
                <a:ext cx="10065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모서리가 둥근 직사각형 28"/>
              <p:cNvSpPr/>
              <p:nvPr/>
            </p:nvSpPr>
            <p:spPr>
              <a:xfrm>
                <a:off x="4730943" y="3391185"/>
                <a:ext cx="357190" cy="35719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/>
                  <a:t> </a:t>
                </a:r>
                <a:endParaRPr lang="ko-KR" altLang="en-US" dirty="0"/>
              </a:p>
            </p:txBody>
          </p:sp>
        </p:grpSp>
      </p:grpSp>
      <p:sp>
        <p:nvSpPr>
          <p:cNvPr id="43" name="오른쪽 화살표 42"/>
          <p:cNvSpPr/>
          <p:nvPr/>
        </p:nvSpPr>
        <p:spPr>
          <a:xfrm>
            <a:off x="5289100" y="2981240"/>
            <a:ext cx="357190" cy="2334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856105" y="1412776"/>
            <a:ext cx="6929486" cy="430887"/>
            <a:chOff x="856105" y="1412776"/>
            <a:chExt cx="6929486" cy="430887"/>
          </a:xfrm>
        </p:grpSpPr>
        <p:sp>
          <p:nvSpPr>
            <p:cNvPr id="3" name="직사각형 2"/>
            <p:cNvSpPr/>
            <p:nvPr/>
          </p:nvSpPr>
          <p:spPr>
            <a:xfrm>
              <a:off x="856105" y="1412776"/>
              <a:ext cx="69294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2.     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숫자를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>
            <a:xfrm>
              <a:off x="1911434" y="1485343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</p:grpSp>
      <p:sp>
        <p:nvSpPr>
          <p:cNvPr id="30" name="직사각형 29"/>
          <p:cNvSpPr/>
          <p:nvPr/>
        </p:nvSpPr>
        <p:spPr>
          <a:xfrm>
            <a:off x="4739305" y="3358153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33325" y="2357430"/>
            <a:ext cx="269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5941786" y="2357430"/>
            <a:ext cx="1162051" cy="1380423"/>
            <a:chOff x="5941786" y="2357430"/>
            <a:chExt cx="1162051" cy="1380423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6213140" y="3380663"/>
              <a:ext cx="720080" cy="3571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6315525" y="2357430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4662" y="2608727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2 6</a:t>
              </a:r>
            </a:p>
            <a:p>
              <a:pPr marL="18000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3</a:t>
              </a:r>
              <a:endParaRPr kumimoji="0" lang="en-US" altLang="ko-K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5985480" y="3336842"/>
              <a:ext cx="10428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>
            <a:xfrm>
              <a:off x="5941786" y="2882337"/>
              <a:ext cx="3875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endParaRPr lang="ko-KR" altLang="en-US" sz="2200" dirty="0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6313979" y="3354336"/>
            <a:ext cx="7143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7 8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6333525" y="2357430"/>
            <a:ext cx="2696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288704" y="2608727"/>
            <a:ext cx="1162051" cy="1107996"/>
            <a:chOff x="2288704" y="2608727"/>
            <a:chExt cx="1162051" cy="1107996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2362948" y="3340487"/>
              <a:ext cx="85725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직사각형 8"/>
            <p:cNvSpPr/>
            <p:nvPr/>
          </p:nvSpPr>
          <p:spPr>
            <a:xfrm>
              <a:off x="2288704" y="2882337"/>
              <a:ext cx="3875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pc="-1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endParaRPr lang="ko-KR" altLang="en-US" sz="2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1580" y="2608727"/>
              <a:ext cx="1019175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2 6</a:t>
              </a:r>
            </a:p>
            <a:p>
              <a:pPr marL="18000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    3</a:t>
              </a:r>
              <a:endParaRPr kumimoji="0" lang="en-US" altLang="ko-KR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2" name="오른쪽 화살표 41"/>
          <p:cNvSpPr/>
          <p:nvPr/>
        </p:nvSpPr>
        <p:spPr>
          <a:xfrm>
            <a:off x="3503150" y="2981240"/>
            <a:ext cx="357190" cy="23344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2" name="이등변 삼각형 3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4" name="타원 4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5" name="이등변 삼각형 4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955" y="33767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050" y="33911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30" grpId="0"/>
      <p:bldP spid="31" grpId="0"/>
      <p:bldP spid="40" grpId="0"/>
      <p:bldP spid="41" grpId="0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36956" y="1412776"/>
            <a:ext cx="8184496" cy="1674613"/>
            <a:chOff x="836956" y="1412776"/>
            <a:chExt cx="8184496" cy="1674613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856656" y="2583389"/>
              <a:ext cx="7164796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836956" y="1412776"/>
              <a:ext cx="818449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건물 벽에 타일이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줄로 붙어 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타일은 모두 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           몇 개인지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곱셈식을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쓰고 답을 구하세요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직사각형 4"/>
          <p:cNvSpPr/>
          <p:nvPr/>
        </p:nvSpPr>
        <p:spPr>
          <a:xfrm>
            <a:off x="1896688" y="2602069"/>
            <a:ext cx="38884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18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5 = 90, 90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51403" y="2587551"/>
            <a:ext cx="2764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1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3" name="이등변 삼각형 1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539" y="26350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79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2786058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 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(4)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268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67116" y="2714620"/>
            <a:ext cx="5500694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en-US" altLang="ko-KR" sz="36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을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 algn="just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</a:t>
            </a:r>
            <a:r>
              <a:rPr kumimoji="0" lang="ko-KR" alt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(3).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268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(3)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1" name="그림 40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8" name="타원 47">
            <a:hlinkClick r:id="rId4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520" y="410956"/>
            <a:ext cx="44088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비누의 수를 구하는 방법 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4" name="그림 3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65" name="그룹 6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6" name="타원 6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7" name="이등변 삼각형 6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9" name="타원 6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0" name="이등변 삼각형 6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타원 37">
            <a:hlinkClick r:id="rId3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2" t="25277" r="18194" b="52804"/>
          <a:stretch/>
        </p:blipFill>
        <p:spPr>
          <a:xfrm>
            <a:off x="2041453" y="2766974"/>
            <a:ext cx="6140244" cy="285451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27519" y="1410496"/>
            <a:ext cx="8081874" cy="769441"/>
            <a:chOff x="927519" y="1410496"/>
            <a:chExt cx="8081874" cy="769441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141832" y="1410496"/>
              <a:ext cx="786756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잔칫날에 오신 할아버지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할머니께 선물로 드릴 비누를 사려고 합니다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사야 할 비누는 모두 몇 개인지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927519" y="1493044"/>
              <a:ext cx="219266" cy="218283"/>
              <a:chOff x="-572047" y="4429132"/>
              <a:chExt cx="291025" cy="289721"/>
            </a:xfrm>
          </p:grpSpPr>
          <p:sp>
            <p:nvSpPr>
              <p:cNvPr id="4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11826" r="64789" b="75630"/>
          <a:stretch/>
        </p:blipFill>
        <p:spPr>
          <a:xfrm>
            <a:off x="776536" y="2293251"/>
            <a:ext cx="2529834" cy="163362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5" t="11826" r="11907" b="75630"/>
          <a:stretch/>
        </p:blipFill>
        <p:spPr>
          <a:xfrm>
            <a:off x="6976845" y="2766974"/>
            <a:ext cx="2192167" cy="1633625"/>
          </a:xfrm>
          <a:prstGeom prst="rect">
            <a:avLst/>
          </a:prstGeom>
        </p:spPr>
      </p:pic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35888" y="3486367"/>
            <a:ext cx="8073506" cy="1250935"/>
            <a:chOff x="935888" y="3486367"/>
            <a:chExt cx="8073506" cy="1250935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942678" y="3981302"/>
              <a:ext cx="8066716" cy="75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1135161" y="3486367"/>
              <a:ext cx="617002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비누는 </a:t>
              </a:r>
              <a:r>
                <a:rPr kumimoji="0" lang="ko-KR" altLang="en-US" sz="2200" b="1" spc="-130" dirty="0">
                  <a:latin typeface="나눔고딕" pitchFamily="50" charset="-127"/>
                  <a:ea typeface="나눔고딕" pitchFamily="50" charset="-127"/>
                </a:rPr>
                <a:t>몇 </a:t>
              </a:r>
              <a:r>
                <a:rPr kumimoji="0" lang="ko-KR" altLang="en-US" sz="2200" b="1" spc="-130" dirty="0" smtClean="0">
                  <a:latin typeface="나눔고딕" pitchFamily="50" charset="-127"/>
                  <a:ea typeface="나눔고딕" pitchFamily="50" charset="-127"/>
                </a:rPr>
                <a:t>개쯤 되는지 어림해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935888" y="36325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2454576"/>
            <a:ext cx="8088842" cy="952170"/>
            <a:chOff x="920552" y="2454576"/>
            <a:chExt cx="8088842" cy="952170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944287" y="2902746"/>
              <a:ext cx="8065107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117374" y="2454576"/>
              <a:ext cx="41697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지혜는 몇 상자를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려고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920552" y="260701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82911" y="1412776"/>
            <a:ext cx="8171940" cy="936104"/>
            <a:chOff x="882911" y="1412776"/>
            <a:chExt cx="8171940" cy="936104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882911" y="1844880"/>
              <a:ext cx="8126483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20552" y="1412776"/>
              <a:ext cx="8134299" cy="430887"/>
              <a:chOff x="920552" y="3004847"/>
              <a:chExt cx="8134299" cy="430887"/>
            </a:xfrm>
          </p:grpSpPr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1113253" y="3004847"/>
                <a:ext cx="7941598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지혜가 사려고 하는 비누는 몇 </a:t>
                </a:r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개씩 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한 상자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(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묶음</a:t>
                </a:r>
                <a:r>
                  <a:rPr kumimoji="0"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)</a:t>
                </a:r>
                <a:r>
                  <a:rPr kumimoji="0"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로 팔고 있나요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920552" y="3128183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944288" y="2924944"/>
            <a:ext cx="22189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상자입니다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2586" y="3960462"/>
            <a:ext cx="33123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개쯤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될 것 같습니다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개쯤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될 것 같습니다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pic>
        <p:nvPicPr>
          <p:cNvPr id="34" name="그림 3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65" name="그룹 6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6" name="타원 6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7" name="이등변 삼각형 6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9" name="타원 6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0" name="이등변 삼각형 6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84548" y="1881989"/>
            <a:ext cx="51679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한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상자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팔고 있습니다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2520" y="410956"/>
            <a:ext cx="44088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비누의 수를 구하는 방법 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24" y="18616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24" y="2976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624" y="41364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타원 46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01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95014" y="2843816"/>
            <a:ext cx="8114380" cy="1618188"/>
            <a:chOff x="895014" y="2843816"/>
            <a:chExt cx="8114380" cy="1618188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895014" y="3296736"/>
              <a:ext cx="8114380" cy="1165268"/>
            </a:xfrm>
            <a:prstGeom prst="roundRect">
              <a:avLst>
                <a:gd name="adj" fmla="val 944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138831" y="2843816"/>
              <a:ext cx="42867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구했는지 이야기해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925223" y="299625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14645" y="1843663"/>
            <a:ext cx="8094749" cy="892089"/>
            <a:chOff x="914645" y="1843663"/>
            <a:chExt cx="8094749" cy="892089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914645" y="2267752"/>
              <a:ext cx="8094749" cy="468000"/>
            </a:xfrm>
            <a:prstGeom prst="roundRect">
              <a:avLst>
                <a:gd name="adj" fmla="val 2781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1188117" y="1843663"/>
              <a:ext cx="329769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비누는 모두 몇 개인가요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944856" y="199610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52" name="그룹 5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3" name="타원 5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4" name="이등변 삼각형 5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6" name="타원 5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7" name="이등변 삼각형 5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71212" y="3320988"/>
            <a:ext cx="7859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더하기로 계산하면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15+15+15+15+15=75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15=10+5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 것은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개인 것과 같습니다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따라서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50+25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6083" y="2291564"/>
            <a:ext cx="19549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2" name="그림 2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44856" y="1412776"/>
            <a:ext cx="7016874" cy="430887"/>
            <a:chOff x="944856" y="1412776"/>
            <a:chExt cx="7016874" cy="430887"/>
          </a:xfrm>
        </p:grpSpPr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1087732" y="1412776"/>
              <a:ext cx="68739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비누는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여러 가지 방법으로 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44856" y="157252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32520" y="410956"/>
            <a:ext cx="44088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비누의 수를 구하는 방법 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886" y="230526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886" y="36706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타원 38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025009" y="4010812"/>
            <a:ext cx="3984384" cy="930356"/>
            <a:chOff x="920552" y="5050341"/>
            <a:chExt cx="3984384" cy="930356"/>
          </a:xfrm>
        </p:grpSpPr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1141832" y="5050341"/>
              <a:ext cx="36407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일 모형은 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모서리가 둥근 직사각형 64"/>
            <p:cNvSpPr/>
            <p:nvPr/>
          </p:nvSpPr>
          <p:spPr>
            <a:xfrm>
              <a:off x="921546" y="5512697"/>
              <a:ext cx="398339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8" name="Freeform 14"/>
            <p:cNvSpPr>
              <a:spLocks/>
            </p:cNvSpPr>
            <p:nvPr/>
          </p:nvSpPr>
          <p:spPr bwMode="auto">
            <a:xfrm>
              <a:off x="920552" y="520278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989004" y="2935169"/>
            <a:ext cx="4035962" cy="901635"/>
            <a:chOff x="884547" y="4221088"/>
            <a:chExt cx="4035962" cy="901635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172580" y="4221088"/>
              <a:ext cx="36407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십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모형은 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모서리가 둥근 직사각형 61"/>
            <p:cNvSpPr/>
            <p:nvPr/>
          </p:nvSpPr>
          <p:spPr>
            <a:xfrm>
              <a:off x="884547" y="4654723"/>
              <a:ext cx="403596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7" name="Freeform 14"/>
            <p:cNvSpPr>
              <a:spLocks/>
            </p:cNvSpPr>
            <p:nvPr/>
          </p:nvSpPr>
          <p:spPr bwMode="auto">
            <a:xfrm>
              <a:off x="913207" y="43607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896701" y="1811524"/>
            <a:ext cx="8112692" cy="933400"/>
            <a:chOff x="896701" y="3392996"/>
            <a:chExt cx="8112692" cy="933400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896701" y="3858396"/>
              <a:ext cx="811269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154788" y="3392996"/>
              <a:ext cx="52373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비누의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수를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57940" y="354731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3421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27519" y="2278033"/>
            <a:ext cx="20424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065205" y="3405917"/>
            <a:ext cx="193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80664" y="4474277"/>
            <a:ext cx="20370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77" name="그룹 7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8" name="타원 7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9" name="이등변 삼각형 7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81" name="타원 8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82" name="이등변 삼각형 8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2" name="그림 4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6" name="타원 35">
            <a:hlinkClick r:id="rId3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27519" y="1410496"/>
            <a:ext cx="8129937" cy="430887"/>
            <a:chOff x="927519" y="1410496"/>
            <a:chExt cx="8129937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1189895" y="1410496"/>
              <a:ext cx="786756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모형으로 어떻게 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27519" y="1493044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1014" y="22914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4127" y="34192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6038" y="44984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6" t="2007" r="69984" b="72894"/>
          <a:stretch/>
        </p:blipFill>
        <p:spPr>
          <a:xfrm>
            <a:off x="1496616" y="3468188"/>
            <a:ext cx="2215879" cy="2517096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1" t="2007" r="34564" b="72894"/>
          <a:stretch/>
        </p:blipFill>
        <p:spPr>
          <a:xfrm>
            <a:off x="1623443" y="3468188"/>
            <a:ext cx="1083446" cy="2517096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6" t="2007" r="27477" b="72894"/>
          <a:stretch/>
        </p:blipFill>
        <p:spPr>
          <a:xfrm>
            <a:off x="2706889" y="3468188"/>
            <a:ext cx="911151" cy="2517096"/>
          </a:xfrm>
          <a:prstGeom prst="rect">
            <a:avLst/>
          </a:prstGeom>
        </p:spPr>
      </p:pic>
      <p:grpSp>
        <p:nvGrpSpPr>
          <p:cNvPr id="51" name="그룹 50"/>
          <p:cNvGrpSpPr/>
          <p:nvPr/>
        </p:nvGrpSpPr>
        <p:grpSpPr>
          <a:xfrm>
            <a:off x="957940" y="2955100"/>
            <a:ext cx="3488142" cy="430887"/>
            <a:chOff x="913207" y="4221088"/>
            <a:chExt cx="3488142" cy="430887"/>
          </a:xfrm>
        </p:grpSpPr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72580" y="4221088"/>
              <a:ext cx="32287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놓아 보세요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913207" y="436079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pic>
        <p:nvPicPr>
          <p:cNvPr id="71" name="그림 7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7356" y="43092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920552" y="1376772"/>
            <a:ext cx="8100900" cy="936100"/>
            <a:chOff x="920552" y="3609020"/>
            <a:chExt cx="8100900" cy="936100"/>
          </a:xfrm>
        </p:grpSpPr>
        <p:sp>
          <p:nvSpPr>
            <p:cNvPr id="2" name="TextBox 19"/>
            <p:cNvSpPr txBox="1">
              <a:spLocks noChangeArrowheads="1"/>
            </p:cNvSpPr>
            <p:nvPr/>
          </p:nvSpPr>
          <p:spPr bwMode="auto">
            <a:xfrm>
              <a:off x="1130511" y="3609020"/>
              <a:ext cx="26661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15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" name="모서리가 둥근 직사각형 2"/>
            <p:cNvSpPr/>
            <p:nvPr/>
          </p:nvSpPr>
          <p:spPr>
            <a:xfrm>
              <a:off x="920552" y="4077120"/>
              <a:ext cx="810090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956556" y="37487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69207" y="1844873"/>
            <a:ext cx="16080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2007" r="47177" b="72894"/>
          <a:stretch/>
        </p:blipFill>
        <p:spPr>
          <a:xfrm>
            <a:off x="1796104" y="2645600"/>
            <a:ext cx="6566696" cy="25170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7" t="2007" r="34565" b="72894"/>
          <a:stretch/>
        </p:blipFill>
        <p:spPr>
          <a:xfrm>
            <a:off x="3004779" y="2645093"/>
            <a:ext cx="1377907" cy="251709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6" t="2007" r="24901" b="72894"/>
          <a:stretch/>
        </p:blipFill>
        <p:spPr>
          <a:xfrm>
            <a:off x="4382686" y="2645093"/>
            <a:ext cx="1243154" cy="2517096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2" t="2007" r="15085" b="72894"/>
          <a:stretch/>
        </p:blipFill>
        <p:spPr>
          <a:xfrm>
            <a:off x="5659936" y="2635528"/>
            <a:ext cx="1243154" cy="251709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186" y="18953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66720" y="410956"/>
            <a:ext cx="43421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7" name="그림 1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6" name="타원 2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27" name="이등변 삼각형 2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4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889618" y="1376772"/>
            <a:ext cx="8119777" cy="1673487"/>
            <a:chOff x="889618" y="1376772"/>
            <a:chExt cx="8119777" cy="16734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083790" y="1376772"/>
              <a:ext cx="60308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어떻게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계산하는지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891061" y="1840142"/>
              <a:ext cx="8118334" cy="1210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889618" y="152921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89268" y="3138748"/>
            <a:ext cx="8120127" cy="1622549"/>
            <a:chOff x="889268" y="3138748"/>
            <a:chExt cx="8120127" cy="1622549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1083754" y="3138748"/>
              <a:ext cx="37577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어림한 결과와 비교해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891061" y="3608772"/>
              <a:ext cx="8118334" cy="11525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889268" y="329772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948186" y="1942263"/>
            <a:ext cx="79652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algn="just"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×5=75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모형은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5=5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5=25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</a:t>
            </a:r>
            <a:endParaRPr kumimoji="0"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just">
              <a:defRPr/>
            </a:pPr>
            <a:r>
              <a:rPr lang="en-US" altLang="ko-KR" sz="2200" b="1" spc="-14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spc="-14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50+25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2560" y="3650504"/>
            <a:ext cx="7920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어림하였는데 계산한 값은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비슷하게 </a:t>
            </a:r>
            <a:r>
              <a:rPr kumimoji="0"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어림하</a:t>
            </a:r>
            <a:endParaRPr kumimoji="0"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였습니다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어림하여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75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개와 조금 차이가 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2" name="타원 6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그림 2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66720" y="410956"/>
            <a:ext cx="43421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35" y="22364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35" y="39762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20" y="410956"/>
            <a:ext cx="4319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50566" r="51684" b="17004"/>
          <a:stretch/>
        </p:blipFill>
        <p:spPr>
          <a:xfrm>
            <a:off x="2927238" y="1484313"/>
            <a:ext cx="4116964" cy="4223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737</Words>
  <Application>Microsoft Office PowerPoint</Application>
  <PresentationFormat>A4 용지(210x297mm)</PresentationFormat>
  <Paragraphs>182</Paragraphs>
  <Slides>18</Slides>
  <Notes>2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  <vt:variant>
        <vt:lpstr>재구성한 쇼</vt:lpstr>
      </vt:variant>
      <vt:variant>
        <vt:i4>1</vt:i4>
      </vt:variant>
    </vt:vector>
  </HeadingPairs>
  <TitlesOfParts>
    <vt:vector size="27" baseType="lpstr">
      <vt:lpstr>굴림</vt:lpstr>
      <vt:lpstr>Arial</vt:lpstr>
      <vt:lpstr>나눔고딕</vt:lpstr>
      <vt:lpstr>나눔고딕 ExtraBold</vt:lpstr>
      <vt:lpstr>맑은 고딕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264</cp:revision>
  <dcterms:created xsi:type="dcterms:W3CDTF">2016-11-16T23:53:02Z</dcterms:created>
  <dcterms:modified xsi:type="dcterms:W3CDTF">2018-01-19T01:07:51Z</dcterms:modified>
</cp:coreProperties>
</file>