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73" r:id="rId11"/>
    <p:sldId id="263" r:id="rId12"/>
    <p:sldId id="271" r:id="rId13"/>
    <p:sldId id="264" r:id="rId14"/>
    <p:sldId id="265" r:id="rId15"/>
    <p:sldId id="267" r:id="rId16"/>
    <p:sldId id="268" r:id="rId17"/>
    <p:sldId id="269" r:id="rId18"/>
    <p:sldId id="266" r:id="rId19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21"/>
    </p:embeddedFont>
    <p:embeddedFont>
      <p:font typeface="나눔바른고딕" panose="020B0603020101020101" pitchFamily="50" charset="-127"/>
      <p:regular r:id="rId22"/>
      <p:bold r:id="rId23"/>
    </p:embeddedFont>
    <p:embeddedFont>
      <p:font typeface="나눔고딕" panose="020D0604000000000000" pitchFamily="50" charset="-127"/>
      <p:regular r:id="rId24"/>
      <p:bold r:id="rId25"/>
    </p:embeddedFont>
    <p:embeddedFont>
      <p:font typeface="맑은 고딕" panose="020B0503020000020004" pitchFamily="50" charset="-127"/>
      <p:regular r:id="rId26"/>
      <p:bold r:id="rId27"/>
    </p:embeddedFont>
  </p:embeddedFontLst>
  <p:custShowLst>
    <p:custShow name="재구성한 쇼 1" id="0">
      <p:sldLst>
        <p:sld r:id="rId10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2022" y="-600"/>
      </p:cViewPr>
      <p:guideLst>
        <p:guide orient="horz" pos="482"/>
        <p:guide orient="horz"/>
        <p:guide pos="6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83DC6-4E67-4BEC-B519-2FB6D72543D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4B67C-9B58-4C13-BC45-C1CC3E8212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9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4B67C-9B58-4C13-BC45-C1CC3E82125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구해</a:t>
            </a:r>
            <a:r>
              <a:rPr lang="ko-KR" altLang="en-US" sz="14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5348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구해</a:t>
            </a:r>
            <a:r>
              <a:rPr lang="ko-KR" altLang="en-US" sz="14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3.xml"/><Relationship Id="rId4" Type="http://schemas.openxmlformats.org/officeDocument/2006/relationships/image" Target="../media/image3.emf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8.png"/><Relationship Id="rId7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slide" Target="slide13.xml"/><Relationship Id="rId5" Type="http://schemas.openxmlformats.org/officeDocument/2006/relationships/slide" Target="slide9.xml"/><Relationship Id="rId10" Type="http://schemas.openxmlformats.org/officeDocument/2006/relationships/slide" Target="slide1.xml"/><Relationship Id="rId4" Type="http://schemas.openxmlformats.org/officeDocument/2006/relationships/image" Target="../media/image19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0.png"/><Relationship Id="rId7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image" Target="../media/image8.png"/><Relationship Id="rId10" Type="http://schemas.openxmlformats.org/officeDocument/2006/relationships/slide" Target="slide1.xml"/><Relationship Id="rId4" Type="http://schemas.openxmlformats.org/officeDocument/2006/relationships/slide" Target="slide12.xml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12.xml"/><Relationship Id="rId5" Type="http://schemas.openxmlformats.org/officeDocument/2006/relationships/slide" Target="slide2.xml"/><Relationship Id="rId10" Type="http://schemas.openxmlformats.org/officeDocument/2006/relationships/slide" Target="slide9.xml"/><Relationship Id="rId4" Type="http://schemas.openxmlformats.org/officeDocument/2006/relationships/image" Target="../media/image6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10" Type="http://schemas.openxmlformats.org/officeDocument/2006/relationships/slide" Target="slide13.xml"/><Relationship Id="rId4" Type="http://schemas.openxmlformats.org/officeDocument/2006/relationships/image" Target="../media/image8.png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2.xml"/><Relationship Id="rId3" Type="http://schemas.microsoft.com/office/2007/relationships/hdphoto" Target="../media/hdphoto1.wdp"/><Relationship Id="rId7" Type="http://schemas.openxmlformats.org/officeDocument/2006/relationships/slide" Target="slide5.xml"/><Relationship Id="rId12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microsoft.com/office/2007/relationships/hdphoto" Target="../media/hdphoto2.wdp"/><Relationship Id="rId10" Type="http://schemas.openxmlformats.org/officeDocument/2006/relationships/slide" Target="slide3.xml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115" name="그림 114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95678" y="2857496"/>
            <a:ext cx="5072098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몇십몇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rPr>
              <a:t> ×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몇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을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/>
            </a:r>
            <a:b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</a:b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구해 볼까요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(2)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827584" y="476672"/>
            <a:ext cx="395873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1115616" y="548680"/>
            <a:ext cx="381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곱셈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74~75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50~51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7" name="타원 116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타원 117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타원 118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타원 119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타원 120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타원 121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타원 122"/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0552" y="2852936"/>
            <a:ext cx="8088843" cy="1432481"/>
            <a:chOff x="920552" y="2852936"/>
            <a:chExt cx="8088843" cy="1432481"/>
          </a:xfrm>
        </p:grpSpPr>
        <p:sp>
          <p:nvSpPr>
            <p:cNvPr id="45" name="TextBox 19"/>
            <p:cNvSpPr txBox="1">
              <a:spLocks noChangeArrowheads="1"/>
            </p:cNvSpPr>
            <p:nvPr/>
          </p:nvSpPr>
          <p:spPr bwMode="auto">
            <a:xfrm>
              <a:off x="1186031" y="2852936"/>
              <a:ext cx="535114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32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를 계산하는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방법을 이야기해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920552" y="3383433"/>
              <a:ext cx="8088843" cy="90198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972529" y="300537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9576" y="1421457"/>
            <a:ext cx="8099819" cy="1287463"/>
            <a:chOff x="909576" y="1421457"/>
            <a:chExt cx="8099819" cy="1287463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1136576" y="1421457"/>
              <a:ext cx="69813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세로 계산을 더 간단하게 나타내는 방법을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설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명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해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909576" y="1932090"/>
              <a:ext cx="8099819" cy="7768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909576" y="153921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원리와 형식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20552" y="1939479"/>
            <a:ext cx="79823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일의 자리를 계산한 값과 십의 자리를 계산한 값을 자리에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맞추어 한 줄에 나타냅니다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32" name="타원 3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3" name="이등변 삼각형 3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그림 3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88863" y="3429471"/>
            <a:ext cx="80205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곱한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일의 자리에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쓰고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십의 자리 수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곱하여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십의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자리에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쓰고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백의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자리에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써서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계산합니다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510" y="21117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509" y="36256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타원 43">
            <a:hlinkClick r:id="rId4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7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원리와 형식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32" name="타원 3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3" name="이등변 삼각형 3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그림 3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22" name="그림 21"/>
          <p:cNvPicPr preferRelativeResize="0"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5" t="5788" r="21753" b="79367"/>
          <a:stretch/>
        </p:blipFill>
        <p:spPr>
          <a:xfrm>
            <a:off x="4976243" y="3082675"/>
            <a:ext cx="1720120" cy="1292921"/>
          </a:xfrm>
          <a:prstGeom prst="rect">
            <a:avLst/>
          </a:prstGeom>
        </p:spPr>
      </p:pic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5" t="20285" r="6778" b="69906"/>
          <a:stretch/>
        </p:blipFill>
        <p:spPr>
          <a:xfrm>
            <a:off x="5055954" y="3554329"/>
            <a:ext cx="2740624" cy="854322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2" t="27793" r="31021" b="57362"/>
          <a:stretch/>
        </p:blipFill>
        <p:spPr>
          <a:xfrm>
            <a:off x="5452408" y="3921300"/>
            <a:ext cx="1279561" cy="1292921"/>
          </a:xfrm>
          <a:prstGeom prst="rect">
            <a:avLst/>
          </a:prstGeom>
        </p:spPr>
      </p:pic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9" t="28341" r="13334" b="56814"/>
          <a:stretch/>
        </p:blipFill>
        <p:spPr>
          <a:xfrm>
            <a:off x="6634015" y="3983060"/>
            <a:ext cx="1279561" cy="1292921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2168745" y="2122429"/>
            <a:ext cx="3127058" cy="2544422"/>
            <a:chOff x="-3935396" y="-44116"/>
            <a:chExt cx="3127058" cy="2544422"/>
          </a:xfrm>
        </p:grpSpPr>
        <p:pic>
          <p:nvPicPr>
            <p:cNvPr id="27" name="그림 26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5" t="3599" r="59555" b="67187"/>
            <a:stretch/>
          </p:blipFill>
          <p:spPr>
            <a:xfrm>
              <a:off x="-3935396" y="-44116"/>
              <a:ext cx="2338825" cy="2544422"/>
            </a:xfrm>
            <a:prstGeom prst="rect">
              <a:avLst/>
            </a:prstGeom>
          </p:spPr>
        </p:pic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9" t="15235" r="47864" b="72793"/>
            <a:stretch/>
          </p:blipFill>
          <p:spPr>
            <a:xfrm>
              <a:off x="-1596571" y="943943"/>
              <a:ext cx="788233" cy="1042714"/>
            </a:xfrm>
            <a:prstGeom prst="rect">
              <a:avLst/>
            </a:prstGeom>
          </p:spPr>
        </p:pic>
      </p:grpSp>
      <p:sp>
        <p:nvSpPr>
          <p:cNvPr id="43" name="타원 42">
            <a:hlinkClick r:id="rId4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9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56645" r="72267" b="34573"/>
          <a:stretch/>
        </p:blipFill>
        <p:spPr>
          <a:xfrm>
            <a:off x="1847959" y="2070348"/>
            <a:ext cx="1367013" cy="1143000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28889" r="66867" b="62881"/>
          <a:stretch/>
        </p:blipFill>
        <p:spPr>
          <a:xfrm>
            <a:off x="1560493" y="3588126"/>
            <a:ext cx="1889870" cy="107179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754216" y="3834433"/>
            <a:ext cx="974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 155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54" name="그룹 153"/>
          <p:cNvGrpSpPr/>
          <p:nvPr/>
        </p:nvGrpSpPr>
        <p:grpSpPr>
          <a:xfrm>
            <a:off x="2754216" y="4289722"/>
            <a:ext cx="1020922" cy="1172021"/>
            <a:chOff x="2124000" y="4514866"/>
            <a:chExt cx="1020922" cy="1172021"/>
          </a:xfrm>
        </p:grpSpPr>
        <p:sp>
          <p:nvSpPr>
            <p:cNvPr id="73" name="TextBox 72"/>
            <p:cNvSpPr txBox="1"/>
            <p:nvPr/>
          </p:nvSpPr>
          <p:spPr>
            <a:xfrm>
              <a:off x="2125747" y="4514866"/>
              <a:ext cx="1019175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3 1 </a:t>
              </a:r>
            </a:p>
            <a:p>
              <a:pPr>
                <a:defRPr/>
              </a:pP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5</a:t>
              </a: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136" name="직선 연결선 135"/>
            <p:cNvCxnSpPr/>
            <p:nvPr/>
          </p:nvCxnSpPr>
          <p:spPr>
            <a:xfrm>
              <a:off x="2221826" y="5214950"/>
              <a:ext cx="64294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직사각형 149"/>
            <p:cNvSpPr/>
            <p:nvPr/>
          </p:nvSpPr>
          <p:spPr>
            <a:xfrm>
              <a:off x="2124000" y="5256000"/>
              <a:ext cx="85632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1 5 5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6178380" y="2843644"/>
            <a:ext cx="928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4 2 6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044086" y="2852936"/>
            <a:ext cx="928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1 8 6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십의 자리에서 올림이 있는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2300" b="1" spc="-15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300" b="1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×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익히기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38471" y="1410496"/>
            <a:ext cx="2228007" cy="430887"/>
            <a:chOff x="938471" y="1410496"/>
            <a:chExt cx="2228007" cy="430887"/>
          </a:xfrm>
        </p:grpSpPr>
        <p:sp>
          <p:nvSpPr>
            <p:cNvPr id="59" name="TextBox 19"/>
            <p:cNvSpPr txBox="1">
              <a:spLocks noChangeArrowheads="1"/>
            </p:cNvSpPr>
            <p:nvPr/>
          </p:nvSpPr>
          <p:spPr bwMode="auto">
            <a:xfrm>
              <a:off x="1152785" y="1410496"/>
              <a:ext cx="201369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계산해 봅시다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9" name="그룹 68"/>
            <p:cNvGrpSpPr/>
            <p:nvPr/>
          </p:nvGrpSpPr>
          <p:grpSpPr>
            <a:xfrm>
              <a:off x="938471" y="1493044"/>
              <a:ext cx="219266" cy="218283"/>
              <a:chOff x="-572047" y="4429132"/>
              <a:chExt cx="291025" cy="289721"/>
            </a:xfrm>
          </p:grpSpPr>
          <p:sp>
            <p:nvSpPr>
              <p:cNvPr id="7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6883737" y="3831368"/>
            <a:ext cx="1177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 108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55" name="그룹 154"/>
          <p:cNvGrpSpPr/>
          <p:nvPr/>
        </p:nvGrpSpPr>
        <p:grpSpPr>
          <a:xfrm>
            <a:off x="6893131" y="4309207"/>
            <a:ext cx="1026860" cy="1172021"/>
            <a:chOff x="6444000" y="4514866"/>
            <a:chExt cx="1026860" cy="1172021"/>
          </a:xfrm>
        </p:grpSpPr>
        <p:sp>
          <p:nvSpPr>
            <p:cNvPr id="76" name="TextBox 75"/>
            <p:cNvSpPr txBox="1"/>
            <p:nvPr/>
          </p:nvSpPr>
          <p:spPr>
            <a:xfrm>
              <a:off x="6451685" y="4514866"/>
              <a:ext cx="1019175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5 4 </a:t>
              </a:r>
            </a:p>
            <a:p>
              <a:pPr>
                <a:defRPr/>
              </a:pP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152" name="직선 연결선 151"/>
            <p:cNvCxnSpPr/>
            <p:nvPr/>
          </p:nvCxnSpPr>
          <p:spPr>
            <a:xfrm>
              <a:off x="6537176" y="5229225"/>
              <a:ext cx="64294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직사각형 152"/>
            <p:cNvSpPr/>
            <p:nvPr/>
          </p:nvSpPr>
          <p:spPr>
            <a:xfrm>
              <a:off x="6444000" y="5256000"/>
              <a:ext cx="85632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1 0 8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2" name="이등변 삼각형 4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5" name="이등변 삼각형 4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6" name="그림 45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50" name="타원 49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5" t="18141" r="33380" b="71910"/>
          <a:stretch/>
        </p:blipFill>
        <p:spPr>
          <a:xfrm>
            <a:off x="5692816" y="1790541"/>
            <a:ext cx="1584429" cy="1295673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008" r="31578" b="62762"/>
          <a:stretch/>
        </p:blipFill>
        <p:spPr>
          <a:xfrm>
            <a:off x="5612788" y="3607611"/>
            <a:ext cx="1889870" cy="1071798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6318" y="28774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8551" y="29126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4126" y="38722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2695" y="38916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타원 60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hlinkClick r:id="rId8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hlinkClick r:id="rId9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47" grpId="0"/>
      <p:bldP spid="141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3" t="45226" b="42706"/>
          <a:stretch/>
        </p:blipFill>
        <p:spPr>
          <a:xfrm>
            <a:off x="928409" y="1935674"/>
            <a:ext cx="8443748" cy="1571625"/>
          </a:xfrm>
          <a:prstGeom prst="rect">
            <a:avLst/>
          </a:prstGeom>
        </p:spPr>
      </p:pic>
      <p:sp>
        <p:nvSpPr>
          <p:cNvPr id="132" name="직사각형 131"/>
          <p:cNvSpPr/>
          <p:nvPr/>
        </p:nvSpPr>
        <p:spPr>
          <a:xfrm>
            <a:off x="4448944" y="2710081"/>
            <a:ext cx="8563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1 4 4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39" name="그룹 138"/>
          <p:cNvGrpSpPr/>
          <p:nvPr/>
        </p:nvGrpSpPr>
        <p:grpSpPr>
          <a:xfrm>
            <a:off x="4520952" y="3378719"/>
            <a:ext cx="1023380" cy="1202409"/>
            <a:chOff x="4644000" y="3871924"/>
            <a:chExt cx="1023380" cy="1202409"/>
          </a:xfrm>
        </p:grpSpPr>
        <p:sp>
          <p:nvSpPr>
            <p:cNvPr id="70" name="TextBox 69"/>
            <p:cNvSpPr txBox="1"/>
            <p:nvPr/>
          </p:nvSpPr>
          <p:spPr>
            <a:xfrm>
              <a:off x="4648205" y="3871924"/>
              <a:ext cx="1019175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7 2 </a:t>
              </a:r>
            </a:p>
            <a:p>
              <a:pPr>
                <a:defRPr/>
              </a:pP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135" name="직선 연결선 134"/>
            <p:cNvCxnSpPr/>
            <p:nvPr/>
          </p:nvCxnSpPr>
          <p:spPr>
            <a:xfrm>
              <a:off x="4774405" y="4641858"/>
              <a:ext cx="64294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직사각형 136"/>
            <p:cNvSpPr/>
            <p:nvPr/>
          </p:nvSpPr>
          <p:spPr>
            <a:xfrm>
              <a:off x="4644000" y="4643446"/>
              <a:ext cx="85632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1 4 4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33" name="직사각형 132"/>
          <p:cNvSpPr/>
          <p:nvPr/>
        </p:nvSpPr>
        <p:spPr>
          <a:xfrm>
            <a:off x="7473280" y="2710081"/>
            <a:ext cx="8563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1 8 8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40" name="그룹 139"/>
          <p:cNvGrpSpPr/>
          <p:nvPr/>
        </p:nvGrpSpPr>
        <p:grpSpPr>
          <a:xfrm>
            <a:off x="7562029" y="3356992"/>
            <a:ext cx="1019175" cy="1203087"/>
            <a:chOff x="8024834" y="3871800"/>
            <a:chExt cx="1019175" cy="1203087"/>
          </a:xfrm>
        </p:grpSpPr>
        <p:sp>
          <p:nvSpPr>
            <p:cNvPr id="76" name="TextBox 75"/>
            <p:cNvSpPr txBox="1"/>
            <p:nvPr/>
          </p:nvSpPr>
          <p:spPr>
            <a:xfrm>
              <a:off x="8024834" y="3871800"/>
              <a:ext cx="1019175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9 4 </a:t>
              </a:r>
            </a:p>
            <a:p>
              <a:pPr>
                <a:defRPr/>
              </a:pP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136" name="직선 연결선 135"/>
            <p:cNvCxnSpPr/>
            <p:nvPr/>
          </p:nvCxnSpPr>
          <p:spPr>
            <a:xfrm>
              <a:off x="8155034" y="4640270"/>
              <a:ext cx="64294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직사각형 137"/>
            <p:cNvSpPr/>
            <p:nvPr/>
          </p:nvSpPr>
          <p:spPr>
            <a:xfrm>
              <a:off x="8038060" y="4644000"/>
              <a:ext cx="85632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1 8 8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해결하기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20552" y="1413937"/>
            <a:ext cx="4092988" cy="430887"/>
            <a:chOff x="920552" y="1413937"/>
            <a:chExt cx="4092988" cy="430887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1177233" y="1413937"/>
              <a:ext cx="383630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빈칸에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알맞은 수를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써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봅시다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920552" y="1501235"/>
              <a:ext cx="219266" cy="218283"/>
              <a:chOff x="-572047" y="4429132"/>
              <a:chExt cx="291025" cy="289721"/>
            </a:xfrm>
          </p:grpSpPr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30" name="그룹 29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31" name="타원 3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2" name="이등변 삼각형 3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34" name="타원 3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5" name="이등변 삼각형 3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6" name="그림 35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41" name="타원 40">
            <a:hlinkClick r:id="rId4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4046" y="27167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540" y="27234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타원 51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8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9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842639" y="5301208"/>
            <a:ext cx="2041032" cy="430887"/>
            <a:chOff x="3741864" y="4438273"/>
            <a:chExt cx="2041032" cy="430887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3741864" y="4438273"/>
              <a:ext cx="61227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348935" y="4438273"/>
              <a:ext cx="58221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6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776853" y="4438273"/>
              <a:ext cx="36901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=</a:t>
              </a:r>
              <a:endParaRPr lang="ko-KR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5087726" y="4438273"/>
              <a:ext cx="695170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3884920" y="5301208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21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176865" y="5301208"/>
            <a:ext cx="6992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126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84192" y="1422016"/>
            <a:ext cx="6929486" cy="430887"/>
            <a:chOff x="884192" y="1422016"/>
            <a:chExt cx="6929486" cy="430887"/>
          </a:xfrm>
        </p:grpSpPr>
        <p:sp>
          <p:nvSpPr>
            <p:cNvPr id="28" name="직사각형 27"/>
            <p:cNvSpPr/>
            <p:nvPr/>
          </p:nvSpPr>
          <p:spPr>
            <a:xfrm>
              <a:off x="884192" y="1422016"/>
              <a:ext cx="692948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 모형을 보고  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안에 알맞은 수를 써넣으세요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3741864" y="1494583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14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1" name="타원 3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2" name="이등변 삼각형 3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13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4" name="타원 3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5" name="이등변 삼각형 3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304" y="53067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2857944" y="2080404"/>
            <a:ext cx="4206829" cy="3004780"/>
            <a:chOff x="2857944" y="2080404"/>
            <a:chExt cx="4206829" cy="3004780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2857944" y="2080404"/>
              <a:ext cx="4206829" cy="1437333"/>
            </a:xfrm>
            <a:prstGeom prst="rect">
              <a:avLst/>
            </a:prstGeom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2857944" y="3647851"/>
              <a:ext cx="4206829" cy="14373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5493060" y="2285992"/>
            <a:ext cx="1425192" cy="2073961"/>
            <a:chOff x="5493060" y="2285992"/>
            <a:chExt cx="1425192" cy="2073961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5783942" y="3465004"/>
              <a:ext cx="357190" cy="3571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/>
                <a:t> </a:t>
              </a:r>
              <a:endParaRPr lang="ko-KR" altLang="en-US" sz="2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61844" y="2285992"/>
              <a:ext cx="1019175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kumimoji="0" lang="en-US" altLang="ko-KR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5 1</a:t>
              </a:r>
            </a:p>
            <a:p>
              <a:pPr marL="18000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5</a:t>
              </a:r>
              <a:endParaRPr kumimoji="0" lang="en-US" altLang="ko-K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6120721" y="3003553"/>
              <a:ext cx="59182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lang="en-US" altLang="ko-KR" sz="22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endParaRPr lang="en-US" altLang="ko-KR" sz="2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5753896" y="3003553"/>
              <a:ext cx="9993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23"/>
            <p:cNvSpPr/>
            <p:nvPr/>
          </p:nvSpPr>
          <p:spPr>
            <a:xfrm>
              <a:off x="5718968" y="2559602"/>
              <a:ext cx="38759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spc="-1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 </a:t>
              </a:r>
              <a:endParaRPr lang="ko-KR" altLang="en-US" sz="2200" dirty="0"/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5718968" y="3856040"/>
              <a:ext cx="10342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/>
            <p:cNvSpPr/>
            <p:nvPr/>
          </p:nvSpPr>
          <p:spPr>
            <a:xfrm>
              <a:off x="6108980" y="3429000"/>
              <a:ext cx="35618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endParaRPr lang="en-US" altLang="ko-KR" sz="2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493060" y="3929066"/>
              <a:ext cx="14251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</a:t>
              </a:r>
              <a:r>
                <a:rPr lang="en-US" altLang="ko-KR" sz="2200" b="1" spc="-7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5 5</a:t>
              </a:r>
              <a:endParaRPr lang="en-US" altLang="ko-KR" sz="2200" b="1" spc="-7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5783942" y="3971910"/>
              <a:ext cx="357190" cy="3571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/>
                <a:t> </a:t>
              </a:r>
              <a:endParaRPr lang="ko-KR" altLang="en-US" sz="2200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151674" y="2285992"/>
            <a:ext cx="1460824" cy="2073961"/>
            <a:chOff x="2151674" y="2285992"/>
            <a:chExt cx="1460824" cy="2073961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2659340" y="3429000"/>
              <a:ext cx="357190" cy="3571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/>
                <a:t> </a:t>
              </a:r>
              <a:endParaRPr lang="ko-KR" altLang="en-US" sz="22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04258" y="2285992"/>
              <a:ext cx="1019175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kumimoji="0" lang="en-US" altLang="ko-KR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4 2</a:t>
              </a:r>
            </a:p>
            <a:p>
              <a:pPr marL="18000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4</a:t>
              </a:r>
              <a:endParaRPr kumimoji="0" lang="en-US" altLang="ko-K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738161" y="3003553"/>
              <a:ext cx="59182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lang="en-US" altLang="ko-KR" sz="22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  <a:endParaRPr lang="en-US" altLang="ko-KR" sz="2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453458" y="2995364"/>
              <a:ext cx="85725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직사각형 12"/>
            <p:cNvSpPr/>
            <p:nvPr/>
          </p:nvSpPr>
          <p:spPr>
            <a:xfrm>
              <a:off x="2361382" y="2559602"/>
              <a:ext cx="38759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spc="-1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 </a:t>
              </a:r>
              <a:endParaRPr lang="ko-KR" altLang="en-US" sz="2200" dirty="0"/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2416860" y="3856040"/>
              <a:ext cx="85725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2303152" y="3429000"/>
              <a:ext cx="35618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en-US" altLang="ko-KR" sz="2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151674" y="3929066"/>
              <a:ext cx="14608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1  6  8  </a:t>
              </a:r>
              <a:endParaRPr lang="en-US" altLang="ko-KR" sz="2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848544" y="1412776"/>
            <a:ext cx="6929486" cy="430887"/>
            <a:chOff x="848544" y="1412776"/>
            <a:chExt cx="6929486" cy="430887"/>
          </a:xfrm>
        </p:grpSpPr>
        <p:sp>
          <p:nvSpPr>
            <p:cNvPr id="2" name="직사각형 1"/>
            <p:cNvSpPr/>
            <p:nvPr/>
          </p:nvSpPr>
          <p:spPr>
            <a:xfrm>
              <a:off x="848544" y="1412776"/>
              <a:ext cx="692948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2.     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안에 알맞은 숫자를 써넣으세요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" name="모서리가 둥근 직사각형 2"/>
            <p:cNvSpPr/>
            <p:nvPr/>
          </p:nvSpPr>
          <p:spPr>
            <a:xfrm>
              <a:off x="1902444" y="1485343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2652596" y="3406688"/>
            <a:ext cx="356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781092" y="3430161"/>
            <a:ext cx="356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781092" y="3923108"/>
            <a:ext cx="356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1" name="그룹 14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2" name="타원 3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3" name="이등변 삼각형 3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13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5" name="타원 3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6" name="이등변 삼각형 3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9" name="그림 3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967" y="34610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8382" y="34700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8382" y="39927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48544" y="1412776"/>
            <a:ext cx="8136904" cy="1361189"/>
            <a:chOff x="848544" y="1412776"/>
            <a:chExt cx="8136904" cy="1361189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1856656" y="2345337"/>
              <a:ext cx="7128792" cy="42862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848544" y="1412776"/>
              <a:ext cx="807944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3. 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버스 한 대에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43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명씩 타고 있습니다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버스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대에 타고 있는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892175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사람은 모두 몇 명인지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곱셈식을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쓰고 답을 구하세요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887370" y="2343057"/>
            <a:ext cx="30008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43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3 =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129, 129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2" name="그룹 14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3" name="타원 1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4" name="이등변 삼각형 1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3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9" name="타원 1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0" name="이등변 삼각형 1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048" y="23564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-142908" y="5643578"/>
            <a:ext cx="9286907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5" name="제목 1"/>
          <p:cNvSpPr txBox="1">
            <a:spLocks/>
          </p:cNvSpPr>
          <p:nvPr/>
        </p:nvSpPr>
        <p:spPr>
          <a:xfrm>
            <a:off x="3595678" y="2857496"/>
            <a:ext cx="5072098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몇십몇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rPr>
              <a:t> ×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몇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을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/>
            </a:r>
            <a:b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</a:b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구해 볼까요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(3)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395536" y="476672"/>
            <a:ext cx="369336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467544" y="432000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3568" y="504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03648" y="548680"/>
            <a:ext cx="2613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× 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4" name="그룹 14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9" y="2571744"/>
            <a:ext cx="5235121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altLang="ko-KR" sz="3600" spc="-12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lang="ko-KR" altLang="en-US" sz="3600" spc="-120" dirty="0" err="1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몇십몇</a:t>
            </a:r>
            <a:r>
              <a:rPr lang="en-US" altLang="ko-KR" sz="3600" spc="-12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lang="en-US" altLang="ko-KR" sz="3600" b="1" spc="-12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3600" spc="-12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lang="ko-KR" altLang="en-US" sz="3600" spc="-12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몇</a:t>
            </a:r>
            <a:r>
              <a:rPr lang="en-US" altLang="ko-KR" sz="3600" spc="-12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lang="ko-KR" altLang="en-US" sz="3600" spc="-12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을</a:t>
            </a:r>
            <a:endParaRPr lang="en-US" altLang="ko-KR" sz="3600" spc="-12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-1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구해 보아요</a:t>
            </a:r>
            <a:r>
              <a:rPr kumimoji="0" lang="en-US" altLang="ko-KR" sz="3600" b="0" i="0" u="none" strike="noStrike" kern="1200" cap="none" spc="-1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(2).</a:t>
            </a:r>
            <a:endParaRPr kumimoji="0" lang="ko-KR" altLang="en-US" sz="3600" b="0" i="0" u="none" strike="noStrike" kern="1200" cap="none" spc="-1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" name="그림 2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2" name="타원 31">
            <a:hlinkClick r:id="rId4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369336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7544" y="432000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3568" y="504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03648" y="548680"/>
            <a:ext cx="2613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× 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" name="타원 38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29536" y="5334739"/>
            <a:ext cx="8069980" cy="447992"/>
            <a:chOff x="929536" y="5334739"/>
            <a:chExt cx="8069980" cy="447992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5195785" y="5366806"/>
              <a:ext cx="3803731" cy="4159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29536" y="5334739"/>
              <a:ext cx="4266249" cy="430887"/>
              <a:chOff x="929536" y="5056296"/>
              <a:chExt cx="4323225" cy="430887"/>
            </a:xfrm>
          </p:grpSpPr>
          <p:sp>
            <p:nvSpPr>
              <p:cNvPr id="59" name="TextBox 19"/>
              <p:cNvSpPr txBox="1">
                <a:spLocks noChangeArrowheads="1"/>
              </p:cNvSpPr>
              <p:nvPr/>
            </p:nvSpPr>
            <p:spPr bwMode="auto">
              <a:xfrm>
                <a:off x="1083030" y="5056296"/>
                <a:ext cx="416973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지혜는 몇 상자를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사려고</a:t>
                </a:r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하나요</a:t>
                </a:r>
                <a:r>
                  <a:rPr kumimoji="0"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4" name="Freeform 14"/>
              <p:cNvSpPr>
                <a:spLocks/>
              </p:cNvSpPr>
              <p:nvPr/>
            </p:nvSpPr>
            <p:spPr bwMode="auto">
              <a:xfrm>
                <a:off x="929536" y="5208739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920553" y="4282215"/>
            <a:ext cx="8078964" cy="913602"/>
            <a:chOff x="920553" y="4282215"/>
            <a:chExt cx="8078964" cy="913602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920553" y="4779892"/>
              <a:ext cx="8078964" cy="4159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6" name="TextBox 19"/>
            <p:cNvSpPr txBox="1">
              <a:spLocks noChangeArrowheads="1"/>
            </p:cNvSpPr>
            <p:nvPr/>
          </p:nvSpPr>
          <p:spPr bwMode="auto">
            <a:xfrm>
              <a:off x="1117691" y="4282215"/>
              <a:ext cx="767710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지혜가 사려고 하는 떡은 몇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개씩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한 상자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묶음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)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팔고 있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933289" y="443465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0" t="22676" r="11660" b="62156"/>
          <a:stretch/>
        </p:blipFill>
        <p:spPr>
          <a:xfrm>
            <a:off x="1252738" y="2388686"/>
            <a:ext cx="7371895" cy="1976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720" y="410956"/>
            <a:ext cx="430994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떡의 수를 구하는 방법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생각하기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0552" y="4768457"/>
            <a:ext cx="52204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32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개씩 한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상자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묶음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팔고 있습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41032" y="5374377"/>
            <a:ext cx="22046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상자입니다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45" name="그림 44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43" name="타원 4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4" name="이등변 삼각형 4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40" name="타원 3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1" name="이등변 삼각형 4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20552" y="1413937"/>
            <a:ext cx="8078964" cy="769441"/>
            <a:chOff x="920552" y="1413937"/>
            <a:chExt cx="8078964" cy="769441"/>
          </a:xfrm>
        </p:grpSpPr>
        <p:sp>
          <p:nvSpPr>
            <p:cNvPr id="47" name="TextBox 19"/>
            <p:cNvSpPr txBox="1">
              <a:spLocks noChangeArrowheads="1"/>
            </p:cNvSpPr>
            <p:nvPr/>
          </p:nvSpPr>
          <p:spPr bwMode="auto">
            <a:xfrm>
              <a:off x="1136576" y="1413937"/>
              <a:ext cx="786294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우리 농산물로 만든 떡을 사려고 합니다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사야 할 떡은 모두 몇 개인지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20552" y="1520238"/>
              <a:ext cx="219266" cy="218283"/>
              <a:chOff x="-572047" y="4429132"/>
              <a:chExt cx="291025" cy="289721"/>
            </a:xfrm>
          </p:grpSpPr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r="55142" b="56146"/>
          <a:stretch/>
        </p:blipFill>
        <p:spPr>
          <a:xfrm>
            <a:off x="1086777" y="2196134"/>
            <a:ext cx="2210039" cy="1379596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9" r="21134" b="56146"/>
          <a:stretch/>
        </p:blipFill>
        <p:spPr>
          <a:xfrm>
            <a:off x="6559406" y="2129215"/>
            <a:ext cx="2354034" cy="1347763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8944" y="47684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9823" y="53810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타원 59">
            <a:hlinkClick r:id="rId8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hlinkClick r:id="rId9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hlinkClick r:id="rId10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>
            <a:hlinkClick r:id="rId11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>
            <a:hlinkClick r:id="rId12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20552" y="3887622"/>
            <a:ext cx="8088843" cy="1692698"/>
            <a:chOff x="920552" y="3887622"/>
            <a:chExt cx="8088843" cy="1692698"/>
          </a:xfrm>
        </p:grpSpPr>
        <p:sp>
          <p:nvSpPr>
            <p:cNvPr id="53" name="모서리가 둥근 직사각형 52"/>
            <p:cNvSpPr/>
            <p:nvPr/>
          </p:nvSpPr>
          <p:spPr>
            <a:xfrm>
              <a:off x="920552" y="4358104"/>
              <a:ext cx="8088843" cy="1222216"/>
            </a:xfrm>
            <a:prstGeom prst="roundRect">
              <a:avLst>
                <a:gd name="adj" fmla="val 1167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20552" y="3887622"/>
              <a:ext cx="4505030" cy="430887"/>
              <a:chOff x="920552" y="4005064"/>
              <a:chExt cx="4505030" cy="430887"/>
            </a:xfrm>
          </p:grpSpPr>
          <p:sp>
            <p:nvSpPr>
              <p:cNvPr id="55" name="TextBox 19"/>
              <p:cNvSpPr txBox="1">
                <a:spLocks noChangeArrowheads="1"/>
              </p:cNvSpPr>
              <p:nvPr/>
            </p:nvSpPr>
            <p:spPr bwMode="auto">
              <a:xfrm>
                <a:off x="1138831" y="4005064"/>
                <a:ext cx="428675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어떻게 </a:t>
                </a:r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구했는지 이야기해 </a:t>
                </a:r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kumimoji="0"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920552" y="416762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920552" y="3329800"/>
            <a:ext cx="8088843" cy="523177"/>
            <a:chOff x="920552" y="3329800"/>
            <a:chExt cx="8088843" cy="523177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4089204" y="3397365"/>
              <a:ext cx="4920191" cy="4556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158349" y="3329800"/>
              <a:ext cx="3033203" cy="464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떡은 모두 몇 개인가요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920552" y="349917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20553" y="1412776"/>
            <a:ext cx="8088842" cy="1238861"/>
            <a:chOff x="920553" y="1412776"/>
            <a:chExt cx="8088842" cy="1238861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920553" y="1859528"/>
              <a:ext cx="8088842" cy="79210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1081029" y="1412776"/>
              <a:ext cx="46009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떡은 몇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개쯤 되는지 어림해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927534" y="156521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996752" y="4415523"/>
            <a:ext cx="77598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더하기로 계산하면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32+32+32+32=128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80975"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32=30+2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개이면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120,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개이면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120+8=128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58" name="타원 5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9" name="이등변 삼각형 5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61" name="타원 6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2" name="이등변 삼각형 6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그림 16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65403" y="3410070"/>
            <a:ext cx="22785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920552" y="2750918"/>
            <a:ext cx="6768752" cy="464743"/>
            <a:chOff x="920552" y="2750918"/>
            <a:chExt cx="6768752" cy="464743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1158349" y="2750918"/>
              <a:ext cx="6530955" cy="464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lnSpc>
                  <a:spcPct val="120000"/>
                </a:lnSpc>
              </a:pP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떡은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모두 몇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개인지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여러 가지 방법으로 구해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920552" y="292028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05739" y="1858921"/>
            <a:ext cx="36256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개쯤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될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130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개쯤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될 것 같습니다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720" y="410956"/>
            <a:ext cx="430994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떡의 수를 구하는 방법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생각하기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854" y="20468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1863" y="34234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735" y="47607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타원 41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5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5202401" y="4102393"/>
            <a:ext cx="3855055" cy="946787"/>
            <a:chOff x="920551" y="3850365"/>
            <a:chExt cx="3855055" cy="946787"/>
          </a:xfrm>
        </p:grpSpPr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1134866" y="3850365"/>
              <a:ext cx="36407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일 모형은 모두 몇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개인가요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모서리가 둥근 직사각형 51"/>
            <p:cNvSpPr/>
            <p:nvPr/>
          </p:nvSpPr>
          <p:spPr>
            <a:xfrm>
              <a:off x="920551" y="4293152"/>
              <a:ext cx="3708413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920552" y="399677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173121" y="2904741"/>
            <a:ext cx="3853953" cy="956307"/>
            <a:chOff x="920552" y="2842253"/>
            <a:chExt cx="3853953" cy="956307"/>
          </a:xfrm>
        </p:grpSpPr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1133765" y="2842253"/>
              <a:ext cx="36407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십 모형은 모두 몇 개인가요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925673" y="3294560"/>
              <a:ext cx="3759748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920552" y="295877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20552" y="1834141"/>
            <a:ext cx="8078964" cy="982596"/>
            <a:chOff x="920552" y="1834141"/>
            <a:chExt cx="8078964" cy="982596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925766" y="2312737"/>
              <a:ext cx="8073750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20552" y="1834141"/>
              <a:ext cx="5802937" cy="430887"/>
              <a:chOff x="920552" y="1834141"/>
              <a:chExt cx="5802937" cy="430887"/>
            </a:xfrm>
          </p:grpSpPr>
          <p:sp>
            <p:nvSpPr>
              <p:cNvPr id="56" name="TextBox 19"/>
              <p:cNvSpPr txBox="1">
                <a:spLocks noChangeArrowheads="1"/>
              </p:cNvSpPr>
              <p:nvPr/>
            </p:nvSpPr>
            <p:spPr bwMode="auto">
              <a:xfrm>
                <a:off x="1064568" y="1834141"/>
                <a:ext cx="565892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떡이 몇 개인지 </a:t>
                </a:r>
                <a:r>
                  <a:rPr kumimoji="0" lang="ko-KR" altLang="en-US" sz="2200" b="1" dirty="0" err="1">
                    <a:latin typeface="나눔고딕" pitchFamily="50" charset="-127"/>
                    <a:ea typeface="나눔고딕" pitchFamily="50" charset="-127"/>
                  </a:rPr>
                  <a:t>곱셈식으로</a:t>
                </a:r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나타내어 </a:t>
                </a:r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kumimoji="0"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</a:p>
            </p:txBody>
          </p:sp>
          <p:sp>
            <p:nvSpPr>
              <p:cNvPr id="80" name="Freeform 14"/>
              <p:cNvSpPr>
                <a:spLocks/>
              </p:cNvSpPr>
              <p:nvPr/>
            </p:nvSpPr>
            <p:spPr bwMode="auto">
              <a:xfrm>
                <a:off x="920552" y="198658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</a:t>
            </a:r>
            <a:r>
              <a:rPr lang="ko-KR" altLang="en-US" sz="2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모형으로 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92560" y="2339358"/>
            <a:ext cx="20162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32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59498" y="3394157"/>
            <a:ext cx="18895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71" name="그룹 70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72" name="타원 7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3" name="이등변 삼각형 7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3" name="그림 4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6" name="타원 35">
            <a:hlinkClick r:id="rId3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920552" y="1413937"/>
            <a:ext cx="8078964" cy="430887"/>
            <a:chOff x="920552" y="1413937"/>
            <a:chExt cx="8078964" cy="430887"/>
          </a:xfrm>
        </p:grpSpPr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1136576" y="1413937"/>
              <a:ext cx="78629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 모형으로 어떻게 계산하는지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20552" y="1520238"/>
              <a:ext cx="219266" cy="218283"/>
              <a:chOff x="-572047" y="4429132"/>
              <a:chExt cx="291025" cy="289721"/>
            </a:xfrm>
          </p:grpSpPr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5238572" y="4588423"/>
            <a:ext cx="18732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9927" y="23858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9997" y="34002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3713" y="46036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타원 59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hlinkClick r:id="rId6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0" name="그룹 39"/>
          <p:cNvGrpSpPr/>
          <p:nvPr/>
        </p:nvGrpSpPr>
        <p:grpSpPr>
          <a:xfrm>
            <a:off x="903984" y="2888940"/>
            <a:ext cx="3363434" cy="430887"/>
            <a:chOff x="920552" y="2842253"/>
            <a:chExt cx="3363434" cy="430887"/>
          </a:xfrm>
        </p:grpSpPr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1133765" y="2842253"/>
              <a:ext cx="315022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 모형으로 놓아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920552" y="295877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77" name="그림 7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6" t="35629" r="23823" b="33318"/>
          <a:stretch/>
        </p:blipFill>
        <p:spPr>
          <a:xfrm>
            <a:off x="1883537" y="3314745"/>
            <a:ext cx="1699699" cy="2671248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2" t="66005" r="25682" b="658"/>
          <a:stretch/>
        </p:blipFill>
        <p:spPr>
          <a:xfrm>
            <a:off x="2062133" y="3210948"/>
            <a:ext cx="1087642" cy="2867665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2" t="66005" r="19978" b="446"/>
          <a:stretch/>
        </p:blipFill>
        <p:spPr>
          <a:xfrm>
            <a:off x="2918635" y="3212976"/>
            <a:ext cx="484333" cy="2885895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5954" y="44360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20552" y="1443403"/>
            <a:ext cx="8052022" cy="927041"/>
            <a:chOff x="920552" y="1443403"/>
            <a:chExt cx="8052022" cy="927041"/>
          </a:xfrm>
        </p:grpSpPr>
        <p:sp>
          <p:nvSpPr>
            <p:cNvPr id="66" name="TextBox 19"/>
            <p:cNvSpPr txBox="1">
              <a:spLocks noChangeArrowheads="1"/>
            </p:cNvSpPr>
            <p:nvPr/>
          </p:nvSpPr>
          <p:spPr bwMode="auto">
            <a:xfrm>
              <a:off x="1121416" y="1443403"/>
              <a:ext cx="394050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32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는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얼마라고 생각하나요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모서리가 둥근 직사각형 76"/>
            <p:cNvSpPr/>
            <p:nvPr/>
          </p:nvSpPr>
          <p:spPr>
            <a:xfrm>
              <a:off x="927542" y="1866444"/>
              <a:ext cx="8045032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920552" y="158346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</a:t>
            </a:r>
            <a:r>
              <a:rPr lang="ko-KR" altLang="en-US" sz="2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모형으로 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72" name="타원 7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3" name="이등변 삼각형 7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3" name="그림 4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921634" y="1917993"/>
            <a:ext cx="16621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128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4" t="35629" r="14696" b="33318"/>
          <a:stretch/>
        </p:blipFill>
        <p:spPr>
          <a:xfrm>
            <a:off x="2360712" y="2758269"/>
            <a:ext cx="4598298" cy="2129638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2" t="66005" r="39900" b="2698"/>
          <a:stretch/>
        </p:blipFill>
        <p:spPr>
          <a:xfrm>
            <a:off x="3190118" y="3018678"/>
            <a:ext cx="1546969" cy="2146327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3" t="66005" r="25682" b="658"/>
          <a:stretch/>
        </p:blipFill>
        <p:spPr>
          <a:xfrm>
            <a:off x="4509973" y="2730809"/>
            <a:ext cx="1335117" cy="2286231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2" t="66005" r="14697" b="446"/>
          <a:stretch/>
        </p:blipFill>
        <p:spPr>
          <a:xfrm>
            <a:off x="5650627" y="2730809"/>
            <a:ext cx="851647" cy="230076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1939" y="19096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6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0552" y="3951100"/>
            <a:ext cx="8115124" cy="1710148"/>
            <a:chOff x="920552" y="3951100"/>
            <a:chExt cx="8115124" cy="1710148"/>
          </a:xfrm>
        </p:grpSpPr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1087182" y="3951100"/>
              <a:ext cx="375776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어림한 결과와 비교해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920552" y="4455156"/>
              <a:ext cx="8115124" cy="120609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929046" y="410354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20552" y="1412776"/>
            <a:ext cx="8088843" cy="2432716"/>
            <a:chOff x="920552" y="1412776"/>
            <a:chExt cx="8088843" cy="2432716"/>
          </a:xfrm>
        </p:grpSpPr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1087218" y="1412776"/>
              <a:ext cx="603081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수 모형으로 어떻게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계산하는지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이야기해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920552" y="1900723"/>
              <a:ext cx="8088843" cy="1944769"/>
            </a:xfrm>
            <a:prstGeom prst="roundRect">
              <a:avLst>
                <a:gd name="adj" fmla="val 1004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922832" y="153275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</a:t>
            </a:r>
            <a:r>
              <a:rPr lang="ko-KR" altLang="en-US" sz="2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모형으로 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0552" y="1991859"/>
            <a:ext cx="808884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algn="just"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모형이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개이고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모형이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개이므로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32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4=128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80975" indent="-180975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개는 백 모형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개와 같고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모형이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 이므로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80975" indent="-180975" algn="just"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모형은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4=12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모형은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4=8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>
              <a:defRPr/>
            </a:pPr>
            <a:r>
              <a:rPr kumimoji="0" lang="en-US" altLang="ko-KR" sz="2200" b="1" spc="-18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2200" b="1" spc="-18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120+8=128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20551" y="4499535"/>
            <a:ext cx="80888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개로 어림하였는데 계산한 값은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128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개이므로 비슷하게 어림하였습니다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975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130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 어림하였으므로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128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비슷합니다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6" name="이등변 삼각형 2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28" name="타원 2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9" name="이등변 삼각형 28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" name="그림 2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823" y="26643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823" y="48494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타원 35">
            <a:hlinkClick r:id="rId4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원리와 형식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2646" r="50000" b="66925"/>
          <a:stretch/>
        </p:blipFill>
        <p:spPr>
          <a:xfrm>
            <a:off x="2714850" y="1628800"/>
            <a:ext cx="4669574" cy="3962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6538107" y="1228448"/>
            <a:ext cx="1764261" cy="1648923"/>
            <a:chOff x="3206360" y="1060578"/>
            <a:chExt cx="3224072" cy="3013298"/>
          </a:xfrm>
        </p:grpSpPr>
        <p:pic>
          <p:nvPicPr>
            <p:cNvPr id="4" name="그림 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" t="-887" r="57227" b="66290"/>
            <a:stretch/>
          </p:blipFill>
          <p:spPr>
            <a:xfrm>
              <a:off x="3206360" y="1060578"/>
              <a:ext cx="2740624" cy="3013298"/>
            </a:xfrm>
            <a:prstGeom prst="rect">
              <a:avLst/>
            </a:prstGeom>
          </p:spPr>
        </p:pic>
        <p:pic>
          <p:nvPicPr>
            <p:cNvPr id="41" name="그림 40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90" t="13964" r="46822" b="73717"/>
            <a:stretch/>
          </p:blipFill>
          <p:spPr>
            <a:xfrm>
              <a:off x="5463535" y="2261064"/>
              <a:ext cx="966897" cy="1072940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887442" y="4581128"/>
            <a:ext cx="8111328" cy="1225716"/>
            <a:chOff x="887442" y="4640933"/>
            <a:chExt cx="8111328" cy="1225716"/>
          </a:xfrm>
        </p:grpSpPr>
        <p:sp>
          <p:nvSpPr>
            <p:cNvPr id="46" name="TextBox 19"/>
            <p:cNvSpPr txBox="1">
              <a:spLocks noChangeArrowheads="1"/>
            </p:cNvSpPr>
            <p:nvPr/>
          </p:nvSpPr>
          <p:spPr bwMode="auto">
            <a:xfrm>
              <a:off x="1093460" y="4640933"/>
              <a:ext cx="57278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세로 계산에서 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120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과 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8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은 무엇을 나타낼까요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887442" y="5085639"/>
              <a:ext cx="8111328" cy="7810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920552" y="476267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920551" y="2061510"/>
            <a:ext cx="8088843" cy="2312215"/>
            <a:chOff x="920551" y="2061510"/>
            <a:chExt cx="8088843" cy="2312215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920551" y="2877371"/>
              <a:ext cx="8088843" cy="1496354"/>
            </a:xfrm>
            <a:prstGeom prst="roundRect">
              <a:avLst>
                <a:gd name="adj" fmla="val 1399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920552" y="2061510"/>
              <a:ext cx="6027448" cy="769441"/>
              <a:chOff x="920552" y="2061510"/>
              <a:chExt cx="6027448" cy="769441"/>
            </a:xfrm>
          </p:grpSpPr>
          <p:sp>
            <p:nvSpPr>
              <p:cNvPr id="60" name="TextBox 19"/>
              <p:cNvSpPr txBox="1">
                <a:spLocks noChangeArrowheads="1"/>
              </p:cNvSpPr>
              <p:nvPr/>
            </p:nvSpPr>
            <p:spPr bwMode="auto">
              <a:xfrm>
                <a:off x="1086187" y="2061510"/>
                <a:ext cx="5861813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32</a:t>
                </a:r>
                <a:r>
                  <a:rPr lang="en-US" altLang="ko-KR" sz="2200" b="1" spc="-1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× </a:t>
                </a:r>
                <a:r>
                  <a:rPr kumimoji="0"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4=128</a:t>
                </a:r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을 세로로 계산하면 어떻게 나타낼 수 있을까요</a:t>
                </a:r>
                <a:r>
                  <a:rPr kumimoji="0"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kumimoji="0"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920552" y="220486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원리와 형식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20552" y="2927175"/>
            <a:ext cx="77626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일의 자리를 계산한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십의 자리를 계산한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더하여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128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구합니다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80975"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십의 자리를 계산한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일의 자리를 계산한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더하여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128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구합니다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8" name="타원 2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9" name="이등변 삼각형 2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31" name="타원 3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2" name="이등변 삼각형 3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3" name="그림 32" descr="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920552" y="5037403"/>
            <a:ext cx="70019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모형의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수이고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일 모형의 수입니다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값이고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값입니다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20552" y="1413937"/>
            <a:ext cx="8078964" cy="430887"/>
            <a:chOff x="920552" y="1413937"/>
            <a:chExt cx="8078964" cy="430887"/>
          </a:xfrm>
        </p:grpSpPr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1136576" y="1413937"/>
              <a:ext cx="78629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32</a:t>
              </a:r>
              <a:r>
                <a:rPr lang="en-US" altLang="ko-KR" sz="2200" b="1" spc="-1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어떻게 계산하는지 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920552" y="1520238"/>
              <a:ext cx="219266" cy="218283"/>
              <a:chOff x="-572047" y="4429132"/>
              <a:chExt cx="291025" cy="289721"/>
            </a:xfrm>
          </p:grpSpPr>
          <p:sp>
            <p:nvSpPr>
              <p:cNvPr id="5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42" name="그림 41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200" y="1575890"/>
            <a:ext cx="277200" cy="280350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6823" y="34167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13763" y="52133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타원 48">
            <a:hlinkClick r:id="rId10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11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12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13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14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4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694</Words>
  <Application>Microsoft Office PowerPoint</Application>
  <PresentationFormat>A4 용지(210x297mm)</PresentationFormat>
  <Paragraphs>158</Paragraphs>
  <Slides>17</Slides>
  <Notes>1</Notes>
  <HiddenSlides>1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  <vt:variant>
        <vt:lpstr>재구성한 쇼</vt:lpstr>
      </vt:variant>
      <vt:variant>
        <vt:i4>1</vt:i4>
      </vt:variant>
    </vt:vector>
  </HeadingPairs>
  <TitlesOfParts>
    <vt:vector size="26" baseType="lpstr">
      <vt:lpstr>굴림</vt:lpstr>
      <vt:lpstr>Arial</vt:lpstr>
      <vt:lpstr>나눔고딕 ExtraBold</vt:lpstr>
      <vt:lpstr>나눔바른고딕</vt:lpstr>
      <vt:lpstr>나눔고딕</vt:lpstr>
      <vt:lpstr>맑은 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300</cp:revision>
  <dcterms:created xsi:type="dcterms:W3CDTF">2016-11-16T23:53:02Z</dcterms:created>
  <dcterms:modified xsi:type="dcterms:W3CDTF">2018-01-19T01:53:38Z</dcterms:modified>
</cp:coreProperties>
</file>