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6" r:id="rId6"/>
    <p:sldId id="259" r:id="rId7"/>
    <p:sldId id="267" r:id="rId8"/>
    <p:sldId id="260" r:id="rId9"/>
    <p:sldId id="261" r:id="rId10"/>
    <p:sldId id="263" r:id="rId11"/>
    <p:sldId id="264" r:id="rId12"/>
    <p:sldId id="265" r:id="rId13"/>
    <p:sldId id="262" r:id="rId14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나눔바른고딕" panose="020B0603020101020101" pitchFamily="50" charset="-127"/>
      <p:regular r:id="rId19"/>
      <p:bold r:id="rId20"/>
    </p:embeddedFont>
    <p:embeddedFont>
      <p:font typeface="나눔고딕" panose="020D0604000000000000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660"/>
  </p:normalViewPr>
  <p:slideViewPr>
    <p:cSldViewPr showGuides="1">
      <p:cViewPr varScale="1">
        <p:scale>
          <a:sx n="59" d="100"/>
          <a:sy n="59" d="100"/>
        </p:scale>
        <p:origin x="-84" y="-534"/>
      </p:cViewPr>
      <p:guideLst>
        <p:guide orient="horz" pos="482"/>
        <p:guide orient="horz" pos="3884"/>
        <p:guide orient="horz" pos="618"/>
        <p:guide orient="horz"/>
        <p:guide pos="593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5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emf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05340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88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70~71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46~47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31826" y="14139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계산해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84648" y="2285992"/>
            <a:ext cx="1428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30 </a:t>
            </a:r>
            <a:r>
              <a:rPr lang="en-US" altLang="ko-KR" sz="22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× 3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951490" y="2285992"/>
            <a:ext cx="1217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10 </a:t>
            </a:r>
            <a:r>
              <a:rPr lang="en-US" altLang="ko-KR" sz="22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× 8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35572" y="2285992"/>
            <a:ext cx="919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90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" name="이등변 삼각형 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847219" y="2276872"/>
            <a:ext cx="10103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80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171" y="22993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226" y="23075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48544" y="1412776"/>
            <a:ext cx="8193116" cy="1656183"/>
            <a:chOff x="848544" y="1412776"/>
            <a:chExt cx="8193116" cy="1656183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784648" y="2552078"/>
              <a:ext cx="7257012" cy="51688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48544" y="1412776"/>
              <a:ext cx="81931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대한초등학교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학년에는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반이 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대한초등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901700" algn="just"/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학교 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학년 학생은 모두 몇 명인지 </a:t>
              </a:r>
              <a:r>
                <a:rPr lang="ko-KR" altLang="en-US" sz="2200" b="1" spc="-130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 쓰고 답을 구하세요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812449" y="2595074"/>
            <a:ext cx="2420588" cy="430887"/>
            <a:chOff x="4024306" y="3154363"/>
            <a:chExt cx="2420588" cy="430887"/>
          </a:xfrm>
        </p:grpSpPr>
        <p:sp>
          <p:nvSpPr>
            <p:cNvPr id="3" name="직사각형 2"/>
            <p:cNvSpPr/>
            <p:nvPr/>
          </p:nvSpPr>
          <p:spPr>
            <a:xfrm>
              <a:off x="4024306" y="3154363"/>
              <a:ext cx="171283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80000">
                <a:buFont typeface="Arial" pitchFamily="34" charset="0"/>
                <a:buChar char="•"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×3 =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148633" y="3154363"/>
              <a:ext cx="5277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60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652689" y="3154363"/>
              <a:ext cx="7922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60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명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508673" y="3154363"/>
              <a:ext cx="2143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220" y="26084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26132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219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643182"/>
            <a:ext cx="532118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몇십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en-US" altLang="ko-KR" sz="36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구해</a:t>
            </a: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26132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19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14332" y="4931940"/>
            <a:ext cx="8110634" cy="900324"/>
            <a:chOff x="914332" y="4931940"/>
            <a:chExt cx="8110634" cy="900324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14332" y="5394171"/>
              <a:ext cx="8110634" cy="4380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29954" y="4931940"/>
              <a:ext cx="65998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사려는 물은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몇 병씩 한 묶음으로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팔고 있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920552" y="50748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720" y="410956"/>
            <a:ext cx="4283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물병의 수를 구하는 방법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생각하기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0552" y="5401377"/>
            <a:ext cx="4664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병씩 한 묶음으로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팔고 있습니다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279" y="54241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18078" r="20209" b="60212"/>
          <a:stretch/>
        </p:blipFill>
        <p:spPr>
          <a:xfrm>
            <a:off x="2102706" y="2112263"/>
            <a:ext cx="5951621" cy="28289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39818" y="2112263"/>
            <a:ext cx="1450119" cy="131540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51366" r="-1269" b="-1366"/>
          <a:stretch/>
        </p:blipFill>
        <p:spPr>
          <a:xfrm>
            <a:off x="7349823" y="2112262"/>
            <a:ext cx="1450119" cy="131540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17310" y="1392735"/>
            <a:ext cx="8088126" cy="769441"/>
            <a:chOff x="917310" y="1392735"/>
            <a:chExt cx="8088126" cy="769441"/>
          </a:xfrm>
        </p:grpSpPr>
        <p:grpSp>
          <p:nvGrpSpPr>
            <p:cNvPr id="38" name="그룹 37"/>
            <p:cNvGrpSpPr/>
            <p:nvPr/>
          </p:nvGrpSpPr>
          <p:grpSpPr>
            <a:xfrm>
              <a:off x="917310" y="1484784"/>
              <a:ext cx="219266" cy="218283"/>
              <a:chOff x="-572047" y="4429132"/>
              <a:chExt cx="291025" cy="28972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1129954" y="1392735"/>
              <a:ext cx="78754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효도 잔치에 필요한 물을 사려고 합니다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사야 할 물은 모두 몇 병인지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4946" y="3861048"/>
            <a:ext cx="8105054" cy="1728192"/>
            <a:chOff x="894946" y="3429000"/>
            <a:chExt cx="8105054" cy="1728192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920552" y="3904332"/>
              <a:ext cx="8079448" cy="1252860"/>
            </a:xfrm>
            <a:prstGeom prst="roundRect">
              <a:avLst>
                <a:gd name="adj" fmla="val 1203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059389" y="3429000"/>
              <a:ext cx="42867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구했는지 이야기해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894946" y="358144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3225" y="2598653"/>
            <a:ext cx="8116775" cy="934041"/>
            <a:chOff x="883225" y="2382629"/>
            <a:chExt cx="8116775" cy="93404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883225" y="2839745"/>
              <a:ext cx="8116775" cy="476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992560" y="2382629"/>
              <a:ext cx="40623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사야 할 물은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모두 몇 병일까요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09183" y="251091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95316" y="1407385"/>
            <a:ext cx="8104684" cy="909314"/>
            <a:chOff x="895316" y="1407385"/>
            <a:chExt cx="8104684" cy="90931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895316" y="1851579"/>
              <a:ext cx="8104684" cy="46512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1000691" y="1407385"/>
              <a:ext cx="33762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몇 묶음을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사려고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12516" y="153220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20552" y="4409236"/>
            <a:ext cx="66313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뛰어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20, 40, 60, 80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더하기로 계산하면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20+20+20+20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 있다고 생각하면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0552" y="1862331"/>
            <a:ext cx="20347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552" y="3068960"/>
            <a:ext cx="1938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93" y="18991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66720" y="410956"/>
            <a:ext cx="4283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물병의 수를 구하는 방법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생각하기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93" y="31121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93" y="47540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20552" y="2906772"/>
            <a:ext cx="8100761" cy="1602348"/>
            <a:chOff x="920552" y="2906772"/>
            <a:chExt cx="8100761" cy="160234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947980" y="3385144"/>
              <a:ext cx="8057455" cy="1123976"/>
            </a:xfrm>
            <a:prstGeom prst="roundRect">
              <a:avLst>
                <a:gd name="adj" fmla="val 1292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099089" y="2906772"/>
              <a:ext cx="79222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모형으로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십 모형은 몇 개씩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번 놓아야 하나요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920552" y="30592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47980" y="3497280"/>
            <a:ext cx="7043234" cy="949918"/>
            <a:chOff x="947980" y="3497280"/>
            <a:chExt cx="7043234" cy="949918"/>
          </a:xfrm>
        </p:grpSpPr>
        <p:sp>
          <p:nvSpPr>
            <p:cNvPr id="62" name="TextBox 61"/>
            <p:cNvSpPr txBox="1"/>
            <p:nvPr/>
          </p:nvSpPr>
          <p:spPr>
            <a:xfrm>
              <a:off x="947980" y="3743369"/>
              <a:ext cx="704323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975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2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개씩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번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" t="2865" r="65948" b="83283"/>
            <a:stretch/>
          </p:blipFill>
          <p:spPr>
            <a:xfrm>
              <a:off x="1166648" y="3497280"/>
              <a:ext cx="2823379" cy="949918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920552" y="1844824"/>
            <a:ext cx="8084884" cy="925846"/>
            <a:chOff x="920552" y="1844824"/>
            <a:chExt cx="8084884" cy="92584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947980" y="2304253"/>
              <a:ext cx="8057456" cy="4664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082422" y="1844824"/>
              <a:ext cx="60308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물은 모두 몇 병인지 </a:t>
              </a:r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920552" y="19877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8727" y="4635356"/>
            <a:ext cx="8086707" cy="953884"/>
            <a:chOff x="918727" y="4707364"/>
            <a:chExt cx="8086707" cy="953884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18727" y="5193248"/>
              <a:ext cx="808670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1120993" y="4707364"/>
              <a:ext cx="37192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십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모형은 모두 몇 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920552" y="48513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6720" y="410956"/>
            <a:ext cx="4309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 원리와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0552" y="2298074"/>
            <a:ext cx="20550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947981" y="5127263"/>
            <a:ext cx="20276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20552" y="1392735"/>
            <a:ext cx="8084884" cy="430887"/>
            <a:chOff x="920552" y="1392735"/>
            <a:chExt cx="8084884" cy="430887"/>
          </a:xfrm>
        </p:grpSpPr>
        <p:grpSp>
          <p:nvGrpSpPr>
            <p:cNvPr id="37" name="그룹 36"/>
            <p:cNvGrpSpPr/>
            <p:nvPr/>
          </p:nvGrpSpPr>
          <p:grpSpPr>
            <a:xfrm>
              <a:off x="920552" y="1484784"/>
              <a:ext cx="219266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129954" y="1392735"/>
              <a:ext cx="78754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어떻게 계산하는지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162" y="23451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162" y="37641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162" y="51464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626" y="3642733"/>
            <a:ext cx="8100686" cy="1406347"/>
            <a:chOff x="920626" y="3642733"/>
            <a:chExt cx="8100686" cy="1406347"/>
          </a:xfrm>
        </p:grpSpPr>
        <p:sp>
          <p:nvSpPr>
            <p:cNvPr id="67" name="TextBox 19"/>
            <p:cNvSpPr txBox="1">
              <a:spLocks noChangeArrowheads="1"/>
            </p:cNvSpPr>
            <p:nvPr/>
          </p:nvSpPr>
          <p:spPr bwMode="auto">
            <a:xfrm>
              <a:off x="1150436" y="3642733"/>
              <a:ext cx="53511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계산하는 방법을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920626" y="4149080"/>
              <a:ext cx="8100686" cy="90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953618" y="379289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2508983"/>
            <a:ext cx="8100760" cy="972055"/>
            <a:chOff x="920552" y="2508983"/>
            <a:chExt cx="8100760" cy="972055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920552" y="3013038"/>
              <a:ext cx="810076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1119756" y="2508983"/>
              <a:ext cx="39405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얼마라고 생각하나요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920553" y="269476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1" y="1412776"/>
            <a:ext cx="8100761" cy="951875"/>
            <a:chOff x="920551" y="1412776"/>
            <a:chExt cx="8100761" cy="951875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920551" y="1896651"/>
              <a:ext cx="810076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1093638" y="1412776"/>
              <a:ext cx="55018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십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모형의 수를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20626" y="15748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20552" y="4223718"/>
            <a:ext cx="69944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algn="just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십 모형의 수이므로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4=80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20552" y="3013039"/>
            <a:ext cx="1584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0553" y="1902675"/>
            <a:ext cx="24482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6720" y="410956"/>
            <a:ext cx="4309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 원리와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795" y="19471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795" y="3063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795" y="43903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7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1868782"/>
            <a:ext cx="1080120" cy="613588"/>
            <a:chOff x="920552" y="1868782"/>
            <a:chExt cx="1080120" cy="613588"/>
          </a:xfrm>
        </p:grpSpPr>
        <p:pic>
          <p:nvPicPr>
            <p:cNvPr id="8" name="그림 7"/>
            <p:cNvPicPr preferRelativeResize="0"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1" t="54709" r="75251" b="40582"/>
            <a:stretch/>
          </p:blipFill>
          <p:spPr>
            <a:xfrm>
              <a:off x="1109345" y="1868782"/>
              <a:ext cx="891327" cy="613588"/>
            </a:xfrm>
            <a:prstGeom prst="rect">
              <a:avLst/>
            </a:prstGeom>
          </p:spPr>
        </p:pic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920552" y="21125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3980349"/>
            <a:ext cx="1080120" cy="613588"/>
            <a:chOff x="920552" y="3980349"/>
            <a:chExt cx="1080120" cy="613588"/>
          </a:xfrm>
        </p:grpSpPr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920552" y="42613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1" t="61496" r="75251" b="33795"/>
            <a:stretch/>
          </p:blipFill>
          <p:spPr>
            <a:xfrm>
              <a:off x="1109345" y="3980349"/>
              <a:ext cx="891327" cy="613588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6609184" y="1940790"/>
            <a:ext cx="825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60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489" y="2463499"/>
            <a:ext cx="240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6720" y="410956"/>
            <a:ext cx="435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2400" b="1" spc="-150" dirty="0">
                <a:solidFill>
                  <a:srgbClr val="92D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300" b="1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×</a:t>
            </a:r>
            <a:r>
              <a:rPr lang="en-US" altLang="ko-KR" sz="2400" b="1" spc="-150" dirty="0">
                <a:solidFill>
                  <a:srgbClr val="92D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84648" y="1960132"/>
            <a:ext cx="940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40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929" y="2559574"/>
            <a:ext cx="1533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95962" y="4102191"/>
            <a:ext cx="1289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90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1180188" y="4761281"/>
            <a:ext cx="2284412" cy="895350"/>
            <a:chOff x="970782" y="4581525"/>
            <a:chExt cx="2284412" cy="895350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0782" y="4581525"/>
              <a:ext cx="7715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2144" y="4581525"/>
              <a:ext cx="7715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669" y="4581525"/>
              <a:ext cx="7715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" name="TextBox 83"/>
          <p:cNvSpPr txBox="1"/>
          <p:nvPr/>
        </p:nvSpPr>
        <p:spPr>
          <a:xfrm>
            <a:off x="6609184" y="4078233"/>
            <a:ext cx="1116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80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6035199" y="4718244"/>
            <a:ext cx="1849437" cy="895747"/>
            <a:chOff x="5466582" y="4581128"/>
            <a:chExt cx="1849437" cy="895747"/>
          </a:xfrm>
        </p:grpSpPr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6582" y="4581525"/>
              <a:ext cx="8763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39719" y="4581128"/>
              <a:ext cx="8763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742039" y="1868782"/>
            <a:ext cx="968844" cy="613588"/>
            <a:chOff x="5742039" y="1868782"/>
            <a:chExt cx="968844" cy="613588"/>
          </a:xfrm>
        </p:grpSpPr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0" t="54816" r="40272" b="40475"/>
            <a:stretch/>
          </p:blipFill>
          <p:spPr>
            <a:xfrm>
              <a:off x="5819556" y="1868782"/>
              <a:ext cx="891327" cy="613588"/>
            </a:xfrm>
            <a:prstGeom prst="rect">
              <a:avLst/>
            </a:prstGeom>
          </p:spPr>
        </p:pic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5742039" y="21125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5742039" y="3978441"/>
            <a:ext cx="968844" cy="613588"/>
            <a:chOff x="5742039" y="3978441"/>
            <a:chExt cx="968844" cy="613588"/>
          </a:xfrm>
        </p:grpSpPr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0" t="61482" r="40272" b="33809"/>
            <a:stretch/>
          </p:blipFill>
          <p:spPr>
            <a:xfrm>
              <a:off x="5819556" y="3978441"/>
              <a:ext cx="891327" cy="613588"/>
            </a:xfrm>
            <a:prstGeom prst="rect">
              <a:avLst/>
            </a:prstGeom>
          </p:spPr>
        </p:pic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5742039" y="42222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392735"/>
            <a:ext cx="2232248" cy="430887"/>
            <a:chOff x="920552" y="1392735"/>
            <a:chExt cx="2232248" cy="430887"/>
          </a:xfrm>
        </p:grpSpPr>
        <p:grpSp>
          <p:nvGrpSpPr>
            <p:cNvPr id="41" name="그룹 40"/>
            <p:cNvGrpSpPr/>
            <p:nvPr/>
          </p:nvGrpSpPr>
          <p:grpSpPr>
            <a:xfrm>
              <a:off x="920552" y="1484784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29954" y="1392735"/>
              <a:ext cx="20228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8369" y="20308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7038" y="19735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2286" y="41741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6294" y="41429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hlinkClick r:id="rId12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>
            <a:hlinkClick r:id="rId13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1" y="3356992"/>
            <a:ext cx="8100000" cy="2376264"/>
            <a:chOff x="920551" y="3356992"/>
            <a:chExt cx="8100000" cy="2376264"/>
          </a:xfrm>
        </p:grpSpPr>
        <p:sp>
          <p:nvSpPr>
            <p:cNvPr id="115" name="모서리가 둥근 직사각형 114"/>
            <p:cNvSpPr/>
            <p:nvPr/>
          </p:nvSpPr>
          <p:spPr>
            <a:xfrm>
              <a:off x="920551" y="3897158"/>
              <a:ext cx="8100000" cy="1836098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1093564" y="3356992"/>
              <a:ext cx="67169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풍선은 모두 몇 개인지 여러 가지 방법으로 구해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920552" y="35010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2204864"/>
            <a:ext cx="8084884" cy="967193"/>
            <a:chOff x="920552" y="2204864"/>
            <a:chExt cx="8084884" cy="967193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920552" y="2704057"/>
              <a:ext cx="808488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1103683" y="2204864"/>
              <a:ext cx="48558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smtClean="0">
                  <a:latin typeface="나눔고딕" pitchFamily="50" charset="-127"/>
                  <a:ea typeface="나눔고딕" pitchFamily="50" charset="-127"/>
                </a:rPr>
                <a:t>풍선을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몇 개씩 몇 묶음 사려고 하나요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930671" y="23255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32520" y="410956"/>
            <a:ext cx="43384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20552" y="3973810"/>
            <a:ext cx="7632447" cy="1615430"/>
            <a:chOff x="1414489" y="3187417"/>
            <a:chExt cx="7632447" cy="1615430"/>
          </a:xfrm>
        </p:grpSpPr>
        <p:sp>
          <p:nvSpPr>
            <p:cNvPr id="116" name="TextBox 115"/>
            <p:cNvSpPr txBox="1"/>
            <p:nvPr/>
          </p:nvSpPr>
          <p:spPr>
            <a:xfrm>
              <a:off x="1414489" y="3356297"/>
              <a:ext cx="763244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algn="just">
                <a:buFont typeface="Arial" panose="020B0604020202020204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식을 세우면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이고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십 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모형의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수는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2=6</a:t>
              </a:r>
            </a:p>
            <a:p>
              <a:pPr algn="just"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이므로 사야 할 풍선은 모두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60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개입니다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indent="-180975" algn="just"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2=6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이고 계산한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붙이면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60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개입니다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indent="-180975" algn="just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30+30=60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이므로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60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개입니다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7341053" y="3187417"/>
              <a:ext cx="1512887" cy="895350"/>
              <a:chOff x="6851580" y="2382913"/>
              <a:chExt cx="1512887" cy="895350"/>
            </a:xfrm>
          </p:grpSpPr>
          <p:pic>
            <p:nvPicPr>
              <p:cNvPr id="11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1580" y="2382913"/>
                <a:ext cx="771525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92942" y="2382913"/>
                <a:ext cx="771525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920552" y="2710081"/>
            <a:ext cx="28721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302" y="27479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20552" y="1340768"/>
            <a:ext cx="8084884" cy="769441"/>
            <a:chOff x="920552" y="1340768"/>
            <a:chExt cx="8084884" cy="769441"/>
          </a:xfrm>
        </p:grpSpPr>
        <p:grpSp>
          <p:nvGrpSpPr>
            <p:cNvPr id="48" name="그룹 47"/>
            <p:cNvGrpSpPr/>
            <p:nvPr/>
          </p:nvGrpSpPr>
          <p:grpSpPr>
            <a:xfrm>
              <a:off x="920552" y="1432817"/>
              <a:ext cx="219266" cy="218283"/>
              <a:chOff x="-572047" y="4429132"/>
              <a:chExt cx="291025" cy="289721"/>
            </a:xfrm>
          </p:grpSpPr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29954" y="1340768"/>
              <a:ext cx="78754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마을 회관에 장식할 풍선을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30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묶음 사려고 합니다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사야 할 풍선은 모두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몇 개인지 여러 가지 방법으로 구해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302" y="46064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04466" y="1412776"/>
            <a:ext cx="7460902" cy="430887"/>
            <a:chOff x="804466" y="1412776"/>
            <a:chExt cx="7460902" cy="430887"/>
          </a:xfrm>
        </p:grpSpPr>
        <p:sp>
          <p:nvSpPr>
            <p:cNvPr id="14" name="직사각형 13"/>
            <p:cNvSpPr/>
            <p:nvPr/>
          </p:nvSpPr>
          <p:spPr>
            <a:xfrm>
              <a:off x="804466" y="1412776"/>
              <a:ext cx="74609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모형을 보고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3656856" y="148534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10012" y="4500570"/>
            <a:ext cx="2085929" cy="430887"/>
            <a:chOff x="3510012" y="4500570"/>
            <a:chExt cx="2085929" cy="430887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4232920" y="4500570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3510012" y="4500570"/>
              <a:ext cx="83227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40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664968" y="4500570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5034359" y="4500570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6" name="직사각형 75"/>
          <p:cNvSpPr/>
          <p:nvPr/>
        </p:nvSpPr>
        <p:spPr>
          <a:xfrm>
            <a:off x="4260294" y="4500570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046334" y="4500570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8" y="45139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07" y="2348880"/>
            <a:ext cx="4027917" cy="175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455</Words>
  <Application>Microsoft Office PowerPoint</Application>
  <PresentationFormat>A4 용지(210x297mm)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굴림</vt:lpstr>
      <vt:lpstr>Arial</vt:lpstr>
      <vt:lpstr>나눔고딕 ExtraBold</vt:lpstr>
      <vt:lpstr>맑은 고딕</vt:lpstr>
      <vt:lpstr>나눔바른고딕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216</cp:revision>
  <cp:lastPrinted>2017-11-30T05:36:08Z</cp:lastPrinted>
  <dcterms:created xsi:type="dcterms:W3CDTF">2016-11-16T23:53:02Z</dcterms:created>
  <dcterms:modified xsi:type="dcterms:W3CDTF">2018-01-19T00:03:41Z</dcterms:modified>
</cp:coreProperties>
</file>