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17"/>
  </p:notesMasterIdLst>
  <p:sldIdLst>
    <p:sldId id="256" r:id="rId4"/>
    <p:sldId id="257" r:id="rId5"/>
    <p:sldId id="258" r:id="rId6"/>
    <p:sldId id="285" r:id="rId7"/>
    <p:sldId id="279" r:id="rId8"/>
    <p:sldId id="286" r:id="rId9"/>
    <p:sldId id="288" r:id="rId10"/>
    <p:sldId id="283" r:id="rId11"/>
    <p:sldId id="284" r:id="rId12"/>
    <p:sldId id="291" r:id="rId13"/>
    <p:sldId id="289" r:id="rId14"/>
    <p:sldId id="292" r:id="rId15"/>
    <p:sldId id="262" r:id="rId16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Cambria Math" panose="02040503050406030204" pitchFamily="18" charset="0"/>
      <p:regular r:id="rId22"/>
    </p:embeddedFont>
    <p:embeddedFont>
      <p:font typeface="나눔고딕 ExtraBold" panose="020D0904000000000000" pitchFamily="50" charset="-127"/>
      <p:bold r:id="rId23"/>
    </p:embeddedFont>
    <p:embeddedFont>
      <p:font typeface="나눔바른고딕" panose="020B0603020101020101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  <p15:guide id="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842" autoAdjust="0"/>
  </p:normalViewPr>
  <p:slideViewPr>
    <p:cSldViewPr snapToGrid="0" showGuides="1">
      <p:cViewPr>
        <p:scale>
          <a:sx n="80" d="100"/>
          <a:sy n="80" d="100"/>
        </p:scale>
        <p:origin x="-1482" y="-168"/>
      </p:cViewPr>
      <p:guideLst>
        <p:guide orient="horz" pos="482"/>
        <p:guide orient="horz" pos="3712"/>
        <p:guide orient="horz" pos="618"/>
        <p:guide orient="horz" pos="923"/>
        <p:guide orient="horz"/>
        <p:guide pos="564"/>
        <p:guide pos="569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53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753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778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2761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6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026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나눗셈의 몫을 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곱셈식으로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 구해 볼까요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4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나눗셈의 몫을 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곰셈식으로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구해 볼까요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96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13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7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66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26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38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7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5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emf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emf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12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11" Type="http://schemas.openxmlformats.org/officeDocument/2006/relationships/slide" Target="slide6.xml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11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11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19742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390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나눗셈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58~59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40~41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3682762" y="2677918"/>
            <a:ext cx="542928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나눗셈의 몫을 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 err="1">
                <a:latin typeface="나눔고딕 ExtraBold" pitchFamily="50" charset="-127"/>
                <a:ea typeface="나눔고딕 ExtraBold" pitchFamily="50" charset="-127"/>
              </a:rPr>
              <a:t>곱셈식으로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 구해 볼까요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75715" y="1460276"/>
            <a:ext cx="8298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2200" b="1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곱셈식을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이용하여 </a:t>
            </a:r>
            <a:r>
              <a:rPr lang="ko-KR" altLang="en-US" sz="2200" b="1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나눗셈식의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몫을 구해 선으로 이어 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3711070" y="2282168"/>
            <a:ext cx="116984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872" y="27471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직선 연결선 42"/>
          <p:cNvCxnSpPr/>
          <p:nvPr/>
        </p:nvCxnSpPr>
        <p:spPr>
          <a:xfrm flipV="1">
            <a:off x="6549876" y="2961084"/>
            <a:ext cx="1169843" cy="67943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3711070" y="2960948"/>
            <a:ext cx="1169843" cy="68188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 flipV="1">
            <a:off x="3711070" y="2962500"/>
            <a:ext cx="1169843" cy="68252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6549876" y="2282168"/>
            <a:ext cx="1169843" cy="136285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 flipV="1">
            <a:off x="6549876" y="2282168"/>
            <a:ext cx="1169843" cy="6787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그림 4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224" y="27471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1825536" y="2022366"/>
            <a:ext cx="8076862" cy="1877437"/>
            <a:chOff x="1825536" y="2022366"/>
            <a:chExt cx="8076862" cy="1877437"/>
          </a:xfrm>
        </p:grpSpPr>
        <p:sp>
          <p:nvSpPr>
            <p:cNvPr id="11" name="직사각형 10"/>
            <p:cNvSpPr/>
            <p:nvPr/>
          </p:nvSpPr>
          <p:spPr>
            <a:xfrm>
              <a:off x="4938063" y="2075104"/>
              <a:ext cx="2472722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 × 9 = 18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× 8 =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24  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8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× 7 =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56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825536" y="2076973"/>
              <a:ext cx="2138837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18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÷ 2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=</a:t>
              </a:r>
              <a:endParaRPr lang="en-US" altLang="ko-KR" sz="24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56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÷ 7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=        </a:t>
              </a:r>
              <a:endParaRPr lang="en-US" altLang="ko-KR" sz="24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24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÷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8</a:t>
              </a:r>
              <a:r>
                <a:rPr lang="en-US" altLang="ko-KR" sz="20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0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=      </a:t>
              </a:r>
              <a:r>
                <a:rPr lang="en-US" altLang="ko-KR" sz="2000" b="1" spc="-15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0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000" b="1" spc="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0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296170" y="2063361"/>
              <a:ext cx="1606228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=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=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8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3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=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9</a:t>
              </a:r>
              <a:endPara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7957170" y="2076061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7957170" y="2759554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7957170" y="3426202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3110334" y="2079516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3110334" y="2760710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3110334" y="3428519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558012" y="2022366"/>
              <a:ext cx="513445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1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4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1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4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707136" y="2022366"/>
              <a:ext cx="513445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1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4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1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4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564338" y="2022366"/>
              <a:ext cx="513445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1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4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1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4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382370" y="2022366"/>
              <a:ext cx="513445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1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4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1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4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8" name="이등변 삼각형 2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30" name="타원 2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2" name="이등변 삼각형 3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55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6247107" y="3120202"/>
            <a:ext cx="2772440" cy="723900"/>
            <a:chOff x="6247107" y="3120202"/>
            <a:chExt cx="2772440" cy="723900"/>
          </a:xfrm>
        </p:grpSpPr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72" t="55000" r="13579" b="39444"/>
            <a:stretch/>
          </p:blipFill>
          <p:spPr>
            <a:xfrm>
              <a:off x="6247107" y="3120202"/>
              <a:ext cx="2366803" cy="723900"/>
            </a:xfrm>
            <a:prstGeom prst="rect">
              <a:avLst/>
            </a:prstGeom>
          </p:spPr>
        </p:pic>
        <p:sp>
          <p:nvSpPr>
            <p:cNvPr id="37" name="직사각형 36"/>
            <p:cNvSpPr/>
            <p:nvPr/>
          </p:nvSpPr>
          <p:spPr>
            <a:xfrm>
              <a:off x="8558191" y="3264407"/>
              <a:ext cx="4613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85838" indent="-985838"/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줄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875714" y="1460074"/>
            <a:ext cx="8413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indent="-898525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2200" b="1" spc="-15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학생들이 한 줄에 </a:t>
            </a:r>
            <a:r>
              <a:rPr lang="en-US" altLang="ko-KR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명씩 줄을 서려고 합니다</a:t>
            </a:r>
            <a:r>
              <a:rPr lang="en-US" altLang="ko-KR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학생이 </a:t>
            </a:r>
            <a:r>
              <a:rPr lang="ko-KR" altLang="en-US" sz="2200" b="1" spc="-15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모두 </a:t>
            </a:r>
            <a:r>
              <a:rPr lang="en-US" altLang="ko-KR" sz="2200" b="1" spc="-15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32</a:t>
            </a:r>
            <a:r>
              <a:rPr lang="ko-KR" altLang="en-US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명이면 몇 줄을 서야 할까요</a:t>
            </a:r>
            <a:r>
              <a:rPr lang="en-US" altLang="ko-KR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?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000231" y="2586255"/>
            <a:ext cx="2263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8×4=32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25181" y="2586255"/>
            <a:ext cx="2263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32÷8=4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748340" y="3241029"/>
            <a:ext cx="17994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956" y="25862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2040" y="25862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674" y="32849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1916171" y="2669743"/>
            <a:ext cx="3411203" cy="546584"/>
            <a:chOff x="1916171" y="2669743"/>
            <a:chExt cx="3411203" cy="546584"/>
          </a:xfrm>
        </p:grpSpPr>
        <p:pic>
          <p:nvPicPr>
            <p:cNvPr id="19" name="그림 1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5" t="82782" r="70413" b="13023"/>
            <a:stretch/>
          </p:blipFill>
          <p:spPr>
            <a:xfrm>
              <a:off x="1916171" y="2669743"/>
              <a:ext cx="1119254" cy="546584"/>
            </a:xfrm>
            <a:prstGeom prst="rect">
              <a:avLst/>
            </a:prstGeom>
          </p:spPr>
        </p:pic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2" t="67935" r="48048" b="30020"/>
            <a:stretch/>
          </p:blipFill>
          <p:spPr>
            <a:xfrm>
              <a:off x="3035425" y="2892518"/>
              <a:ext cx="2291949" cy="266469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5525934" y="2659930"/>
            <a:ext cx="3411203" cy="546584"/>
            <a:chOff x="5525934" y="2659930"/>
            <a:chExt cx="3411203" cy="546584"/>
          </a:xfrm>
        </p:grpSpPr>
        <p:pic>
          <p:nvPicPr>
            <p:cNvPr id="20" name="그림 19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5" t="87019" r="70413" b="8786"/>
            <a:stretch/>
          </p:blipFill>
          <p:spPr>
            <a:xfrm>
              <a:off x="5525934" y="2659930"/>
              <a:ext cx="1119254" cy="546584"/>
            </a:xfrm>
            <a:prstGeom prst="rect">
              <a:avLst/>
            </a:prstGeom>
          </p:spPr>
        </p:pic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2" t="67935" r="48048" b="30020"/>
            <a:stretch/>
          </p:blipFill>
          <p:spPr>
            <a:xfrm>
              <a:off x="6645188" y="2892518"/>
              <a:ext cx="2291949" cy="266469"/>
            </a:xfrm>
            <a:prstGeom prst="rect">
              <a:avLst/>
            </a:prstGeom>
          </p:spPr>
        </p:pic>
      </p:grpSp>
      <p:grpSp>
        <p:nvGrpSpPr>
          <p:cNvPr id="18" name="그룹 17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4" name="이등변 삼각형 2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8" name="이등변 삼각형 2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1911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34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96981" y="2433437"/>
            <a:ext cx="8154465" cy="1134233"/>
            <a:chOff x="896981" y="2433437"/>
            <a:chExt cx="8154465" cy="1134233"/>
          </a:xfrm>
        </p:grpSpPr>
        <p:sp>
          <p:nvSpPr>
            <p:cNvPr id="13" name="직사각형 12"/>
            <p:cNvSpPr/>
            <p:nvPr/>
          </p:nvSpPr>
          <p:spPr>
            <a:xfrm>
              <a:off x="896981" y="2433437"/>
              <a:ext cx="81120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철수가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읽은 책의 장수를 </a:t>
              </a:r>
              <a:r>
                <a:rPr lang="ko-KR" altLang="en-US" sz="2200" b="1" dirty="0" err="1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곱셈식으로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구해 보세요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64932" y="2808732"/>
              <a:ext cx="8086514" cy="758938"/>
              <a:chOff x="964932" y="2808732"/>
              <a:chExt cx="8086514" cy="758938"/>
            </a:xfrm>
          </p:grpSpPr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72" t="55000" r="13579" b="39444"/>
              <a:stretch/>
            </p:blipFill>
            <p:spPr>
              <a:xfrm>
                <a:off x="6366150" y="2808732"/>
                <a:ext cx="2366803" cy="723900"/>
              </a:xfrm>
              <a:prstGeom prst="rect">
                <a:avLst/>
              </a:prstGeom>
            </p:spPr>
          </p:pic>
          <p:sp>
            <p:nvSpPr>
              <p:cNvPr id="37" name="직사각형 36"/>
              <p:cNvSpPr/>
              <p:nvPr/>
            </p:nvSpPr>
            <p:spPr>
              <a:xfrm>
                <a:off x="8590090" y="2974323"/>
                <a:ext cx="4613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85838" indent="-985838"/>
                <a:r>
                  <a:rPr lang="ko-KR" altLang="en-US" sz="2200" b="1" dirty="0" smtClean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장</a:t>
                </a:r>
                <a:endPara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grpSp>
            <p:nvGrpSpPr>
              <p:cNvPr id="35" name="그룹 34"/>
              <p:cNvGrpSpPr/>
              <p:nvPr/>
            </p:nvGrpSpPr>
            <p:grpSpPr>
              <a:xfrm>
                <a:off x="2115047" y="3277142"/>
                <a:ext cx="4251103" cy="266469"/>
                <a:chOff x="2915417" y="4170483"/>
                <a:chExt cx="4251103" cy="266469"/>
              </a:xfrm>
            </p:grpSpPr>
            <p:pic>
              <p:nvPicPr>
                <p:cNvPr id="36" name="그림 35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262" t="67935" r="48048" b="30020"/>
                <a:stretch/>
              </p:blipFill>
              <p:spPr>
                <a:xfrm>
                  <a:off x="2915417" y="4170483"/>
                  <a:ext cx="3110884" cy="266469"/>
                </a:xfrm>
                <a:prstGeom prst="rect">
                  <a:avLst/>
                </a:prstGeom>
              </p:spPr>
            </p:pic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262" t="67935" r="48048" b="30020"/>
                <a:stretch/>
              </p:blipFill>
              <p:spPr>
                <a:xfrm>
                  <a:off x="5811687" y="4170483"/>
                  <a:ext cx="1354833" cy="266469"/>
                </a:xfrm>
                <a:prstGeom prst="rect">
                  <a:avLst/>
                </a:prstGeom>
              </p:spPr>
            </p:pic>
          </p:grpSp>
          <p:pic>
            <p:nvPicPr>
              <p:cNvPr id="45" name="그림 44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45" t="82782" r="70413" b="13023"/>
              <a:stretch/>
            </p:blipFill>
            <p:spPr>
              <a:xfrm>
                <a:off x="964932" y="3021086"/>
                <a:ext cx="1119254" cy="546584"/>
              </a:xfrm>
              <a:prstGeom prst="rect">
                <a:avLst/>
              </a:prstGeom>
            </p:spPr>
          </p:pic>
        </p:grpSp>
      </p:grpSp>
      <p:sp>
        <p:nvSpPr>
          <p:cNvPr id="8" name="직사각형 7"/>
          <p:cNvSpPr/>
          <p:nvPr/>
        </p:nvSpPr>
        <p:spPr>
          <a:xfrm>
            <a:off x="875714" y="1460074"/>
            <a:ext cx="8413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indent="-898525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2200" b="1" spc="-15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철수가 </a:t>
            </a:r>
            <a:r>
              <a:rPr lang="en-US" altLang="ko-KR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쪽씩 </a:t>
            </a:r>
            <a:r>
              <a:rPr lang="en-US" altLang="ko-KR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일을 읽은 책을 미희가 하루에 </a:t>
            </a:r>
            <a:r>
              <a:rPr lang="en-US" altLang="ko-KR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쪽씩 보려고 합니다</a:t>
            </a:r>
            <a:r>
              <a:rPr lang="en-US" altLang="ko-KR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2200" b="1" spc="-15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물음에 답하세요</a:t>
            </a:r>
            <a:r>
              <a:rPr lang="en-US" altLang="ko-KR" sz="2200" b="1" spc="-15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spc="-15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15048" y="2966894"/>
            <a:ext cx="42459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6×4=24 (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또는 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4×6=24)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974858" y="2972211"/>
            <a:ext cx="1596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24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25913" y="5072249"/>
            <a:ext cx="34242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24÷4=6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96981" y="4445932"/>
            <a:ext cx="8143832" cy="1265594"/>
            <a:chOff x="896981" y="4445932"/>
            <a:chExt cx="8143832" cy="1265594"/>
          </a:xfrm>
        </p:grpSpPr>
        <p:grpSp>
          <p:nvGrpSpPr>
            <p:cNvPr id="5" name="그룹 4"/>
            <p:cNvGrpSpPr/>
            <p:nvPr/>
          </p:nvGrpSpPr>
          <p:grpSpPr>
            <a:xfrm>
              <a:off x="896981" y="4445932"/>
              <a:ext cx="8112081" cy="1265594"/>
              <a:chOff x="896981" y="4445932"/>
              <a:chExt cx="8112081" cy="1265594"/>
            </a:xfrm>
          </p:grpSpPr>
          <p:sp>
            <p:nvSpPr>
              <p:cNvPr id="28" name="직사각형 27"/>
              <p:cNvSpPr/>
              <p:nvPr/>
            </p:nvSpPr>
            <p:spPr>
              <a:xfrm>
                <a:off x="896981" y="4445932"/>
                <a:ext cx="811208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미희가 철수가 읽은 책을 </a:t>
                </a:r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4</a:t>
                </a:r>
                <a:r>
                  <a:rPr lang="ko-KR" altLang="en-US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쪽씩 읽는다면 며칠 동안 읽어야 할까요</a:t>
                </a:r>
                <a:r>
                  <a:rPr lang="en-US" altLang="ko-KR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grpSp>
            <p:nvGrpSpPr>
              <p:cNvPr id="3" name="그룹 2"/>
              <p:cNvGrpSpPr/>
              <p:nvPr/>
            </p:nvGrpSpPr>
            <p:grpSpPr>
              <a:xfrm>
                <a:off x="964932" y="4932287"/>
                <a:ext cx="7768021" cy="779239"/>
                <a:chOff x="964932" y="4932287"/>
                <a:chExt cx="7768021" cy="779239"/>
              </a:xfrm>
            </p:grpSpPr>
            <p:pic>
              <p:nvPicPr>
                <p:cNvPr id="47" name="그림 46"/>
                <p:cNvPicPr preferRelativeResize="0"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072" t="55000" r="13579" b="39444"/>
                <a:stretch/>
              </p:blipFill>
              <p:spPr>
                <a:xfrm>
                  <a:off x="6366150" y="4932287"/>
                  <a:ext cx="2366803" cy="723900"/>
                </a:xfrm>
                <a:prstGeom prst="rect">
                  <a:avLst/>
                </a:prstGeom>
              </p:spPr>
            </p:pic>
            <p:pic>
              <p:nvPicPr>
                <p:cNvPr id="46" name="그림 45"/>
                <p:cNvPicPr preferRelativeResize="0"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545" t="87019" r="70413" b="8786"/>
                <a:stretch/>
              </p:blipFill>
              <p:spPr>
                <a:xfrm>
                  <a:off x="964932" y="5164942"/>
                  <a:ext cx="1119254" cy="546584"/>
                </a:xfrm>
                <a:prstGeom prst="rect">
                  <a:avLst/>
                </a:prstGeom>
              </p:spPr>
            </p:pic>
            <p:grpSp>
              <p:nvGrpSpPr>
                <p:cNvPr id="48" name="그룹 47"/>
                <p:cNvGrpSpPr/>
                <p:nvPr/>
              </p:nvGrpSpPr>
              <p:grpSpPr>
                <a:xfrm>
                  <a:off x="2115047" y="5400697"/>
                  <a:ext cx="4251103" cy="266469"/>
                  <a:chOff x="2915417" y="4170483"/>
                  <a:chExt cx="4251103" cy="266469"/>
                </a:xfrm>
              </p:grpSpPr>
              <p:pic>
                <p:nvPicPr>
                  <p:cNvPr id="49" name="그림 48"/>
                  <p:cNvPicPr preferRelativeResize="0"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262" t="67935" r="48048" b="30020"/>
                  <a:stretch/>
                </p:blipFill>
                <p:spPr>
                  <a:xfrm>
                    <a:off x="2915417" y="4170483"/>
                    <a:ext cx="3110884" cy="266469"/>
                  </a:xfrm>
                  <a:prstGeom prst="rect">
                    <a:avLst/>
                  </a:prstGeom>
                </p:spPr>
              </p:pic>
              <p:pic>
                <p:nvPicPr>
                  <p:cNvPr id="50" name="그림 49"/>
                  <p:cNvPicPr preferRelativeResize="0"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262" t="67935" r="48048" b="30020"/>
                  <a:stretch/>
                </p:blipFill>
                <p:spPr>
                  <a:xfrm>
                    <a:off x="5811687" y="4170483"/>
                    <a:ext cx="1354833" cy="26646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9" name="직사각형 18"/>
            <p:cNvSpPr/>
            <p:nvPr/>
          </p:nvSpPr>
          <p:spPr>
            <a:xfrm>
              <a:off x="8579457" y="5111577"/>
              <a:ext cx="4613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85838" indent="-985838"/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일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6974858" y="5077566"/>
            <a:ext cx="1596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928" y="29512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928" y="50704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29512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50704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그룹 29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31" name="타원 3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2" name="이등변 삼각형 3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34" name="타원 3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8" name="이등변 삼각형 3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62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41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3" y="2887485"/>
            <a:ext cx="5912121" cy="162163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나눗셈의 몫을 </a:t>
            </a:r>
            <a:r>
              <a:rPr lang="ko-KR" altLang="en-US" sz="3600" dirty="0" err="1" smtClean="0">
                <a:latin typeface="나눔고딕 ExtraBold" pitchFamily="50" charset="-127"/>
                <a:ea typeface="나눔고딕 ExtraBold" pitchFamily="50" charset="-127"/>
              </a:rPr>
              <a:t>곱셈구구로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구해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>
            <a:off x="395536" y="476672"/>
            <a:ext cx="419742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67544" y="46479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568" y="52751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88604" y="548680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나눗셈의 몫을 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곱셈식으로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구해 볼까요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682762" y="2677918"/>
            <a:ext cx="542928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나눗셈의 몫을 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 err="1" smtClean="0">
                <a:latin typeface="나눔고딕 ExtraBold" pitchFamily="50" charset="-127"/>
                <a:ea typeface="나눔고딕 ExtraBold" pitchFamily="50" charset="-127"/>
              </a:rPr>
              <a:t>곱셈식으로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 구해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1910" y="28054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419742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6479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2751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8604" y="548680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나눗셈의 몫을 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곱셈식으로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구해 볼까요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896067" y="4446440"/>
            <a:ext cx="8113328" cy="43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0699" y="4436006"/>
            <a:ext cx="68048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말 전하기 놀이를 하기 위해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모둠을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나누는 상황입니다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376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나눗셈의 몫을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곱셈식에서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곱하는 수를 찾아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5" name="모서리가 둥근 직사각형 54"/>
          <p:cNvSpPr/>
          <p:nvPr/>
        </p:nvSpPr>
        <p:spPr>
          <a:xfrm>
            <a:off x="895350" y="5466178"/>
            <a:ext cx="8145463" cy="43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0699" y="5467291"/>
            <a:ext cx="18742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37" name="그림 36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613" y="44443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613" y="54806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그룹 27"/>
          <p:cNvGrpSpPr/>
          <p:nvPr/>
        </p:nvGrpSpPr>
        <p:grpSpPr>
          <a:xfrm>
            <a:off x="1017326" y="3939146"/>
            <a:ext cx="5931464" cy="430887"/>
            <a:chOff x="1034861" y="3712295"/>
            <a:chExt cx="5931464" cy="430887"/>
          </a:xfrm>
        </p:grpSpPr>
        <p:sp>
          <p:nvSpPr>
            <p:cNvPr id="29" name="TextBox 28"/>
            <p:cNvSpPr txBox="1"/>
            <p:nvPr/>
          </p:nvSpPr>
          <p:spPr>
            <a:xfrm>
              <a:off x="1182227" y="3712295"/>
              <a:ext cx="57840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어떤 상황인가요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017326" y="4977203"/>
            <a:ext cx="5931464" cy="430887"/>
            <a:chOff x="1034861" y="3712295"/>
            <a:chExt cx="5931464" cy="430887"/>
          </a:xfrm>
        </p:grpSpPr>
        <p:sp>
          <p:nvSpPr>
            <p:cNvPr id="32" name="TextBox 31"/>
            <p:cNvSpPr txBox="1"/>
            <p:nvPr/>
          </p:nvSpPr>
          <p:spPr>
            <a:xfrm>
              <a:off x="1182227" y="3712295"/>
              <a:ext cx="57840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학생은 모두 몇 명인가요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13082" r="10176" b="65541"/>
          <a:stretch/>
        </p:blipFill>
        <p:spPr>
          <a:xfrm>
            <a:off x="1065360" y="1399780"/>
            <a:ext cx="7806842" cy="2785400"/>
          </a:xfrm>
          <a:prstGeom prst="rect">
            <a:avLst/>
          </a:prstGeom>
        </p:spPr>
      </p:pic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2" t="2557" r="9320" b="87918"/>
          <a:stretch/>
        </p:blipFill>
        <p:spPr>
          <a:xfrm>
            <a:off x="7464227" y="1128682"/>
            <a:ext cx="1687630" cy="1241092"/>
          </a:xfrm>
          <a:prstGeom prst="rect">
            <a:avLst/>
          </a:prstGeom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55" grpId="0" animBg="1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7" t="43535" r="39382" b="52150"/>
          <a:stretch/>
        </p:blipFill>
        <p:spPr>
          <a:xfrm>
            <a:off x="3693226" y="4308096"/>
            <a:ext cx="1579418" cy="56223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059151" y="4401168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9" t="35905" r="39360" b="59780"/>
          <a:stretch/>
        </p:blipFill>
        <p:spPr>
          <a:xfrm>
            <a:off x="3693226" y="3211192"/>
            <a:ext cx="1579418" cy="5622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523964" y="3300613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561" y="33613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6237" y="44576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모서리가 둥근 직사각형 59"/>
          <p:cNvSpPr/>
          <p:nvPr/>
        </p:nvSpPr>
        <p:spPr>
          <a:xfrm>
            <a:off x="885447" y="2116723"/>
            <a:ext cx="8155366" cy="43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20552" y="2116723"/>
            <a:ext cx="48051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명씩 한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모둠으로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하기로 했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1" name="그림 6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012" y="21239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그림 66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66720" y="410956"/>
            <a:ext cx="43376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나눗셈의 몫을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곱셈식에서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곱하는 수를 찾아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981701" y="1556806"/>
            <a:ext cx="5940855" cy="430887"/>
            <a:chOff x="1034861" y="3712295"/>
            <a:chExt cx="5940855" cy="430887"/>
          </a:xfrm>
        </p:grpSpPr>
        <p:sp>
          <p:nvSpPr>
            <p:cNvPr id="39" name="TextBox 38"/>
            <p:cNvSpPr txBox="1"/>
            <p:nvPr/>
          </p:nvSpPr>
          <p:spPr>
            <a:xfrm>
              <a:off x="1191618" y="3712295"/>
              <a:ext cx="57840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한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모둠에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몇 명씩 나누기로 하였나요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981701" y="2756555"/>
            <a:ext cx="8876799" cy="430887"/>
            <a:chOff x="1034861" y="3712295"/>
            <a:chExt cx="8876799" cy="430887"/>
          </a:xfrm>
        </p:grpSpPr>
        <p:sp>
          <p:nvSpPr>
            <p:cNvPr id="45" name="TextBox 44"/>
            <p:cNvSpPr txBox="1"/>
            <p:nvPr/>
          </p:nvSpPr>
          <p:spPr>
            <a:xfrm>
              <a:off x="1191618" y="3712295"/>
              <a:ext cx="87200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명씩 나누면 몇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모둠인지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나눗셈식으로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나타내어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990350" y="3829710"/>
            <a:ext cx="8023486" cy="430887"/>
            <a:chOff x="1034861" y="3721531"/>
            <a:chExt cx="8023486" cy="430887"/>
          </a:xfrm>
        </p:grpSpPr>
        <p:sp>
          <p:nvSpPr>
            <p:cNvPr id="26" name="TextBox 25"/>
            <p:cNvSpPr txBox="1"/>
            <p:nvPr/>
          </p:nvSpPr>
          <p:spPr>
            <a:xfrm>
              <a:off x="1203492" y="3721531"/>
              <a:ext cx="78548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나눗셈의 몫을 구할 수 있는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곱셈식을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써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8" name="모서리가 둥근 직사각형 27"/>
          <p:cNvSpPr/>
          <p:nvPr/>
        </p:nvSpPr>
        <p:spPr>
          <a:xfrm>
            <a:off x="895350" y="5466178"/>
            <a:ext cx="8145463" cy="43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91965" y="5467291"/>
                <a:ext cx="801743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9388" indent="-179388">
                  <a:buFont typeface="Arial" pitchFamily="34" charset="0"/>
                  <a:buChar char="•"/>
                </a:pP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ko-KR" sz="2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5=15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이므로 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15</a:t>
                </a:r>
                <a:r>
                  <a:rPr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÷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3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의 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몫은 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5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입니다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65" y="5467291"/>
                <a:ext cx="8017430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913" t="-8451" b="-267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2562" y="54806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그룹 31"/>
          <p:cNvGrpSpPr/>
          <p:nvPr/>
        </p:nvGrpSpPr>
        <p:grpSpPr>
          <a:xfrm>
            <a:off x="981701" y="4917828"/>
            <a:ext cx="5952730" cy="430887"/>
            <a:chOff x="1034861" y="3712295"/>
            <a:chExt cx="5952730" cy="430887"/>
          </a:xfrm>
        </p:grpSpPr>
        <p:sp>
          <p:nvSpPr>
            <p:cNvPr id="33" name="TextBox 32"/>
            <p:cNvSpPr txBox="1"/>
            <p:nvPr/>
          </p:nvSpPr>
          <p:spPr>
            <a:xfrm>
              <a:off x="1203493" y="3712295"/>
              <a:ext cx="57840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나눗셈의 몫을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곱셈식으로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구해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1034861" y="38664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11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12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9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7" grpId="0"/>
      <p:bldP spid="60" grpId="0" animBg="1"/>
      <p:bldP spid="62" grpId="0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75305" r="10176" b="7566"/>
          <a:stretch/>
        </p:blipFill>
        <p:spPr>
          <a:xfrm>
            <a:off x="895350" y="1988803"/>
            <a:ext cx="7806842" cy="223200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3607" y="33982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014274" y="1557916"/>
            <a:ext cx="8157679" cy="430887"/>
            <a:chOff x="434331" y="4638592"/>
            <a:chExt cx="8157679" cy="430887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485187" y="4638592"/>
              <a:ext cx="81068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나눗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셈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몫을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곱셈식으로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구하는 방법을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34331" y="479103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1" name="그림 30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6720" y="410956"/>
            <a:ext cx="43376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나눗셈의 몫을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곱셈식에서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곱하는 수를 찾아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2743" y="3370539"/>
            <a:ext cx="5467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>
            <a:hlinkClick r:id="rId6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22837" r="38387" b="71572"/>
          <a:stretch/>
        </p:blipFill>
        <p:spPr>
          <a:xfrm>
            <a:off x="4108861" y="5140497"/>
            <a:ext cx="1496291" cy="7285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987504" y="5257058"/>
            <a:ext cx="5467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368" y="53166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나눗셈의 몫을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곱셈식으로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구하는 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7" name="그림 36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889118" y="1552503"/>
            <a:ext cx="8170091" cy="769441"/>
            <a:chOff x="899751" y="4053950"/>
            <a:chExt cx="8170091" cy="769441"/>
          </a:xfrm>
        </p:grpSpPr>
        <p:grpSp>
          <p:nvGrpSpPr>
            <p:cNvPr id="23" name="그룹 22"/>
            <p:cNvGrpSpPr/>
            <p:nvPr/>
          </p:nvGrpSpPr>
          <p:grpSpPr>
            <a:xfrm>
              <a:off x="917586" y="4053950"/>
              <a:ext cx="8152256" cy="769441"/>
              <a:chOff x="434331" y="4334369"/>
              <a:chExt cx="8152256" cy="769441"/>
            </a:xfrm>
          </p:grpSpPr>
          <p:sp>
            <p:nvSpPr>
              <p:cNvPr id="25" name="TextBox 19"/>
              <p:cNvSpPr txBox="1">
                <a:spLocks noChangeArrowheads="1"/>
              </p:cNvSpPr>
              <p:nvPr/>
            </p:nvSpPr>
            <p:spPr bwMode="auto">
              <a:xfrm>
                <a:off x="663639" y="4334369"/>
                <a:ext cx="7922948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꽃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40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송이를 꽃병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8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개에 똑같이 나누면 꽃병 한 개에 몇 송이씩 꽂을 수 있는지 구해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봅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시다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434331" y="447728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899751" y="4156693"/>
              <a:ext cx="219266" cy="218283"/>
            </a:xfrm>
            <a:custGeom>
              <a:avLst/>
              <a:gdLst/>
              <a:ahLst/>
              <a:cxnLst>
                <a:cxn ang="0">
                  <a:pos x="86" y="74"/>
                </a:cxn>
                <a:cxn ang="0">
                  <a:pos x="80" y="77"/>
                </a:cxn>
                <a:cxn ang="0">
                  <a:pos x="76" y="80"/>
                </a:cxn>
                <a:cxn ang="0">
                  <a:pos x="74" y="85"/>
                </a:cxn>
                <a:cxn ang="0">
                  <a:pos x="74" y="131"/>
                </a:cxn>
                <a:cxn ang="0">
                  <a:pos x="75" y="137"/>
                </a:cxn>
                <a:cxn ang="0">
                  <a:pos x="77" y="143"/>
                </a:cxn>
                <a:cxn ang="0">
                  <a:pos x="82" y="147"/>
                </a:cxn>
                <a:cxn ang="0">
                  <a:pos x="86" y="148"/>
                </a:cxn>
                <a:cxn ang="0">
                  <a:pos x="134" y="148"/>
                </a:cxn>
                <a:cxn ang="0">
                  <a:pos x="142" y="146"/>
                </a:cxn>
                <a:cxn ang="0">
                  <a:pos x="147" y="142"/>
                </a:cxn>
                <a:cxn ang="0">
                  <a:pos x="149" y="137"/>
                </a:cxn>
                <a:cxn ang="0">
                  <a:pos x="149" y="88"/>
                </a:cxn>
                <a:cxn ang="0">
                  <a:pos x="147" y="82"/>
                </a:cxn>
                <a:cxn ang="0">
                  <a:pos x="142" y="76"/>
                </a:cxn>
                <a:cxn ang="0">
                  <a:pos x="137" y="74"/>
                </a:cxn>
                <a:cxn ang="0">
                  <a:pos x="131" y="0"/>
                </a:cxn>
                <a:cxn ang="0">
                  <a:pos x="153" y="2"/>
                </a:cxn>
                <a:cxn ang="0">
                  <a:pos x="171" y="8"/>
                </a:cxn>
                <a:cxn ang="0">
                  <a:pos x="189" y="19"/>
                </a:cxn>
                <a:cxn ang="0">
                  <a:pos x="201" y="31"/>
                </a:cxn>
                <a:cxn ang="0">
                  <a:pos x="210" y="44"/>
                </a:cxn>
                <a:cxn ang="0">
                  <a:pos x="216" y="58"/>
                </a:cxn>
                <a:cxn ang="0">
                  <a:pos x="220" y="71"/>
                </a:cxn>
                <a:cxn ang="0">
                  <a:pos x="222" y="82"/>
                </a:cxn>
                <a:cxn ang="0">
                  <a:pos x="223" y="131"/>
                </a:cxn>
                <a:cxn ang="0">
                  <a:pos x="221" y="152"/>
                </a:cxn>
                <a:cxn ang="0">
                  <a:pos x="215" y="171"/>
                </a:cxn>
                <a:cxn ang="0">
                  <a:pos x="204" y="189"/>
                </a:cxn>
                <a:cxn ang="0">
                  <a:pos x="192" y="200"/>
                </a:cxn>
                <a:cxn ang="0">
                  <a:pos x="179" y="210"/>
                </a:cxn>
                <a:cxn ang="0">
                  <a:pos x="164" y="216"/>
                </a:cxn>
                <a:cxn ang="0">
                  <a:pos x="151" y="220"/>
                </a:cxn>
                <a:cxn ang="0">
                  <a:pos x="140" y="222"/>
                </a:cxn>
                <a:cxn ang="0">
                  <a:pos x="91" y="222"/>
                </a:cxn>
                <a:cxn ang="0">
                  <a:pos x="70" y="220"/>
                </a:cxn>
                <a:cxn ang="0">
                  <a:pos x="52" y="214"/>
                </a:cxn>
                <a:cxn ang="0">
                  <a:pos x="34" y="203"/>
                </a:cxn>
                <a:cxn ang="0">
                  <a:pos x="22" y="192"/>
                </a:cxn>
                <a:cxn ang="0">
                  <a:pos x="13" y="178"/>
                </a:cxn>
                <a:cxn ang="0">
                  <a:pos x="6" y="164"/>
                </a:cxn>
                <a:cxn ang="0">
                  <a:pos x="2" y="151"/>
                </a:cxn>
                <a:cxn ang="0">
                  <a:pos x="1" y="140"/>
                </a:cxn>
                <a:cxn ang="0">
                  <a:pos x="0" y="91"/>
                </a:cxn>
                <a:cxn ang="0">
                  <a:pos x="2" y="70"/>
                </a:cxn>
                <a:cxn ang="0">
                  <a:pos x="8" y="52"/>
                </a:cxn>
                <a:cxn ang="0">
                  <a:pos x="19" y="34"/>
                </a:cxn>
                <a:cxn ang="0">
                  <a:pos x="31" y="22"/>
                </a:cxn>
                <a:cxn ang="0">
                  <a:pos x="44" y="13"/>
                </a:cxn>
                <a:cxn ang="0">
                  <a:pos x="58" y="6"/>
                </a:cxn>
                <a:cxn ang="0">
                  <a:pos x="71" y="3"/>
                </a:cxn>
                <a:cxn ang="0">
                  <a:pos x="83" y="1"/>
                </a:cxn>
              </a:cxnLst>
              <a:rect l="0" t="0" r="r" b="b"/>
              <a:pathLst>
                <a:path w="223" h="222">
                  <a:moveTo>
                    <a:pt x="92" y="74"/>
                  </a:moveTo>
                  <a:lnTo>
                    <a:pt x="90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74"/>
                  </a:lnTo>
                  <a:lnTo>
                    <a:pt x="85" y="75"/>
                  </a:lnTo>
                  <a:lnTo>
                    <a:pt x="83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5" y="82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1"/>
                  </a:lnTo>
                  <a:lnTo>
                    <a:pt x="74" y="131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6"/>
                  </a:lnTo>
                  <a:lnTo>
                    <a:pt x="75" y="137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1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80" y="146"/>
                  </a:lnTo>
                  <a:lnTo>
                    <a:pt x="80" y="147"/>
                  </a:lnTo>
                  <a:lnTo>
                    <a:pt x="82" y="147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5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90" y="149"/>
                  </a:lnTo>
                  <a:lnTo>
                    <a:pt x="91" y="149"/>
                  </a:lnTo>
                  <a:lnTo>
                    <a:pt x="131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39" y="147"/>
                  </a:lnTo>
                  <a:lnTo>
                    <a:pt x="142" y="146"/>
                  </a:lnTo>
                  <a:lnTo>
                    <a:pt x="143" y="145"/>
                  </a:lnTo>
                  <a:lnTo>
                    <a:pt x="144" y="145"/>
                  </a:lnTo>
                  <a:lnTo>
                    <a:pt x="145" y="144"/>
                  </a:lnTo>
                  <a:lnTo>
                    <a:pt x="146" y="143"/>
                  </a:lnTo>
                  <a:lnTo>
                    <a:pt x="147" y="142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9" y="137"/>
                  </a:lnTo>
                  <a:lnTo>
                    <a:pt x="149" y="133"/>
                  </a:lnTo>
                  <a:lnTo>
                    <a:pt x="149" y="131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88"/>
                  </a:lnTo>
                  <a:lnTo>
                    <a:pt x="149" y="88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7" y="83"/>
                  </a:lnTo>
                  <a:lnTo>
                    <a:pt x="147" y="82"/>
                  </a:lnTo>
                  <a:lnTo>
                    <a:pt x="145" y="79"/>
                  </a:lnTo>
                  <a:lnTo>
                    <a:pt x="145" y="79"/>
                  </a:lnTo>
                  <a:lnTo>
                    <a:pt x="144" y="77"/>
                  </a:lnTo>
                  <a:lnTo>
                    <a:pt x="143" y="76"/>
                  </a:lnTo>
                  <a:lnTo>
                    <a:pt x="142" y="76"/>
                  </a:lnTo>
                  <a:lnTo>
                    <a:pt x="141" y="7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7" y="74"/>
                  </a:lnTo>
                  <a:lnTo>
                    <a:pt x="133" y="74"/>
                  </a:lnTo>
                  <a:lnTo>
                    <a:pt x="131" y="74"/>
                  </a:lnTo>
                  <a:lnTo>
                    <a:pt x="92" y="74"/>
                  </a:lnTo>
                  <a:close/>
                  <a:moveTo>
                    <a:pt x="90" y="0"/>
                  </a:moveTo>
                  <a:lnTo>
                    <a:pt x="131" y="0"/>
                  </a:lnTo>
                  <a:lnTo>
                    <a:pt x="136" y="0"/>
                  </a:lnTo>
                  <a:lnTo>
                    <a:pt x="140" y="1"/>
                  </a:lnTo>
                  <a:lnTo>
                    <a:pt x="145" y="1"/>
                  </a:lnTo>
                  <a:lnTo>
                    <a:pt x="148" y="2"/>
                  </a:lnTo>
                  <a:lnTo>
                    <a:pt x="153" y="2"/>
                  </a:lnTo>
                  <a:lnTo>
                    <a:pt x="157" y="3"/>
                  </a:lnTo>
                  <a:lnTo>
                    <a:pt x="160" y="4"/>
                  </a:lnTo>
                  <a:lnTo>
                    <a:pt x="164" y="5"/>
                  </a:lnTo>
                  <a:lnTo>
                    <a:pt x="167" y="7"/>
                  </a:lnTo>
                  <a:lnTo>
                    <a:pt x="171" y="8"/>
                  </a:lnTo>
                  <a:lnTo>
                    <a:pt x="174" y="10"/>
                  </a:lnTo>
                  <a:lnTo>
                    <a:pt x="177" y="11"/>
                  </a:lnTo>
                  <a:lnTo>
                    <a:pt x="183" y="15"/>
                  </a:lnTo>
                  <a:lnTo>
                    <a:pt x="186" y="17"/>
                  </a:lnTo>
                  <a:lnTo>
                    <a:pt x="189" y="19"/>
                  </a:lnTo>
                  <a:lnTo>
                    <a:pt x="192" y="21"/>
                  </a:lnTo>
                  <a:lnTo>
                    <a:pt x="194" y="24"/>
                  </a:lnTo>
                  <a:lnTo>
                    <a:pt x="196" y="26"/>
                  </a:lnTo>
                  <a:lnTo>
                    <a:pt x="199" y="28"/>
                  </a:lnTo>
                  <a:lnTo>
                    <a:pt x="201" y="31"/>
                  </a:lnTo>
                  <a:lnTo>
                    <a:pt x="203" y="33"/>
                  </a:lnTo>
                  <a:lnTo>
                    <a:pt x="205" y="36"/>
                  </a:lnTo>
                  <a:lnTo>
                    <a:pt x="207" y="39"/>
                  </a:lnTo>
                  <a:lnTo>
                    <a:pt x="209" y="42"/>
                  </a:lnTo>
                  <a:lnTo>
                    <a:pt x="210" y="44"/>
                  </a:lnTo>
                  <a:lnTo>
                    <a:pt x="211" y="47"/>
                  </a:lnTo>
                  <a:lnTo>
                    <a:pt x="213" y="50"/>
                  </a:lnTo>
                  <a:lnTo>
                    <a:pt x="214" y="52"/>
                  </a:lnTo>
                  <a:lnTo>
                    <a:pt x="215" y="55"/>
                  </a:lnTo>
                  <a:lnTo>
                    <a:pt x="216" y="58"/>
                  </a:lnTo>
                  <a:lnTo>
                    <a:pt x="217" y="61"/>
                  </a:lnTo>
                  <a:lnTo>
                    <a:pt x="218" y="63"/>
                  </a:lnTo>
                  <a:lnTo>
                    <a:pt x="219" y="66"/>
                  </a:lnTo>
                  <a:lnTo>
                    <a:pt x="220" y="69"/>
                  </a:lnTo>
                  <a:lnTo>
                    <a:pt x="220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2" y="79"/>
                  </a:lnTo>
                  <a:lnTo>
                    <a:pt x="222" y="81"/>
                  </a:lnTo>
                  <a:lnTo>
                    <a:pt x="222" y="82"/>
                  </a:lnTo>
                  <a:lnTo>
                    <a:pt x="222" y="84"/>
                  </a:lnTo>
                  <a:lnTo>
                    <a:pt x="222" y="85"/>
                  </a:lnTo>
                  <a:lnTo>
                    <a:pt x="222" y="86"/>
                  </a:lnTo>
                  <a:lnTo>
                    <a:pt x="223" y="90"/>
                  </a:lnTo>
                  <a:lnTo>
                    <a:pt x="223" y="131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22" y="144"/>
                  </a:lnTo>
                  <a:lnTo>
                    <a:pt x="221" y="148"/>
                  </a:lnTo>
                  <a:lnTo>
                    <a:pt x="221" y="152"/>
                  </a:lnTo>
                  <a:lnTo>
                    <a:pt x="220" y="156"/>
                  </a:lnTo>
                  <a:lnTo>
                    <a:pt x="219" y="160"/>
                  </a:lnTo>
                  <a:lnTo>
                    <a:pt x="217" y="164"/>
                  </a:lnTo>
                  <a:lnTo>
                    <a:pt x="216" y="167"/>
                  </a:lnTo>
                  <a:lnTo>
                    <a:pt x="215" y="171"/>
                  </a:lnTo>
                  <a:lnTo>
                    <a:pt x="213" y="174"/>
                  </a:lnTo>
                  <a:lnTo>
                    <a:pt x="211" y="177"/>
                  </a:lnTo>
                  <a:lnTo>
                    <a:pt x="208" y="183"/>
                  </a:lnTo>
                  <a:lnTo>
                    <a:pt x="206" y="186"/>
                  </a:lnTo>
                  <a:lnTo>
                    <a:pt x="204" y="189"/>
                  </a:lnTo>
                  <a:lnTo>
                    <a:pt x="202" y="191"/>
                  </a:lnTo>
                  <a:lnTo>
                    <a:pt x="199" y="194"/>
                  </a:lnTo>
                  <a:lnTo>
                    <a:pt x="197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7" y="205"/>
                  </a:lnTo>
                  <a:lnTo>
                    <a:pt x="184" y="206"/>
                  </a:lnTo>
                  <a:lnTo>
                    <a:pt x="181" y="208"/>
                  </a:lnTo>
                  <a:lnTo>
                    <a:pt x="179" y="210"/>
                  </a:lnTo>
                  <a:lnTo>
                    <a:pt x="176" y="211"/>
                  </a:lnTo>
                  <a:lnTo>
                    <a:pt x="173" y="212"/>
                  </a:lnTo>
                  <a:lnTo>
                    <a:pt x="170" y="214"/>
                  </a:lnTo>
                  <a:lnTo>
                    <a:pt x="168" y="215"/>
                  </a:lnTo>
                  <a:lnTo>
                    <a:pt x="164" y="216"/>
                  </a:lnTo>
                  <a:lnTo>
                    <a:pt x="162" y="217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4" y="219"/>
                  </a:lnTo>
                  <a:lnTo>
                    <a:pt x="151" y="220"/>
                  </a:lnTo>
                  <a:lnTo>
                    <a:pt x="149" y="220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39" y="222"/>
                  </a:lnTo>
                  <a:lnTo>
                    <a:pt x="137" y="222"/>
                  </a:lnTo>
                  <a:lnTo>
                    <a:pt x="136" y="222"/>
                  </a:lnTo>
                  <a:lnTo>
                    <a:pt x="133" y="222"/>
                  </a:lnTo>
                  <a:lnTo>
                    <a:pt x="91" y="222"/>
                  </a:lnTo>
                  <a:lnTo>
                    <a:pt x="86" y="222"/>
                  </a:lnTo>
                  <a:lnTo>
                    <a:pt x="83" y="222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70" y="220"/>
                  </a:lnTo>
                  <a:lnTo>
                    <a:pt x="66" y="219"/>
                  </a:lnTo>
                  <a:lnTo>
                    <a:pt x="62" y="218"/>
                  </a:lnTo>
                  <a:lnTo>
                    <a:pt x="59" y="217"/>
                  </a:lnTo>
                  <a:lnTo>
                    <a:pt x="55" y="216"/>
                  </a:lnTo>
                  <a:lnTo>
                    <a:pt x="52" y="214"/>
                  </a:lnTo>
                  <a:lnTo>
                    <a:pt x="49" y="213"/>
                  </a:lnTo>
                  <a:lnTo>
                    <a:pt x="45" y="211"/>
                  </a:lnTo>
                  <a:lnTo>
                    <a:pt x="39" y="207"/>
                  </a:lnTo>
                  <a:lnTo>
                    <a:pt x="36" y="205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29" y="199"/>
                  </a:lnTo>
                  <a:lnTo>
                    <a:pt x="26" y="197"/>
                  </a:lnTo>
                  <a:lnTo>
                    <a:pt x="24" y="194"/>
                  </a:lnTo>
                  <a:lnTo>
                    <a:pt x="22" y="192"/>
                  </a:lnTo>
                  <a:lnTo>
                    <a:pt x="20" y="189"/>
                  </a:lnTo>
                  <a:lnTo>
                    <a:pt x="18" y="186"/>
                  </a:lnTo>
                  <a:lnTo>
                    <a:pt x="16" y="184"/>
                  </a:lnTo>
                  <a:lnTo>
                    <a:pt x="14" y="181"/>
                  </a:lnTo>
                  <a:lnTo>
                    <a:pt x="13" y="178"/>
                  </a:lnTo>
                  <a:lnTo>
                    <a:pt x="11" y="176"/>
                  </a:lnTo>
                  <a:lnTo>
                    <a:pt x="10" y="173"/>
                  </a:lnTo>
                  <a:lnTo>
                    <a:pt x="9" y="170"/>
                  </a:lnTo>
                  <a:lnTo>
                    <a:pt x="7" y="167"/>
                  </a:lnTo>
                  <a:lnTo>
                    <a:pt x="6" y="164"/>
                  </a:lnTo>
                  <a:lnTo>
                    <a:pt x="5" y="162"/>
                  </a:lnTo>
                  <a:lnTo>
                    <a:pt x="5" y="159"/>
                  </a:lnTo>
                  <a:lnTo>
                    <a:pt x="4" y="157"/>
                  </a:lnTo>
                  <a:lnTo>
                    <a:pt x="3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2" y="70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8" y="52"/>
                  </a:lnTo>
                  <a:lnTo>
                    <a:pt x="10" y="49"/>
                  </a:lnTo>
                  <a:lnTo>
                    <a:pt x="11" y="45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7" y="11"/>
                  </a:lnTo>
                  <a:lnTo>
                    <a:pt x="50" y="10"/>
                  </a:lnTo>
                  <a:lnTo>
                    <a:pt x="52" y="9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79618" y="4514438"/>
            <a:ext cx="8158883" cy="769441"/>
            <a:chOff x="4716746" y="3123700"/>
            <a:chExt cx="8158883" cy="769441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4852823" y="3123700"/>
              <a:ext cx="80228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꽃병 한 개에 몇 송이씩 꽂을 수 있는지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나눗셈식으로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나타내어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4716746" y="324711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4502" r="11288" b="78634"/>
          <a:stretch/>
        </p:blipFill>
        <p:spPr>
          <a:xfrm>
            <a:off x="1222374" y="2204473"/>
            <a:ext cx="7287887" cy="2197360"/>
          </a:xfrm>
          <a:prstGeom prst="rect">
            <a:avLst/>
          </a:prstGeom>
        </p:spPr>
      </p:pic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9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32862" r="38387" b="61547"/>
          <a:stretch/>
        </p:blipFill>
        <p:spPr>
          <a:xfrm>
            <a:off x="4108861" y="2124165"/>
            <a:ext cx="1496291" cy="7285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37142" y="2252601"/>
            <a:ext cx="5467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373" y="23016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모서리가 둥근 직사각형 58"/>
          <p:cNvSpPr/>
          <p:nvPr/>
        </p:nvSpPr>
        <p:spPr>
          <a:xfrm>
            <a:off x="904479" y="3636823"/>
            <a:ext cx="8136333" cy="1165369"/>
          </a:xfrm>
          <a:prstGeom prst="roundRect">
            <a:avLst>
              <a:gd name="adj" fmla="val 1310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1619" y="3665509"/>
            <a:ext cx="80791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8×5=40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40÷8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의 몫은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179388" indent="-179388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ko-KR" altLang="en-US" sz="2200" b="1" spc="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꽃 </a:t>
            </a:r>
            <a:r>
              <a:rPr lang="en-US" altLang="ko-KR" sz="2200" b="1" spc="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2200" b="1" spc="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송이를 꽃병 </a:t>
            </a:r>
            <a:r>
              <a:rPr lang="en-US" altLang="ko-KR" sz="2200" b="1" spc="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2200" b="1" spc="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개에 똑같이 나누어 꽂았으므로 </a:t>
            </a:r>
            <a:r>
              <a:rPr lang="en-US" altLang="ko-KR" sz="2200" b="1" spc="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8×5=40</a:t>
            </a:r>
            <a:r>
              <a:rPr lang="en-US" altLang="ko-KR" sz="2200" b="1" spc="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en-US" altLang="ko-KR" sz="2200" b="1" spc="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송이씩 꽂을 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7" name="그림 36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66720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나눗셈의 몫을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곱셈식으로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구하는 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022150" y="1558560"/>
            <a:ext cx="8158883" cy="430887"/>
            <a:chOff x="4716746" y="3094672"/>
            <a:chExt cx="8158883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4852823" y="3094672"/>
              <a:ext cx="802280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나눗셈의 몫을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구할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 있는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곱셈식을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써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4716746" y="324711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986525" y="3055026"/>
            <a:ext cx="8168119" cy="430887"/>
            <a:chOff x="4716746" y="3109186"/>
            <a:chExt cx="8168119" cy="430887"/>
          </a:xfrm>
        </p:grpSpPr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4862059" y="3109186"/>
              <a:ext cx="802280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나눗셈의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몫을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곱셈식으로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구해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4716746" y="324711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527" y="40107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3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9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0" t="62610" r="20497" b="32544"/>
          <a:stretch/>
        </p:blipFill>
        <p:spPr>
          <a:xfrm>
            <a:off x="4124168" y="3960895"/>
            <a:ext cx="1790452" cy="631495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5243714" y="4078378"/>
            <a:ext cx="357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56048" y="5212723"/>
            <a:ext cx="343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769" y="52617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91" y="41383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6" t="67746" r="21261" b="27119"/>
          <a:stretch/>
        </p:blipFill>
        <p:spPr>
          <a:xfrm>
            <a:off x="4100418" y="5187914"/>
            <a:ext cx="1790452" cy="669261"/>
          </a:xfrm>
          <a:prstGeom prst="rect">
            <a:avLst/>
          </a:prstGeom>
        </p:spPr>
      </p:pic>
      <p:sp>
        <p:nvSpPr>
          <p:cNvPr id="99" name="모서리가 둥근 직사각형 98"/>
          <p:cNvSpPr/>
          <p:nvPr/>
        </p:nvSpPr>
        <p:spPr>
          <a:xfrm>
            <a:off x="4044627" y="2679486"/>
            <a:ext cx="4964768" cy="76203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112362" y="2672076"/>
                <a:ext cx="489703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9388" indent="-179388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토마토가 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6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개씩 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4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상자에 들어 있으므로 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6</a:t>
                </a:r>
                <a14:m>
                  <m:oMath xmlns:m="http://schemas.openxmlformats.org/officeDocument/2006/math">
                    <m:r>
                      <a:rPr lang="en-US" altLang="ko-KR" sz="2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4=24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입니다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362" y="2672076"/>
                <a:ext cx="4897033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494" t="-4724" b="-141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66720" y="410956"/>
            <a:ext cx="42932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나눗셈의 몫을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곱셈식을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보고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4136057" y="3548392"/>
            <a:ext cx="5119568" cy="430887"/>
            <a:chOff x="434331" y="4391871"/>
            <a:chExt cx="5119568" cy="430887"/>
          </a:xfrm>
        </p:grpSpPr>
        <p:sp>
          <p:nvSpPr>
            <p:cNvPr id="90" name="TextBox 19"/>
            <p:cNvSpPr txBox="1">
              <a:spLocks noChangeArrowheads="1"/>
            </p:cNvSpPr>
            <p:nvPr/>
          </p:nvSpPr>
          <p:spPr bwMode="auto">
            <a:xfrm>
              <a:off x="584269" y="4391871"/>
              <a:ext cx="496963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그림을 보고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나눗셈식을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만들어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434331" y="453567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93" name="그룹 92"/>
          <p:cNvGrpSpPr/>
          <p:nvPr/>
        </p:nvGrpSpPr>
        <p:grpSpPr>
          <a:xfrm>
            <a:off x="4136057" y="2130960"/>
            <a:ext cx="3829150" cy="430887"/>
            <a:chOff x="434331" y="5235249"/>
            <a:chExt cx="3829150" cy="430887"/>
          </a:xfrm>
        </p:grpSpPr>
        <p:sp>
          <p:nvSpPr>
            <p:cNvPr id="94" name="TextBox 19"/>
            <p:cNvSpPr txBox="1">
              <a:spLocks noChangeArrowheads="1"/>
            </p:cNvSpPr>
            <p:nvPr/>
          </p:nvSpPr>
          <p:spPr bwMode="auto">
            <a:xfrm>
              <a:off x="584269" y="5235249"/>
              <a:ext cx="36792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곱셈식으로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나타내어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434331" y="539123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4136057" y="4626130"/>
            <a:ext cx="3655077" cy="430887"/>
            <a:chOff x="469282" y="4659648"/>
            <a:chExt cx="3655077" cy="430887"/>
          </a:xfrm>
        </p:grpSpPr>
        <p:sp>
          <p:nvSpPr>
            <p:cNvPr id="120" name="TextBox 19"/>
            <p:cNvSpPr txBox="1">
              <a:spLocks noChangeArrowheads="1"/>
            </p:cNvSpPr>
            <p:nvPr/>
          </p:nvSpPr>
          <p:spPr bwMode="auto">
            <a:xfrm>
              <a:off x="631095" y="4659648"/>
              <a:ext cx="34932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나눗셈의 몫을 구해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469282" y="479715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2" name="그림 51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46" name="그룹 45"/>
          <p:cNvGrpSpPr/>
          <p:nvPr/>
        </p:nvGrpSpPr>
        <p:grpSpPr>
          <a:xfrm>
            <a:off x="884204" y="1505367"/>
            <a:ext cx="8142321" cy="430887"/>
            <a:chOff x="3803670" y="1734824"/>
            <a:chExt cx="8142321" cy="430887"/>
          </a:xfrm>
        </p:grpSpPr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789445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나눗셈의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몫을 구해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 t="56129" r="47206" b="25677"/>
          <a:stretch/>
        </p:blipFill>
        <p:spPr>
          <a:xfrm>
            <a:off x="623958" y="1958592"/>
            <a:ext cx="3408794" cy="352738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8893" y="28517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2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4" grpId="0"/>
      <p:bldP spid="99" grpId="0" animBg="1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6" t="67746" r="21261" b="27119"/>
          <a:stretch/>
        </p:blipFill>
        <p:spPr>
          <a:xfrm>
            <a:off x="4687053" y="4903828"/>
            <a:ext cx="1790452" cy="66926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634011" y="4945430"/>
            <a:ext cx="343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4" name="그림 4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0" t="80710" r="20497" b="14444"/>
          <a:stretch/>
        </p:blipFill>
        <p:spPr>
          <a:xfrm>
            <a:off x="4710803" y="3736184"/>
            <a:ext cx="1790452" cy="63149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821677" y="3789819"/>
            <a:ext cx="357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673" y="49944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3428" y="38391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0" name="그림 49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66720" y="410956"/>
            <a:ext cx="42932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나눗셈의 몫을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곱셈식을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보고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4778660" y="1549913"/>
            <a:ext cx="4258037" cy="430887"/>
            <a:chOff x="4716746" y="3094672"/>
            <a:chExt cx="4258037" cy="430887"/>
          </a:xfrm>
        </p:grpSpPr>
        <p:sp>
          <p:nvSpPr>
            <p:cNvPr id="71" name="TextBox 19"/>
            <p:cNvSpPr txBox="1">
              <a:spLocks noChangeArrowheads="1"/>
            </p:cNvSpPr>
            <p:nvPr/>
          </p:nvSpPr>
          <p:spPr bwMode="auto">
            <a:xfrm>
              <a:off x="4852823" y="3094672"/>
              <a:ext cx="41219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곱셈식으로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나타내어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4716746" y="324711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4778660" y="4385770"/>
            <a:ext cx="4258037" cy="430887"/>
            <a:chOff x="4716746" y="3094672"/>
            <a:chExt cx="4258037" cy="430887"/>
          </a:xfrm>
        </p:grpSpPr>
        <p:sp>
          <p:nvSpPr>
            <p:cNvPr id="84" name="TextBox 19"/>
            <p:cNvSpPr txBox="1">
              <a:spLocks noChangeArrowheads="1"/>
            </p:cNvSpPr>
            <p:nvPr/>
          </p:nvSpPr>
          <p:spPr bwMode="auto">
            <a:xfrm>
              <a:off x="4852823" y="3094672"/>
              <a:ext cx="41219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나눗셈의 몫을 구해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4716746" y="324711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모서리가 둥근 직사각형 40"/>
          <p:cNvSpPr/>
          <p:nvPr/>
        </p:nvSpPr>
        <p:spPr>
          <a:xfrm>
            <a:off x="4778661" y="2114512"/>
            <a:ext cx="4262152" cy="76203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778660" y="2107102"/>
                <a:ext cx="426215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9388" indent="-179388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배가 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4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개씩 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9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상자에 들어 있으므로 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ko-KR" sz="2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9=36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입니다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660" y="2107102"/>
                <a:ext cx="4262153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1717" t="-4762" b="-150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74658" r="45678" b="7148"/>
          <a:stretch/>
        </p:blipFill>
        <p:spPr>
          <a:xfrm>
            <a:off x="744446" y="1124724"/>
            <a:ext cx="3906982" cy="3527388"/>
          </a:xfrm>
          <a:prstGeom prst="rect">
            <a:avLst/>
          </a:prstGeom>
        </p:spPr>
      </p:pic>
      <p:grpSp>
        <p:nvGrpSpPr>
          <p:cNvPr id="60" name="그룹 59"/>
          <p:cNvGrpSpPr/>
          <p:nvPr/>
        </p:nvGrpSpPr>
        <p:grpSpPr>
          <a:xfrm>
            <a:off x="4731957" y="2975005"/>
            <a:ext cx="4308856" cy="769441"/>
            <a:chOff x="434331" y="4391871"/>
            <a:chExt cx="4308856" cy="769441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584269" y="4391871"/>
              <a:ext cx="41589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그림을 보고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나눗셈식을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만들어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434331" y="453567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619" y="22867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10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11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5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41" grpId="0" animBg="1"/>
      <p:bldP spid="4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478</Words>
  <Application>Microsoft Office PowerPoint</Application>
  <PresentationFormat>A4 용지(210x297mm)</PresentationFormat>
  <Paragraphs>147</Paragraphs>
  <Slides>13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</vt:vector>
  </HeadingPairs>
  <TitlesOfParts>
    <vt:vector size="24" baseType="lpstr">
      <vt:lpstr>굴림</vt:lpstr>
      <vt:lpstr>Arial</vt:lpstr>
      <vt:lpstr>나눔고딕</vt:lpstr>
      <vt:lpstr>맑은 고딕</vt:lpstr>
      <vt:lpstr>Cambria Math</vt:lpstr>
      <vt:lpstr>Wingdings</vt:lpstr>
      <vt:lpstr>나눔고딕 ExtraBold</vt:lpstr>
      <vt:lpstr>나눔바른고딕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김보나</cp:lastModifiedBy>
  <cp:revision>305</cp:revision>
  <cp:lastPrinted>2017-03-06T04:05:42Z</cp:lastPrinted>
  <dcterms:created xsi:type="dcterms:W3CDTF">2016-11-16T23:53:02Z</dcterms:created>
  <dcterms:modified xsi:type="dcterms:W3CDTF">2018-01-16T04:32:11Z</dcterms:modified>
</cp:coreProperties>
</file>