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19"/>
  </p:notesMasterIdLst>
  <p:sldIdLst>
    <p:sldId id="256" r:id="rId4"/>
    <p:sldId id="257" r:id="rId5"/>
    <p:sldId id="278" r:id="rId6"/>
    <p:sldId id="298" r:id="rId7"/>
    <p:sldId id="299" r:id="rId8"/>
    <p:sldId id="300" r:id="rId9"/>
    <p:sldId id="283" r:id="rId10"/>
    <p:sldId id="301" r:id="rId11"/>
    <p:sldId id="279" r:id="rId12"/>
    <p:sldId id="302" r:id="rId13"/>
    <p:sldId id="303" r:id="rId14"/>
    <p:sldId id="292" r:id="rId15"/>
    <p:sldId id="293" r:id="rId16"/>
    <p:sldId id="296" r:id="rId17"/>
    <p:sldId id="262" r:id="rId18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20"/>
      <p:bold r:id="rId21"/>
    </p:embeddedFont>
    <p:embeddedFont>
      <p:font typeface="나눔고딕" panose="020D0604000000000000" pitchFamily="50" charset="-127"/>
      <p:regular r:id="rId22"/>
      <p:bold r:id="rId23"/>
    </p:embeddedFont>
    <p:embeddedFont>
      <p:font typeface="나눔고딕 ExtraBold" panose="020D0904000000000000" pitchFamily="50" charset="-127"/>
      <p:bold r:id="rId24"/>
    </p:embeddedFont>
    <p:embeddedFont>
      <p:font typeface="나눔바른고딕" panose="020B0603020101020101" pitchFamily="50" charset="-127"/>
      <p:regular r:id="rId25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  <p15:guide id="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2615" autoAdjust="0"/>
  </p:normalViewPr>
  <p:slideViewPr>
    <p:cSldViewPr snapToGrid="0" showGuides="1">
      <p:cViewPr>
        <p:scale>
          <a:sx n="70" d="100"/>
          <a:sy n="70" d="100"/>
        </p:scale>
        <p:origin x="-888" y="-348"/>
      </p:cViewPr>
      <p:guideLst>
        <p:guide orient="horz" pos="482"/>
        <p:guide orient="horz" pos="558"/>
        <p:guide orient="horz" pos="3713"/>
        <p:guide orient="horz" pos="899"/>
        <p:guide orient="horz"/>
        <p:guide pos="564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75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0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0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117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201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1cm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2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848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곱셈과 나눗셈의 관계를 알아볼까요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9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곱셈과 나눗셈의 관계를 알아볼까요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0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62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68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24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42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80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52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4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곱셈과 나눗셈의 관계를 알아볼까요</a:t>
            </a:r>
          </a:p>
        </p:txBody>
      </p:sp>
      <p:sp>
        <p:nvSpPr>
          <p:cNvPr id="15" name="직사각형 14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9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0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emf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1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0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slide" Target="slide1.xml"/><Relationship Id="rId5" Type="http://schemas.openxmlformats.org/officeDocument/2006/relationships/image" Target="../media/image7.png"/><Relationship Id="rId10" Type="http://schemas.openxmlformats.org/officeDocument/2006/relationships/slide" Target="slide7.xml"/><Relationship Id="rId4" Type="http://schemas.openxmlformats.org/officeDocument/2006/relationships/image" Target="../media/image12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19742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390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나눗셈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56~57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38~39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577954" y="2852936"/>
            <a:ext cx="5072098" cy="16936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곱셈과 나눗셈의 관계를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알아볼까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66719" y="387984"/>
            <a:ext cx="435828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곱셈과 나눗셈의 관계 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985455" y="1506563"/>
            <a:ext cx="8072427" cy="430887"/>
            <a:chOff x="4178747" y="2353232"/>
            <a:chExt cx="8072427" cy="430887"/>
          </a:xfrm>
        </p:grpSpPr>
        <p:sp>
          <p:nvSpPr>
            <p:cNvPr id="62" name="TextBox 19"/>
            <p:cNvSpPr txBox="1">
              <a:spLocks noChangeArrowheads="1"/>
            </p:cNvSpPr>
            <p:nvPr/>
          </p:nvSpPr>
          <p:spPr bwMode="auto">
            <a:xfrm>
              <a:off x="4347157" y="2353232"/>
              <a:ext cx="790401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곱셈과 나눗셈의 관계를 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4178747" y="250543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모서리가 둥근 직사각형 28"/>
          <p:cNvSpPr/>
          <p:nvPr/>
        </p:nvSpPr>
        <p:spPr>
          <a:xfrm>
            <a:off x="894900" y="2026174"/>
            <a:ext cx="8095112" cy="851705"/>
          </a:xfrm>
          <a:prstGeom prst="roundRect">
            <a:avLst>
              <a:gd name="adj" fmla="val 1774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6174" y="2067306"/>
            <a:ext cx="8110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곱셈과 나눗셈의 관계는 덧셈과 뺄셈의 관계와 비슷합니다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곱셈과 나눗셈은 서로 반대입니다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338" y="22432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2" name="타원 21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8" action="ppaction://hlinksldjump"/>
          </p:cNvPr>
          <p:cNvSpPr/>
          <p:nvPr/>
        </p:nvSpPr>
        <p:spPr>
          <a:xfrm>
            <a:off x="693816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1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6" name="모서리가 둥근 직사각형 85"/>
          <p:cNvSpPr/>
          <p:nvPr/>
        </p:nvSpPr>
        <p:spPr>
          <a:xfrm>
            <a:off x="884204" y="4065474"/>
            <a:ext cx="8125191" cy="466947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720" y="410956"/>
            <a:ext cx="42933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곱셈과 나눗셈의 관계 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53503" y="4083504"/>
            <a:ext cx="80881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귤은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3" name="그림 9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995" y="40901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974335" y="3411561"/>
            <a:ext cx="8140502" cy="634843"/>
            <a:chOff x="991587" y="3411561"/>
            <a:chExt cx="8140502" cy="634843"/>
          </a:xfrm>
        </p:grpSpPr>
        <p:grpSp>
          <p:nvGrpSpPr>
            <p:cNvPr id="41" name="그룹 40"/>
            <p:cNvGrpSpPr/>
            <p:nvPr/>
          </p:nvGrpSpPr>
          <p:grpSpPr>
            <a:xfrm>
              <a:off x="991587" y="3514911"/>
              <a:ext cx="8140502" cy="430887"/>
              <a:chOff x="4178747" y="2359120"/>
              <a:chExt cx="8140502" cy="430887"/>
            </a:xfrm>
          </p:grpSpPr>
          <p:sp>
            <p:nvSpPr>
              <p:cNvPr id="42" name="TextBox 19"/>
              <p:cNvSpPr txBox="1">
                <a:spLocks noChangeArrowheads="1"/>
              </p:cNvSpPr>
              <p:nvPr/>
            </p:nvSpPr>
            <p:spPr bwMode="auto">
              <a:xfrm>
                <a:off x="4329638" y="2359120"/>
                <a:ext cx="798961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귤은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        </a:t>
                </a:r>
                <a:r>
                  <a:rPr lang="ko-KR" altLang="en-US" sz="2200" b="1" dirty="0" smtClean="0">
                    <a:latin typeface="나눔고딕"/>
                    <a:ea typeface="나눔고딕"/>
                    <a:sym typeface="Wingdings"/>
                  </a:rPr>
                  <a:t>안에 </a:t>
                </a:r>
                <a:r>
                  <a:rPr lang="ko-KR" altLang="en-US" sz="2200" b="1" dirty="0">
                    <a:latin typeface="나눔고딕"/>
                    <a:ea typeface="나눔고딕"/>
                    <a:sym typeface="Wingdings"/>
                  </a:rPr>
                  <a:t>알맞은 수를 써넣으세요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4178747" y="250543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5" t="48043" r="72920" b="47085"/>
            <a:stretch/>
          </p:blipFill>
          <p:spPr>
            <a:xfrm>
              <a:off x="3452009" y="3411561"/>
              <a:ext cx="468810" cy="634843"/>
            </a:xfrm>
            <a:prstGeom prst="rect">
              <a:avLst/>
            </a:prstGeom>
          </p:spPr>
        </p:pic>
      </p:grpSp>
      <p:grpSp>
        <p:nvGrpSpPr>
          <p:cNvPr id="50" name="그룹 49"/>
          <p:cNvGrpSpPr/>
          <p:nvPr/>
        </p:nvGrpSpPr>
        <p:grpSpPr>
          <a:xfrm>
            <a:off x="974335" y="4609861"/>
            <a:ext cx="8072427" cy="430887"/>
            <a:chOff x="4178747" y="2353232"/>
            <a:chExt cx="8072427" cy="430887"/>
          </a:xfrm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4347157" y="2353232"/>
              <a:ext cx="790401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곱셈과 나눗셈의 관계를 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4178747" y="250543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3" name="모서리가 둥근 직사각형 52"/>
          <p:cNvSpPr/>
          <p:nvPr/>
        </p:nvSpPr>
        <p:spPr>
          <a:xfrm>
            <a:off x="884204" y="5105406"/>
            <a:ext cx="8116921" cy="769441"/>
          </a:xfrm>
          <a:prstGeom prst="roundRect">
            <a:avLst>
              <a:gd name="adj" fmla="val 1134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53503" y="5105406"/>
            <a:ext cx="80907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곱셈과 나눗셈의 관계는 덧셈과 뺄셈의 관계와 비슷합니다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곱셈과 나눗셈은 서로 반대입니다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184" y="52813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6" t="76607" r="17098" b="13928"/>
          <a:stretch/>
        </p:blipFill>
        <p:spPr>
          <a:xfrm>
            <a:off x="4617256" y="1776768"/>
            <a:ext cx="1839433" cy="123337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680662" y="1915146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97354" y="1915146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33027" y="2486522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49719" y="2486522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95488" y="2486522"/>
            <a:ext cx="21270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또는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r>
              <a:rPr lang="en-US" altLang="ko-KR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÷4=5)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95488" y="1915146"/>
            <a:ext cx="21270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또는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en-US" altLang="ko-KR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×5=20)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71314" r="41033" b="8774"/>
          <a:stretch/>
        </p:blipFill>
        <p:spPr>
          <a:xfrm>
            <a:off x="762256" y="1019967"/>
            <a:ext cx="3649663" cy="2594575"/>
          </a:xfrm>
          <a:prstGeom prst="rect">
            <a:avLst/>
          </a:prstGeom>
        </p:spPr>
      </p:pic>
      <p:sp>
        <p:nvSpPr>
          <p:cNvPr id="48" name="타원 47">
            <a:hlinkClick r:id="rId8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9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10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11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hlinkClick r:id="rId12" action="ppaction://hlinksldjump"/>
          </p:cNvPr>
          <p:cNvSpPr/>
          <p:nvPr/>
        </p:nvSpPr>
        <p:spPr>
          <a:xfrm>
            <a:off x="693816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3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9" grpId="0"/>
      <p:bldP spid="53" grpId="0" animBg="1"/>
      <p:bldP spid="57" grpId="0"/>
      <p:bldP spid="36" grpId="0"/>
      <p:bldP spid="39" grpId="0"/>
      <p:bldP spid="40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956356" y="3118195"/>
            <a:ext cx="8523309" cy="1545474"/>
            <a:chOff x="956356" y="3118195"/>
            <a:chExt cx="8523309" cy="1545474"/>
          </a:xfrm>
        </p:grpSpPr>
        <p:pic>
          <p:nvPicPr>
            <p:cNvPr id="95" name="그림 9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6" t="63886" r="48048" b="30020"/>
            <a:stretch/>
          </p:blipFill>
          <p:spPr>
            <a:xfrm>
              <a:off x="2430701" y="3869635"/>
              <a:ext cx="3689230" cy="794034"/>
            </a:xfrm>
            <a:prstGeom prst="rect">
              <a:avLst/>
            </a:prstGeom>
          </p:spPr>
        </p:pic>
        <p:pic>
          <p:nvPicPr>
            <p:cNvPr id="94" name="그림 93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72" t="55000" r="13579" b="39444"/>
            <a:stretch/>
          </p:blipFill>
          <p:spPr>
            <a:xfrm>
              <a:off x="6367808" y="3922423"/>
              <a:ext cx="2366803" cy="723900"/>
            </a:xfrm>
            <a:prstGeom prst="rect">
              <a:avLst/>
            </a:prstGeom>
          </p:spPr>
        </p:pic>
        <p:sp>
          <p:nvSpPr>
            <p:cNvPr id="26" name="직사각형 25"/>
            <p:cNvSpPr/>
            <p:nvPr/>
          </p:nvSpPr>
          <p:spPr>
            <a:xfrm>
              <a:off x="8657209" y="4119604"/>
              <a:ext cx="8224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85838" indent="-985838"/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개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56356" y="3118195"/>
              <a:ext cx="811208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달걀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24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개를 바구니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6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개에 똑같이 나누어 담으려고 합니다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한 바구니에 달걀을 몇 개씩 담아야 할까요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3140740" y="4018120"/>
              <a:ext cx="2445850" cy="445982"/>
              <a:chOff x="3140740" y="4018120"/>
              <a:chExt cx="2445850" cy="445982"/>
            </a:xfrm>
          </p:grpSpPr>
          <p:sp>
            <p:nvSpPr>
              <p:cNvPr id="65" name="모서리가 둥근 직사각형 64"/>
              <p:cNvSpPr/>
              <p:nvPr/>
            </p:nvSpPr>
            <p:spPr>
              <a:xfrm>
                <a:off x="3140740" y="4035474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3713665" y="4018120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÷</a:t>
                </a:r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4104167" y="4035474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4664968" y="4018120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=</a:t>
                </a:r>
              </a:p>
            </p:txBody>
          </p:sp>
          <p:sp>
            <p:nvSpPr>
              <p:cNvPr id="61" name="모서리가 둥근 직사각형 60"/>
              <p:cNvSpPr/>
              <p:nvPr/>
            </p:nvSpPr>
            <p:spPr>
              <a:xfrm>
                <a:off x="5025008" y="4035474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7" name="그룹 36"/>
          <p:cNvGrpSpPr/>
          <p:nvPr/>
        </p:nvGrpSpPr>
        <p:grpSpPr>
          <a:xfrm>
            <a:off x="896981" y="1912265"/>
            <a:ext cx="8582684" cy="1227196"/>
            <a:chOff x="896981" y="1912265"/>
            <a:chExt cx="8582684" cy="1227196"/>
          </a:xfrm>
        </p:grpSpPr>
        <p:grpSp>
          <p:nvGrpSpPr>
            <p:cNvPr id="12" name="그룹 11"/>
            <p:cNvGrpSpPr/>
            <p:nvPr/>
          </p:nvGrpSpPr>
          <p:grpSpPr>
            <a:xfrm>
              <a:off x="896981" y="1912265"/>
              <a:ext cx="8582684" cy="1227196"/>
              <a:chOff x="896981" y="1912265"/>
              <a:chExt cx="8582684" cy="1227196"/>
            </a:xfrm>
          </p:grpSpPr>
          <p:pic>
            <p:nvPicPr>
              <p:cNvPr id="92" name="그림 91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56" t="63886" r="48048" b="30020"/>
              <a:stretch/>
            </p:blipFill>
            <p:spPr>
              <a:xfrm>
                <a:off x="2371326" y="2345427"/>
                <a:ext cx="3689230" cy="794034"/>
              </a:xfrm>
              <a:prstGeom prst="rect">
                <a:avLst/>
              </a:prstGeom>
            </p:spPr>
          </p:pic>
          <p:pic>
            <p:nvPicPr>
              <p:cNvPr id="93" name="그림 92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72" t="55000" r="13579" b="39444"/>
              <a:stretch/>
            </p:blipFill>
            <p:spPr>
              <a:xfrm>
                <a:off x="6360189" y="2398215"/>
                <a:ext cx="2366803" cy="723900"/>
              </a:xfrm>
              <a:prstGeom prst="rect">
                <a:avLst/>
              </a:prstGeom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8657209" y="2600510"/>
                <a:ext cx="8224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/>
                <a:r>
                  <a:rPr lang="ko-KR" altLang="en-US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개</a:t>
                </a:r>
                <a:endPara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896981" y="1912265"/>
                <a:ext cx="811208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사과가 </a:t>
                </a:r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4</a:t>
                </a:r>
                <a:r>
                  <a:rPr lang="ko-KR" altLang="en-US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개씩 </a:t>
                </a:r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6</a:t>
                </a:r>
                <a:r>
                  <a:rPr lang="ko-KR" altLang="en-US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줄로 놓여 있습니다</a:t>
                </a:r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. </a:t>
                </a:r>
                <a:r>
                  <a:rPr lang="ko-KR" altLang="en-US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사과는 모두 몇 개일까요</a:t>
                </a:r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</p:grpSp>
        <p:sp>
          <p:nvSpPr>
            <p:cNvPr id="40" name="모서리가 둥근 직사각형 39"/>
            <p:cNvSpPr/>
            <p:nvPr/>
          </p:nvSpPr>
          <p:spPr>
            <a:xfrm>
              <a:off x="3140740" y="2502683"/>
              <a:ext cx="56158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713665" y="2485329"/>
              <a:ext cx="3905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85838" indent="-985838" algn="ctr"/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×</a:t>
              </a: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4104167" y="2502683"/>
              <a:ext cx="56158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4664968" y="2485329"/>
              <a:ext cx="3905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85838" indent="-985838" algn="ctr"/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=</a:t>
              </a: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5025008" y="2502683"/>
              <a:ext cx="56158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900157" y="4662146"/>
            <a:ext cx="8579508" cy="1287034"/>
            <a:chOff x="900157" y="4662146"/>
            <a:chExt cx="8579508" cy="1287034"/>
          </a:xfrm>
        </p:grpSpPr>
        <p:grpSp>
          <p:nvGrpSpPr>
            <p:cNvPr id="8" name="그룹 7"/>
            <p:cNvGrpSpPr/>
            <p:nvPr/>
          </p:nvGrpSpPr>
          <p:grpSpPr>
            <a:xfrm>
              <a:off x="900157" y="4662146"/>
              <a:ext cx="8579508" cy="1287034"/>
              <a:chOff x="900157" y="4662146"/>
              <a:chExt cx="8579508" cy="1287034"/>
            </a:xfrm>
          </p:grpSpPr>
          <p:pic>
            <p:nvPicPr>
              <p:cNvPr id="98" name="그림 97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56" t="63886" r="48048" b="30020"/>
              <a:stretch/>
            </p:blipFill>
            <p:spPr>
              <a:xfrm>
                <a:off x="2371326" y="5155146"/>
                <a:ext cx="3689230" cy="794034"/>
              </a:xfrm>
              <a:prstGeom prst="rect">
                <a:avLst/>
              </a:prstGeom>
            </p:spPr>
          </p:pic>
          <p:pic>
            <p:nvPicPr>
              <p:cNvPr id="97" name="그림 96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72" t="55000" r="13579" b="39444"/>
              <a:stretch/>
            </p:blipFill>
            <p:spPr>
              <a:xfrm>
                <a:off x="6360189" y="5207934"/>
                <a:ext cx="2366803" cy="723900"/>
              </a:xfrm>
              <a:prstGeom prst="rect">
                <a:avLst/>
              </a:prstGeom>
            </p:spPr>
          </p:pic>
          <p:sp>
            <p:nvSpPr>
              <p:cNvPr id="34" name="직사각형 33"/>
              <p:cNvSpPr/>
              <p:nvPr/>
            </p:nvSpPr>
            <p:spPr>
              <a:xfrm>
                <a:off x="8657209" y="5436273"/>
                <a:ext cx="8224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/>
                <a:r>
                  <a:rPr lang="ko-KR" altLang="en-US" sz="2200" b="1" dirty="0" smtClean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개</a:t>
                </a:r>
                <a:endPara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900157" y="4662146"/>
                <a:ext cx="811208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귤 </a:t>
                </a:r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24</a:t>
                </a:r>
                <a:r>
                  <a:rPr lang="ko-KR" altLang="en-US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개를 한 바구니에 </a:t>
                </a:r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4</a:t>
                </a:r>
                <a:r>
                  <a:rPr lang="ko-KR" altLang="en-US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개씩 담으려고 합니다</a:t>
                </a:r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. </a:t>
                </a:r>
                <a:r>
                  <a:rPr lang="ko-KR" altLang="en-US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바구니는 몇 개가 필요할까요</a:t>
                </a:r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? </a:t>
                </a:r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3140740" y="5301208"/>
              <a:ext cx="2445850" cy="445982"/>
              <a:chOff x="3140740" y="5301208"/>
              <a:chExt cx="2445850" cy="445982"/>
            </a:xfrm>
          </p:grpSpPr>
          <p:sp>
            <p:nvSpPr>
              <p:cNvPr id="79" name="모서리가 둥근 직사각형 78"/>
              <p:cNvSpPr/>
              <p:nvPr/>
            </p:nvSpPr>
            <p:spPr>
              <a:xfrm>
                <a:off x="3140740" y="5318562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3713665" y="5301208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÷</a:t>
                </a:r>
              </a:p>
            </p:txBody>
          </p:sp>
          <p:sp>
            <p:nvSpPr>
              <p:cNvPr id="77" name="모서리가 둥근 직사각형 76"/>
              <p:cNvSpPr/>
              <p:nvPr/>
            </p:nvSpPr>
            <p:spPr>
              <a:xfrm>
                <a:off x="4104167" y="5318562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4664968" y="5301208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=</a:t>
                </a:r>
              </a:p>
            </p:txBody>
          </p:sp>
          <p:sp>
            <p:nvSpPr>
              <p:cNvPr id="75" name="모서리가 둥근 직사각형 74"/>
              <p:cNvSpPr/>
              <p:nvPr/>
            </p:nvSpPr>
            <p:spPr>
              <a:xfrm>
                <a:off x="5025008" y="5318562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4" name="그룹 43"/>
          <p:cNvGrpSpPr/>
          <p:nvPr/>
        </p:nvGrpSpPr>
        <p:grpSpPr>
          <a:xfrm>
            <a:off x="3194998" y="2502683"/>
            <a:ext cx="2391592" cy="430887"/>
            <a:chOff x="3194998" y="2502683"/>
            <a:chExt cx="2391592" cy="430887"/>
          </a:xfrm>
        </p:grpSpPr>
        <p:sp>
          <p:nvSpPr>
            <p:cNvPr id="16" name="직사각형 15"/>
            <p:cNvSpPr/>
            <p:nvPr/>
          </p:nvSpPr>
          <p:spPr>
            <a:xfrm>
              <a:off x="3194998" y="2502683"/>
              <a:ext cx="4530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158425" y="2502683"/>
              <a:ext cx="4530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6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025008" y="2502683"/>
              <a:ext cx="5615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24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3140740" y="4035474"/>
            <a:ext cx="2445850" cy="430887"/>
            <a:chOff x="3140740" y="4035474"/>
            <a:chExt cx="2445850" cy="430887"/>
          </a:xfrm>
        </p:grpSpPr>
        <p:sp>
          <p:nvSpPr>
            <p:cNvPr id="66" name="직사각형 65"/>
            <p:cNvSpPr/>
            <p:nvPr/>
          </p:nvSpPr>
          <p:spPr>
            <a:xfrm>
              <a:off x="3140740" y="4035474"/>
              <a:ext cx="5729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24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4158425" y="4035474"/>
              <a:ext cx="4530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6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025008" y="4035474"/>
              <a:ext cx="5615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4" name="직사각형 53"/>
          <p:cNvSpPr/>
          <p:nvPr/>
        </p:nvSpPr>
        <p:spPr>
          <a:xfrm>
            <a:off x="7024426" y="4038628"/>
            <a:ext cx="13816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5211" y="40399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7024426" y="2516470"/>
            <a:ext cx="13816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24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8373" y="25550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423" y="25444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85" name="그룹 84"/>
          <p:cNvGrpSpPr/>
          <p:nvPr/>
        </p:nvGrpSpPr>
        <p:grpSpPr>
          <a:xfrm>
            <a:off x="875715" y="1412776"/>
            <a:ext cx="8133347" cy="430887"/>
            <a:chOff x="875715" y="1412776"/>
            <a:chExt cx="8133347" cy="430887"/>
          </a:xfrm>
        </p:grpSpPr>
        <p:sp>
          <p:nvSpPr>
            <p:cNvPr id="19" name="직사각형 18"/>
            <p:cNvSpPr/>
            <p:nvPr/>
          </p:nvSpPr>
          <p:spPr>
            <a:xfrm>
              <a:off x="875715" y="1412776"/>
              <a:ext cx="813334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1.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안에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알맞은 수를 써넣고 답을 구해 보세요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1994861" y="1486585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7024426" y="5321716"/>
            <a:ext cx="13816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3140740" y="5318562"/>
            <a:ext cx="2445850" cy="430887"/>
            <a:chOff x="3140740" y="5318562"/>
            <a:chExt cx="2445850" cy="430887"/>
          </a:xfrm>
        </p:grpSpPr>
        <p:sp>
          <p:nvSpPr>
            <p:cNvPr id="80" name="직사각형 79"/>
            <p:cNvSpPr/>
            <p:nvPr/>
          </p:nvSpPr>
          <p:spPr>
            <a:xfrm>
              <a:off x="3140740" y="5318562"/>
              <a:ext cx="5615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24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4158425" y="5318562"/>
              <a:ext cx="4530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5025008" y="5318562"/>
              <a:ext cx="5615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6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81" name="그림 8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5211" y="53770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423" y="40686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423" y="53541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그룹 66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69" name="타원 6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0" name="이등변 삼각형 6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74" name="타원 7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6" name="이등변 삼각형 8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917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8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1778359" y="3338515"/>
            <a:ext cx="7144212" cy="694859"/>
            <a:chOff x="1778359" y="3338515"/>
            <a:chExt cx="7144212" cy="694859"/>
          </a:xfrm>
        </p:grpSpPr>
        <p:grpSp>
          <p:nvGrpSpPr>
            <p:cNvPr id="14" name="그룹 13"/>
            <p:cNvGrpSpPr/>
            <p:nvPr/>
          </p:nvGrpSpPr>
          <p:grpSpPr>
            <a:xfrm>
              <a:off x="3143053" y="3338515"/>
              <a:ext cx="2445850" cy="445982"/>
              <a:chOff x="3143053" y="3338515"/>
              <a:chExt cx="2445850" cy="445982"/>
            </a:xfrm>
          </p:grpSpPr>
          <p:sp>
            <p:nvSpPr>
              <p:cNvPr id="46" name="모서리가 둥근 직사각형 45"/>
              <p:cNvSpPr/>
              <p:nvPr/>
            </p:nvSpPr>
            <p:spPr>
              <a:xfrm>
                <a:off x="3143053" y="3355869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3715978" y="3338515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×</a:t>
                </a:r>
              </a:p>
            </p:txBody>
          </p:sp>
          <p:sp>
            <p:nvSpPr>
              <p:cNvPr id="44" name="모서리가 둥근 직사각형 43"/>
              <p:cNvSpPr/>
              <p:nvPr/>
            </p:nvSpPr>
            <p:spPr>
              <a:xfrm>
                <a:off x="4106480" y="3355869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4667281" y="3338515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=</a:t>
                </a:r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>
                <a:off x="5027321" y="3355869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7" name="그림 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45" t="82782" r="70413" b="13023"/>
            <a:stretch/>
          </p:blipFill>
          <p:spPr>
            <a:xfrm>
              <a:off x="1778359" y="3486790"/>
              <a:ext cx="1119254" cy="546584"/>
            </a:xfrm>
            <a:prstGeom prst="rect">
              <a:avLst/>
            </a:prstGeom>
          </p:spPr>
        </p:pic>
        <p:grpSp>
          <p:nvGrpSpPr>
            <p:cNvPr id="53" name="그룹 52"/>
            <p:cNvGrpSpPr/>
            <p:nvPr/>
          </p:nvGrpSpPr>
          <p:grpSpPr>
            <a:xfrm>
              <a:off x="2915417" y="3747395"/>
              <a:ext cx="6007154" cy="266469"/>
              <a:chOff x="2915417" y="4170483"/>
              <a:chExt cx="6007154" cy="266469"/>
            </a:xfrm>
          </p:grpSpPr>
          <p:pic>
            <p:nvPicPr>
              <p:cNvPr id="79" name="그림 78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62" t="67935" r="48048" b="30020"/>
              <a:stretch/>
            </p:blipFill>
            <p:spPr>
              <a:xfrm>
                <a:off x="2915417" y="4170483"/>
                <a:ext cx="3110884" cy="266469"/>
              </a:xfrm>
              <a:prstGeom prst="rect">
                <a:avLst/>
              </a:prstGeom>
            </p:spPr>
          </p:pic>
          <p:pic>
            <p:nvPicPr>
              <p:cNvPr id="80" name="그림 79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62" t="67935" r="48048" b="30020"/>
              <a:stretch/>
            </p:blipFill>
            <p:spPr>
              <a:xfrm>
                <a:off x="5811687" y="4170483"/>
                <a:ext cx="3110884" cy="266469"/>
              </a:xfrm>
              <a:prstGeom prst="rect">
                <a:avLst/>
              </a:prstGeom>
            </p:spPr>
          </p:pic>
        </p:grpSp>
      </p:grpSp>
      <p:grpSp>
        <p:nvGrpSpPr>
          <p:cNvPr id="17" name="그룹 16"/>
          <p:cNvGrpSpPr/>
          <p:nvPr/>
        </p:nvGrpSpPr>
        <p:grpSpPr>
          <a:xfrm>
            <a:off x="1778359" y="4077072"/>
            <a:ext cx="7144212" cy="686495"/>
            <a:chOff x="1778359" y="4077072"/>
            <a:chExt cx="7144212" cy="686495"/>
          </a:xfrm>
        </p:grpSpPr>
        <p:grpSp>
          <p:nvGrpSpPr>
            <p:cNvPr id="15" name="그룹 14"/>
            <p:cNvGrpSpPr/>
            <p:nvPr/>
          </p:nvGrpSpPr>
          <p:grpSpPr>
            <a:xfrm>
              <a:off x="3143053" y="4077072"/>
              <a:ext cx="5298541" cy="445982"/>
              <a:chOff x="3143053" y="4077072"/>
              <a:chExt cx="5298541" cy="445982"/>
            </a:xfrm>
          </p:grpSpPr>
          <p:sp>
            <p:nvSpPr>
              <p:cNvPr id="63" name="모서리가 둥근 직사각형 62"/>
              <p:cNvSpPr/>
              <p:nvPr/>
            </p:nvSpPr>
            <p:spPr>
              <a:xfrm>
                <a:off x="3143053" y="4094426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3715978" y="4077072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÷</a:t>
                </a:r>
              </a:p>
            </p:txBody>
          </p:sp>
          <p:sp>
            <p:nvSpPr>
              <p:cNvPr id="61" name="모서리가 둥근 직사각형 60"/>
              <p:cNvSpPr/>
              <p:nvPr/>
            </p:nvSpPr>
            <p:spPr>
              <a:xfrm>
                <a:off x="4106480" y="4094426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4667281" y="4077072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=</a:t>
                </a: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5027321" y="4094426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5557385" y="4077072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 smtClean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,</a:t>
                </a:r>
                <a:endPara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7" name="모서리가 둥근 직사각형 76"/>
              <p:cNvSpPr/>
              <p:nvPr/>
            </p:nvSpPr>
            <p:spPr>
              <a:xfrm>
                <a:off x="5995744" y="4094426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6568669" y="4077072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÷</a:t>
                </a:r>
              </a:p>
            </p:txBody>
          </p:sp>
          <p:sp>
            <p:nvSpPr>
              <p:cNvPr id="75" name="모서리가 둥근 직사각형 74"/>
              <p:cNvSpPr/>
              <p:nvPr/>
            </p:nvSpPr>
            <p:spPr>
              <a:xfrm>
                <a:off x="6959171" y="4094426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7519972" y="4077072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=</a:t>
                </a:r>
              </a:p>
            </p:txBody>
          </p:sp>
          <p:sp>
            <p:nvSpPr>
              <p:cNvPr id="73" name="모서리가 둥근 직사각형 72"/>
              <p:cNvSpPr/>
              <p:nvPr/>
            </p:nvSpPr>
            <p:spPr>
              <a:xfrm>
                <a:off x="7880012" y="4094426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72" name="그림 7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45" t="87019" r="70413" b="8786"/>
            <a:stretch/>
          </p:blipFill>
          <p:spPr>
            <a:xfrm>
              <a:off x="1778359" y="4216983"/>
              <a:ext cx="1119254" cy="546584"/>
            </a:xfrm>
            <a:prstGeom prst="rect">
              <a:avLst/>
            </a:prstGeom>
          </p:spPr>
        </p:pic>
        <p:grpSp>
          <p:nvGrpSpPr>
            <p:cNvPr id="81" name="그룹 80"/>
            <p:cNvGrpSpPr/>
            <p:nvPr/>
          </p:nvGrpSpPr>
          <p:grpSpPr>
            <a:xfrm>
              <a:off x="2915417" y="4495724"/>
              <a:ext cx="6007154" cy="266469"/>
              <a:chOff x="2915417" y="4170483"/>
              <a:chExt cx="6007154" cy="266469"/>
            </a:xfrm>
          </p:grpSpPr>
          <p:pic>
            <p:nvPicPr>
              <p:cNvPr id="82" name="그림 81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62" t="67935" r="48048" b="30020"/>
              <a:stretch/>
            </p:blipFill>
            <p:spPr>
              <a:xfrm>
                <a:off x="2915417" y="4170483"/>
                <a:ext cx="3110884" cy="266469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62" t="67935" r="48048" b="30020"/>
              <a:stretch/>
            </p:blipFill>
            <p:spPr>
              <a:xfrm>
                <a:off x="5811687" y="4170483"/>
                <a:ext cx="3110884" cy="266469"/>
              </a:xfrm>
              <a:prstGeom prst="rect">
                <a:avLst/>
              </a:prstGeom>
            </p:spPr>
          </p:pic>
        </p:grpSp>
      </p:grpSp>
      <p:sp>
        <p:nvSpPr>
          <p:cNvPr id="2" name="직사각형 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3288" indent="-903288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그림을 보고 </a:t>
            </a:r>
            <a:r>
              <a:rPr lang="ko-KR" altLang="en-US" sz="2200" b="1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곱셈식과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나눗셈식으로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나타내어 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10433536" descr="DRW00000c9cbd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50" y="2254653"/>
            <a:ext cx="5182304" cy="7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3143053" y="4094426"/>
            <a:ext cx="5298541" cy="430887"/>
            <a:chOff x="3143053" y="4094426"/>
            <a:chExt cx="5298541" cy="430887"/>
          </a:xfrm>
        </p:grpSpPr>
        <p:sp>
          <p:nvSpPr>
            <p:cNvPr id="64" name="직사각형 63"/>
            <p:cNvSpPr/>
            <p:nvPr/>
          </p:nvSpPr>
          <p:spPr>
            <a:xfrm>
              <a:off x="3143053" y="4094426"/>
              <a:ext cx="5729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10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4160738" y="4094426"/>
              <a:ext cx="4530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5027321" y="4094426"/>
              <a:ext cx="5615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5995744" y="4094426"/>
              <a:ext cx="5729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10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7013429" y="4094426"/>
              <a:ext cx="4530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7880012" y="4094426"/>
              <a:ext cx="5615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83" name="그림 8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3977" y="33992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3847" y="41490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그룹 10"/>
          <p:cNvGrpSpPr/>
          <p:nvPr/>
        </p:nvGrpSpPr>
        <p:grpSpPr>
          <a:xfrm>
            <a:off x="3197311" y="3355869"/>
            <a:ext cx="4716779" cy="444674"/>
            <a:chOff x="3197311" y="3355869"/>
            <a:chExt cx="4716779" cy="444674"/>
          </a:xfrm>
        </p:grpSpPr>
        <p:sp>
          <p:nvSpPr>
            <p:cNvPr id="34" name="직사각형 33"/>
            <p:cNvSpPr/>
            <p:nvPr/>
          </p:nvSpPr>
          <p:spPr>
            <a:xfrm>
              <a:off x="5650402" y="3369656"/>
              <a:ext cx="226368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또는 </a:t>
              </a:r>
              <a:r>
                <a:rPr lang="en-US" altLang="ko-KR" sz="2200" b="1" dirty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2×5</a:t>
              </a:r>
              <a:r>
                <a:rPr lang="ko-KR" altLang="en-US" sz="2200" b="1" dirty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＝</a:t>
              </a:r>
              <a:r>
                <a:rPr lang="en-US" altLang="ko-KR" sz="2200" b="1" dirty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10)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3197311" y="3355869"/>
              <a:ext cx="4530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160738" y="3355869"/>
              <a:ext cx="4530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027321" y="3355869"/>
              <a:ext cx="5615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10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51" name="타원 5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2" name="이등변 삼각형 5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56" name="타원 5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8" name="이등변 삼각형 5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12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1764264" y="4500010"/>
            <a:ext cx="7158307" cy="693110"/>
            <a:chOff x="1764264" y="4500010"/>
            <a:chExt cx="7158307" cy="693110"/>
          </a:xfrm>
        </p:grpSpPr>
        <p:grpSp>
          <p:nvGrpSpPr>
            <p:cNvPr id="20" name="그룹 19"/>
            <p:cNvGrpSpPr/>
            <p:nvPr/>
          </p:nvGrpSpPr>
          <p:grpSpPr>
            <a:xfrm>
              <a:off x="3065160" y="4500010"/>
              <a:ext cx="5298541" cy="445982"/>
              <a:chOff x="3065160" y="4500010"/>
              <a:chExt cx="5298541" cy="445982"/>
            </a:xfrm>
          </p:grpSpPr>
          <p:sp>
            <p:nvSpPr>
              <p:cNvPr id="57" name="모서리가 둥근 직사각형 56"/>
              <p:cNvSpPr/>
              <p:nvPr/>
            </p:nvSpPr>
            <p:spPr>
              <a:xfrm>
                <a:off x="3065160" y="4517364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3638085" y="4500010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÷</a:t>
                </a:r>
              </a:p>
            </p:txBody>
          </p:sp>
          <p:sp>
            <p:nvSpPr>
              <p:cNvPr id="55" name="모서리가 둥근 직사각형 54"/>
              <p:cNvSpPr/>
              <p:nvPr/>
            </p:nvSpPr>
            <p:spPr>
              <a:xfrm>
                <a:off x="4028587" y="4517364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4589388" y="4500010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=</a:t>
                </a:r>
              </a:p>
            </p:txBody>
          </p:sp>
          <p:sp>
            <p:nvSpPr>
              <p:cNvPr id="52" name="모서리가 둥근 직사각형 51"/>
              <p:cNvSpPr/>
              <p:nvPr/>
            </p:nvSpPr>
            <p:spPr>
              <a:xfrm>
                <a:off x="4949428" y="4517364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5479492" y="4500010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 smtClean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,</a:t>
                </a:r>
                <a:endPara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4" name="모서리가 둥근 직사각형 43"/>
              <p:cNvSpPr/>
              <p:nvPr/>
            </p:nvSpPr>
            <p:spPr>
              <a:xfrm>
                <a:off x="5917851" y="4517364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6490776" y="4500010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÷</a:t>
                </a:r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>
                <a:off x="6881278" y="4517364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7442079" y="4500010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=</a:t>
                </a:r>
              </a:p>
            </p:txBody>
          </p:sp>
          <p:sp>
            <p:nvSpPr>
              <p:cNvPr id="40" name="모서리가 둥근 직사각형 39"/>
              <p:cNvSpPr/>
              <p:nvPr/>
            </p:nvSpPr>
            <p:spPr>
              <a:xfrm>
                <a:off x="7802119" y="4517364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73" name="그림 7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45" t="87019" r="70413" b="8786"/>
            <a:stretch/>
          </p:blipFill>
          <p:spPr>
            <a:xfrm>
              <a:off x="1764264" y="4646536"/>
              <a:ext cx="1119254" cy="546584"/>
            </a:xfrm>
            <a:prstGeom prst="rect">
              <a:avLst/>
            </a:prstGeom>
          </p:spPr>
        </p:pic>
        <p:grpSp>
          <p:nvGrpSpPr>
            <p:cNvPr id="78" name="그룹 77"/>
            <p:cNvGrpSpPr/>
            <p:nvPr/>
          </p:nvGrpSpPr>
          <p:grpSpPr>
            <a:xfrm>
              <a:off x="2915417" y="4918812"/>
              <a:ext cx="6007154" cy="266469"/>
              <a:chOff x="2915417" y="4170483"/>
              <a:chExt cx="6007154" cy="266469"/>
            </a:xfrm>
          </p:grpSpPr>
          <p:pic>
            <p:nvPicPr>
              <p:cNvPr id="79" name="그림 78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62" t="67935" r="48048" b="30020"/>
              <a:stretch/>
            </p:blipFill>
            <p:spPr>
              <a:xfrm>
                <a:off x="2915417" y="4170483"/>
                <a:ext cx="3110884" cy="266469"/>
              </a:xfrm>
              <a:prstGeom prst="rect">
                <a:avLst/>
              </a:prstGeom>
            </p:spPr>
          </p:pic>
          <p:pic>
            <p:nvPicPr>
              <p:cNvPr id="80" name="그림 79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62" t="67935" r="48048" b="30020"/>
              <a:stretch/>
            </p:blipFill>
            <p:spPr>
              <a:xfrm>
                <a:off x="5811687" y="4170483"/>
                <a:ext cx="3110884" cy="266469"/>
              </a:xfrm>
              <a:prstGeom prst="rect">
                <a:avLst/>
              </a:prstGeom>
            </p:spPr>
          </p:pic>
        </p:grpSp>
      </p:grpSp>
      <p:grpSp>
        <p:nvGrpSpPr>
          <p:cNvPr id="18" name="그룹 17"/>
          <p:cNvGrpSpPr/>
          <p:nvPr/>
        </p:nvGrpSpPr>
        <p:grpSpPr>
          <a:xfrm>
            <a:off x="1764264" y="3761453"/>
            <a:ext cx="7158307" cy="701474"/>
            <a:chOff x="1764264" y="3761453"/>
            <a:chExt cx="7158307" cy="701474"/>
          </a:xfrm>
        </p:grpSpPr>
        <p:grpSp>
          <p:nvGrpSpPr>
            <p:cNvPr id="8" name="그룹 7"/>
            <p:cNvGrpSpPr/>
            <p:nvPr/>
          </p:nvGrpSpPr>
          <p:grpSpPr>
            <a:xfrm>
              <a:off x="1764264" y="3916343"/>
              <a:ext cx="7158307" cy="546584"/>
              <a:chOff x="1764264" y="3916343"/>
              <a:chExt cx="7158307" cy="546584"/>
            </a:xfrm>
          </p:grpSpPr>
          <p:pic>
            <p:nvPicPr>
              <p:cNvPr id="72" name="그림 71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45" t="82782" r="70413" b="13023"/>
              <a:stretch/>
            </p:blipFill>
            <p:spPr>
              <a:xfrm>
                <a:off x="1764264" y="3916343"/>
                <a:ext cx="1119254" cy="546584"/>
              </a:xfrm>
              <a:prstGeom prst="rect">
                <a:avLst/>
              </a:prstGeom>
            </p:spPr>
          </p:pic>
          <p:grpSp>
            <p:nvGrpSpPr>
              <p:cNvPr id="2" name="그룹 1"/>
              <p:cNvGrpSpPr/>
              <p:nvPr/>
            </p:nvGrpSpPr>
            <p:grpSpPr>
              <a:xfrm>
                <a:off x="2915417" y="4170483"/>
                <a:ext cx="6007154" cy="266469"/>
                <a:chOff x="2915417" y="4170483"/>
                <a:chExt cx="6007154" cy="266469"/>
              </a:xfrm>
            </p:grpSpPr>
            <p:pic>
              <p:nvPicPr>
                <p:cNvPr id="76" name="그림 75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262" t="67935" r="48048" b="30020"/>
                <a:stretch/>
              </p:blipFill>
              <p:spPr>
                <a:xfrm>
                  <a:off x="2915417" y="4170483"/>
                  <a:ext cx="3110884" cy="266469"/>
                </a:xfrm>
                <a:prstGeom prst="rect">
                  <a:avLst/>
                </a:prstGeom>
              </p:spPr>
            </p:pic>
            <p:pic>
              <p:nvPicPr>
                <p:cNvPr id="77" name="그림 76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262" t="67935" r="48048" b="30020"/>
                <a:stretch/>
              </p:blipFill>
              <p:spPr>
                <a:xfrm>
                  <a:off x="5811687" y="4170483"/>
                  <a:ext cx="3110884" cy="2664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그룹 16"/>
            <p:cNvGrpSpPr/>
            <p:nvPr/>
          </p:nvGrpSpPr>
          <p:grpSpPr>
            <a:xfrm>
              <a:off x="3065160" y="3761453"/>
              <a:ext cx="2445850" cy="445982"/>
              <a:chOff x="3065160" y="3761453"/>
              <a:chExt cx="2445850" cy="445982"/>
            </a:xfrm>
          </p:grpSpPr>
          <p:sp>
            <p:nvSpPr>
              <p:cNvPr id="70" name="모서리가 둥근 직사각형 69"/>
              <p:cNvSpPr/>
              <p:nvPr/>
            </p:nvSpPr>
            <p:spPr>
              <a:xfrm>
                <a:off x="3065160" y="3778807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3638085" y="3761453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×</a:t>
                </a:r>
              </a:p>
            </p:txBody>
          </p:sp>
          <p:sp>
            <p:nvSpPr>
              <p:cNvPr id="68" name="모서리가 둥근 직사각형 67"/>
              <p:cNvSpPr/>
              <p:nvPr/>
            </p:nvSpPr>
            <p:spPr>
              <a:xfrm>
                <a:off x="4028587" y="3778807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4589388" y="3761453"/>
                <a:ext cx="3905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 algn="ctr"/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=</a:t>
                </a:r>
              </a:p>
            </p:txBody>
          </p:sp>
          <p:sp>
            <p:nvSpPr>
              <p:cNvPr id="66" name="모서리가 둥근 직사각형 65"/>
              <p:cNvSpPr/>
              <p:nvPr/>
            </p:nvSpPr>
            <p:spPr>
              <a:xfrm>
                <a:off x="4949428" y="3778807"/>
                <a:ext cx="56158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2014112" y="1559109"/>
            <a:ext cx="4088024" cy="1859148"/>
            <a:chOff x="1913860" y="2977117"/>
            <a:chExt cx="2716213" cy="1235277"/>
          </a:xfrm>
        </p:grpSpPr>
        <p:pic>
          <p:nvPicPr>
            <p:cNvPr id="1027" name="_x110433696" descr="DRW00000c9cbd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860" y="2977117"/>
              <a:ext cx="2716213" cy="3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_x110433696" descr="DRW00000c9cbd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860" y="3392996"/>
              <a:ext cx="2716213" cy="3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_x110433696" descr="DRW00000c9cbd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860" y="3825044"/>
              <a:ext cx="2716213" cy="3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그룹 21"/>
          <p:cNvGrpSpPr/>
          <p:nvPr/>
        </p:nvGrpSpPr>
        <p:grpSpPr>
          <a:xfrm>
            <a:off x="3119418" y="3778807"/>
            <a:ext cx="4716779" cy="444674"/>
            <a:chOff x="3119418" y="3778807"/>
            <a:chExt cx="4716779" cy="444674"/>
          </a:xfrm>
        </p:grpSpPr>
        <p:sp>
          <p:nvSpPr>
            <p:cNvPr id="59" name="직사각형 58"/>
            <p:cNvSpPr/>
            <p:nvPr/>
          </p:nvSpPr>
          <p:spPr>
            <a:xfrm>
              <a:off x="5572509" y="3792594"/>
              <a:ext cx="226368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또는 </a:t>
              </a:r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3×7</a:t>
              </a:r>
              <a:r>
                <a:rPr lang="ko-KR" altLang="en-US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＝</a:t>
              </a:r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21)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3119418" y="3778807"/>
              <a:ext cx="4530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7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82845" y="3778807"/>
              <a:ext cx="4530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4949428" y="3778807"/>
              <a:ext cx="5615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21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065160" y="4517364"/>
            <a:ext cx="5298541" cy="430887"/>
            <a:chOff x="3065160" y="4517364"/>
            <a:chExt cx="5298541" cy="430887"/>
          </a:xfrm>
        </p:grpSpPr>
        <p:sp>
          <p:nvSpPr>
            <p:cNvPr id="58" name="직사각형 57"/>
            <p:cNvSpPr/>
            <p:nvPr/>
          </p:nvSpPr>
          <p:spPr>
            <a:xfrm>
              <a:off x="3065160" y="4517364"/>
              <a:ext cx="5729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21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082845" y="4517364"/>
              <a:ext cx="4530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7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4949428" y="4517364"/>
              <a:ext cx="5615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5917851" y="4517364"/>
              <a:ext cx="5729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21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6935536" y="4517364"/>
              <a:ext cx="4530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802119" y="4517364"/>
              <a:ext cx="5615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7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74" name="그림 7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3775" y="38287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3645" y="45786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그룹 52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65" name="타원 6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1" name="이등변 삼각형 8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24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4" y="2852936"/>
            <a:ext cx="5072098" cy="1621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나눗셈의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몫을 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err="1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곱셈식으로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구해 볼까요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8" name="모서리가 둥근 직사각형 27"/>
          <p:cNvSpPr/>
          <p:nvPr/>
        </p:nvSpPr>
        <p:spPr>
          <a:xfrm>
            <a:off x="395536" y="476672"/>
            <a:ext cx="394254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7544" y="46603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568" y="51812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8604" y="548680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곱셈과 나눗셈의 관계를 알아볼까요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>
          <a:xfrm>
            <a:off x="395536" y="476672"/>
            <a:ext cx="394254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6603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1812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8604" y="548680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곱셈과 나눗셈의 관계를 알아볼까요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3577954" y="2852936"/>
            <a:ext cx="5072098" cy="16936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곱셈과 나눗셈의 관계를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알아보아요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30" name="그림 29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9" name="타원 38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693816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634585" y="2803527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9" t="14433" r="9049" b="65791"/>
          <a:stretch/>
        </p:blipFill>
        <p:spPr>
          <a:xfrm>
            <a:off x="6356443" y="1181102"/>
            <a:ext cx="2349899" cy="257684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6657107" y="1503209"/>
            <a:ext cx="1783218" cy="1761580"/>
            <a:chOff x="6657107" y="1503209"/>
            <a:chExt cx="1783218" cy="1761580"/>
          </a:xfrm>
        </p:grpSpPr>
        <p:sp>
          <p:nvSpPr>
            <p:cNvPr id="91" name="모서리가 둥근 직사각형 90"/>
            <p:cNvSpPr/>
            <p:nvPr/>
          </p:nvSpPr>
          <p:spPr>
            <a:xfrm rot="16200000">
              <a:off x="7347103" y="813213"/>
              <a:ext cx="403226" cy="1783217"/>
            </a:xfrm>
            <a:prstGeom prst="roundRect">
              <a:avLst/>
            </a:prstGeom>
            <a:noFill/>
            <a:ln w="28575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6" name="모서리가 둥근 직사각형 95"/>
            <p:cNvSpPr/>
            <p:nvPr/>
          </p:nvSpPr>
          <p:spPr>
            <a:xfrm rot="16200000">
              <a:off x="7347104" y="1265998"/>
              <a:ext cx="403226" cy="1783217"/>
            </a:xfrm>
            <a:prstGeom prst="roundRect">
              <a:avLst/>
            </a:prstGeom>
            <a:noFill/>
            <a:ln w="28575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7" name="모서리가 둥근 직사각형 96"/>
            <p:cNvSpPr/>
            <p:nvPr/>
          </p:nvSpPr>
          <p:spPr>
            <a:xfrm rot="16200000">
              <a:off x="7347103" y="1718783"/>
              <a:ext cx="403226" cy="1783217"/>
            </a:xfrm>
            <a:prstGeom prst="roundRect">
              <a:avLst/>
            </a:prstGeom>
            <a:noFill/>
            <a:ln w="28575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8" name="모서리가 둥근 직사각형 97"/>
            <p:cNvSpPr/>
            <p:nvPr/>
          </p:nvSpPr>
          <p:spPr>
            <a:xfrm rot="16200000">
              <a:off x="7347104" y="2171567"/>
              <a:ext cx="403226" cy="1783217"/>
            </a:xfrm>
            <a:prstGeom prst="roundRect">
              <a:avLst/>
            </a:prstGeom>
            <a:noFill/>
            <a:ln w="28575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77563" y="2413233"/>
            <a:ext cx="5845562" cy="1183123"/>
            <a:chOff x="977563" y="2413233"/>
            <a:chExt cx="5845562" cy="1183123"/>
          </a:xfrm>
        </p:grpSpPr>
        <p:grpSp>
          <p:nvGrpSpPr>
            <p:cNvPr id="2" name="그룹 1"/>
            <p:cNvGrpSpPr/>
            <p:nvPr/>
          </p:nvGrpSpPr>
          <p:grpSpPr>
            <a:xfrm>
              <a:off x="977563" y="2413233"/>
              <a:ext cx="5845562" cy="430887"/>
              <a:chOff x="434331" y="2432616"/>
              <a:chExt cx="5845562" cy="430887"/>
            </a:xfrm>
          </p:grpSpPr>
          <p:sp>
            <p:nvSpPr>
              <p:cNvPr id="55" name="TextBox 19"/>
              <p:cNvSpPr txBox="1">
                <a:spLocks noChangeArrowheads="1"/>
              </p:cNvSpPr>
              <p:nvPr/>
            </p:nvSpPr>
            <p:spPr bwMode="auto">
              <a:xfrm>
                <a:off x="581543" y="2432616"/>
                <a:ext cx="569835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사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과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의 수를 </a:t>
                </a:r>
                <a:r>
                  <a:rPr lang="ko-KR" altLang="en-US" sz="2200" b="1" dirty="0" err="1" smtClean="0">
                    <a:latin typeface="나눔고딕" pitchFamily="50" charset="-127"/>
                    <a:ea typeface="나눔고딕" pitchFamily="50" charset="-127"/>
                  </a:rPr>
                  <a:t>곱셈식으로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나타내어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434331" y="257382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3" name="그림 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0" t="25094" r="49656" b="69296"/>
            <a:stretch/>
          </p:blipFill>
          <p:spPr>
            <a:xfrm>
              <a:off x="2969855" y="2865386"/>
              <a:ext cx="1667852" cy="73097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3452167" y="3041736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977563" y="3630385"/>
            <a:ext cx="8076248" cy="1171129"/>
            <a:chOff x="977563" y="3630385"/>
            <a:chExt cx="8076248" cy="1171129"/>
          </a:xfrm>
        </p:grpSpPr>
        <p:grpSp>
          <p:nvGrpSpPr>
            <p:cNvPr id="5" name="그룹 4"/>
            <p:cNvGrpSpPr/>
            <p:nvPr/>
          </p:nvGrpSpPr>
          <p:grpSpPr>
            <a:xfrm>
              <a:off x="977563" y="3630385"/>
              <a:ext cx="8076248" cy="430887"/>
              <a:chOff x="913765" y="3672917"/>
              <a:chExt cx="8076248" cy="430887"/>
            </a:xfrm>
          </p:grpSpPr>
          <p:grpSp>
            <p:nvGrpSpPr>
              <p:cNvPr id="48" name="그룹 47"/>
              <p:cNvGrpSpPr/>
              <p:nvPr/>
            </p:nvGrpSpPr>
            <p:grpSpPr>
              <a:xfrm>
                <a:off x="913765" y="3672917"/>
                <a:ext cx="7441272" cy="430887"/>
                <a:chOff x="434331" y="2432616"/>
                <a:chExt cx="7673844" cy="430887"/>
              </a:xfrm>
            </p:grpSpPr>
            <p:sp>
              <p:nvSpPr>
                <p:cNvPr id="49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81542" y="2432616"/>
                  <a:ext cx="7526633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endParaRPr lang="ko-KR" altLang="en-US" sz="2200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50" name="Freeform 14"/>
                <p:cNvSpPr>
                  <a:spLocks/>
                </p:cNvSpPr>
                <p:nvPr/>
              </p:nvSpPr>
              <p:spPr bwMode="auto">
                <a:xfrm>
                  <a:off x="434331" y="2573828"/>
                  <a:ext cx="126000" cy="126000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5" y="1"/>
                    </a:cxn>
                    <a:cxn ang="0">
                      <a:pos x="115" y="3"/>
                    </a:cxn>
                    <a:cxn ang="0">
                      <a:pos x="122" y="6"/>
                    </a:cxn>
                    <a:cxn ang="0">
                      <a:pos x="129" y="11"/>
                    </a:cxn>
                    <a:cxn ang="0">
                      <a:pos x="134" y="16"/>
                    </a:cxn>
                    <a:cxn ang="0">
                      <a:pos x="139" y="21"/>
                    </a:cxn>
                    <a:cxn ang="0">
                      <a:pos x="142" y="27"/>
                    </a:cxn>
                    <a:cxn ang="0">
                      <a:pos x="145" y="33"/>
                    </a:cxn>
                    <a:cxn ang="0">
                      <a:pos x="146" y="38"/>
                    </a:cxn>
                    <a:cxn ang="0">
                      <a:pos x="148" y="44"/>
                    </a:cxn>
                    <a:cxn ang="0">
                      <a:pos x="148" y="48"/>
                    </a:cxn>
                    <a:cxn ang="0">
                      <a:pos x="149" y="51"/>
                    </a:cxn>
                    <a:cxn ang="0">
                      <a:pos x="149" y="54"/>
                    </a:cxn>
                    <a:cxn ang="0">
                      <a:pos x="149" y="54"/>
                    </a:cxn>
                    <a:cxn ang="0">
                      <a:pos x="149" y="100"/>
                    </a:cxn>
                    <a:cxn ang="0">
                      <a:pos x="147" y="110"/>
                    </a:cxn>
                    <a:cxn ang="0">
                      <a:pos x="144" y="118"/>
                    </a:cxn>
                    <a:cxn ang="0">
                      <a:pos x="140" y="126"/>
                    </a:cxn>
                    <a:cxn ang="0">
                      <a:pos x="136" y="132"/>
                    </a:cxn>
                    <a:cxn ang="0">
                      <a:pos x="130" y="136"/>
                    </a:cxn>
                    <a:cxn ang="0">
                      <a:pos x="124" y="140"/>
                    </a:cxn>
                    <a:cxn ang="0">
                      <a:pos x="119" y="143"/>
                    </a:cxn>
                    <a:cxn ang="0">
                      <a:pos x="113" y="145"/>
                    </a:cxn>
                    <a:cxn ang="0">
                      <a:pos x="108" y="147"/>
                    </a:cxn>
                    <a:cxn ang="0">
                      <a:pos x="103" y="148"/>
                    </a:cxn>
                    <a:cxn ang="0">
                      <a:pos x="99" y="148"/>
                    </a:cxn>
                    <a:cxn ang="0">
                      <a:pos x="96" y="148"/>
                    </a:cxn>
                    <a:cxn ang="0">
                      <a:pos x="94" y="148"/>
                    </a:cxn>
                    <a:cxn ang="0">
                      <a:pos x="54" y="148"/>
                    </a:cxn>
                    <a:cxn ang="0">
                      <a:pos x="43" y="148"/>
                    </a:cxn>
                    <a:cxn ang="0">
                      <a:pos x="34" y="145"/>
                    </a:cxn>
                    <a:cxn ang="0">
                      <a:pos x="26" y="142"/>
                    </a:cxn>
                    <a:cxn ang="0">
                      <a:pos x="20" y="138"/>
                    </a:cxn>
                    <a:cxn ang="0">
                      <a:pos x="14" y="133"/>
                    </a:cxn>
                    <a:cxn ang="0">
                      <a:pos x="10" y="127"/>
                    </a:cxn>
                    <a:cxn ang="0">
                      <a:pos x="7" y="121"/>
                    </a:cxn>
                    <a:cxn ang="0">
                      <a:pos x="4" y="116"/>
                    </a:cxn>
                    <a:cxn ang="0">
                      <a:pos x="2" y="110"/>
                    </a:cxn>
                    <a:cxn ang="0">
                      <a:pos x="1" y="105"/>
                    </a:cxn>
                    <a:cxn ang="0">
                      <a:pos x="0" y="101"/>
                    </a:cxn>
                    <a:cxn ang="0">
                      <a:pos x="0" y="97"/>
                    </a:cxn>
                    <a:cxn ang="0">
                      <a:pos x="0" y="95"/>
                    </a:cxn>
                    <a:cxn ang="0">
                      <a:pos x="0" y="94"/>
                    </a:cxn>
                    <a:cxn ang="0">
                      <a:pos x="0" y="49"/>
                    </a:cxn>
                    <a:cxn ang="0">
                      <a:pos x="2" y="39"/>
                    </a:cxn>
                    <a:cxn ang="0">
                      <a:pos x="4" y="30"/>
                    </a:cxn>
                    <a:cxn ang="0">
                      <a:pos x="8" y="23"/>
                    </a:cxn>
                    <a:cxn ang="0">
                      <a:pos x="13" y="17"/>
                    </a:cxn>
                    <a:cxn ang="0">
                      <a:pos x="18" y="12"/>
                    </a:cxn>
                    <a:cxn ang="0">
                      <a:pos x="24" y="8"/>
                    </a:cxn>
                    <a:cxn ang="0">
                      <a:pos x="30" y="5"/>
                    </a:cxn>
                    <a:cxn ang="0">
                      <a:pos x="36" y="3"/>
                    </a:cxn>
                    <a:cxn ang="0">
                      <a:pos x="41" y="2"/>
                    </a:cxn>
                    <a:cxn ang="0">
                      <a:pos x="46" y="1"/>
                    </a:cxn>
                    <a:cxn ang="0">
                      <a:pos x="50" y="0"/>
                    </a:cxn>
                    <a:cxn ang="0">
                      <a:pos x="53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149" h="148">
                      <a:moveTo>
                        <a:pt x="54" y="0"/>
                      </a:moveTo>
                      <a:lnTo>
                        <a:pt x="94" y="0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0" y="2"/>
                      </a:lnTo>
                      <a:lnTo>
                        <a:pt x="115" y="3"/>
                      </a:lnTo>
                      <a:lnTo>
                        <a:pt x="119" y="4"/>
                      </a:lnTo>
                      <a:lnTo>
                        <a:pt x="122" y="6"/>
                      </a:lnTo>
                      <a:lnTo>
                        <a:pt x="126" y="8"/>
                      </a:lnTo>
                      <a:lnTo>
                        <a:pt x="129" y="11"/>
                      </a:lnTo>
                      <a:lnTo>
                        <a:pt x="132" y="13"/>
                      </a:lnTo>
                      <a:lnTo>
                        <a:pt x="134" y="16"/>
                      </a:lnTo>
                      <a:lnTo>
                        <a:pt x="137" y="19"/>
                      </a:lnTo>
                      <a:lnTo>
                        <a:pt x="139" y="21"/>
                      </a:lnTo>
                      <a:lnTo>
                        <a:pt x="141" y="24"/>
                      </a:lnTo>
                      <a:lnTo>
                        <a:pt x="142" y="27"/>
                      </a:lnTo>
                      <a:lnTo>
                        <a:pt x="143" y="30"/>
                      </a:lnTo>
                      <a:lnTo>
                        <a:pt x="145" y="33"/>
                      </a:lnTo>
                      <a:lnTo>
                        <a:pt x="146" y="36"/>
                      </a:lnTo>
                      <a:lnTo>
                        <a:pt x="146" y="38"/>
                      </a:lnTo>
                      <a:lnTo>
                        <a:pt x="147" y="41"/>
                      </a:lnTo>
                      <a:lnTo>
                        <a:pt x="148" y="44"/>
                      </a:lnTo>
                      <a:lnTo>
                        <a:pt x="148" y="46"/>
                      </a:lnTo>
                      <a:lnTo>
                        <a:pt x="148" y="48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8" y="105"/>
                      </a:lnTo>
                      <a:lnTo>
                        <a:pt x="147" y="110"/>
                      </a:lnTo>
                      <a:lnTo>
                        <a:pt x="146" y="114"/>
                      </a:lnTo>
                      <a:lnTo>
                        <a:pt x="144" y="118"/>
                      </a:lnTo>
                      <a:lnTo>
                        <a:pt x="142" y="122"/>
                      </a:lnTo>
                      <a:lnTo>
                        <a:pt x="140" y="126"/>
                      </a:lnTo>
                      <a:lnTo>
                        <a:pt x="138" y="129"/>
                      </a:lnTo>
                      <a:lnTo>
                        <a:pt x="136" y="132"/>
                      </a:lnTo>
                      <a:lnTo>
                        <a:pt x="133" y="134"/>
                      </a:lnTo>
                      <a:lnTo>
                        <a:pt x="130" y="136"/>
                      </a:lnTo>
                      <a:lnTo>
                        <a:pt x="127" y="138"/>
                      </a:lnTo>
                      <a:lnTo>
                        <a:pt x="124" y="140"/>
                      </a:lnTo>
                      <a:lnTo>
                        <a:pt x="122" y="142"/>
                      </a:lnTo>
                      <a:lnTo>
                        <a:pt x="119" y="143"/>
                      </a:lnTo>
                      <a:lnTo>
                        <a:pt x="116" y="144"/>
                      </a:lnTo>
                      <a:lnTo>
                        <a:pt x="113" y="145"/>
                      </a:lnTo>
                      <a:lnTo>
                        <a:pt x="110" y="146"/>
                      </a:lnTo>
                      <a:lnTo>
                        <a:pt x="108" y="147"/>
                      </a:lnTo>
                      <a:lnTo>
                        <a:pt x="105" y="147"/>
                      </a:lnTo>
                      <a:lnTo>
                        <a:pt x="103" y="148"/>
                      </a:lnTo>
                      <a:lnTo>
                        <a:pt x="101" y="148"/>
                      </a:lnTo>
                      <a:lnTo>
                        <a:pt x="99" y="148"/>
                      </a:lnTo>
                      <a:lnTo>
                        <a:pt x="97" y="148"/>
                      </a:lnTo>
                      <a:lnTo>
                        <a:pt x="96" y="148"/>
                      </a:lnTo>
                      <a:lnTo>
                        <a:pt x="95" y="148"/>
                      </a:lnTo>
                      <a:lnTo>
                        <a:pt x="94" y="148"/>
                      </a:lnTo>
                      <a:lnTo>
                        <a:pt x="94" y="148"/>
                      </a:lnTo>
                      <a:lnTo>
                        <a:pt x="54" y="148"/>
                      </a:lnTo>
                      <a:lnTo>
                        <a:pt x="49" y="148"/>
                      </a:lnTo>
                      <a:lnTo>
                        <a:pt x="43" y="148"/>
                      </a:lnTo>
                      <a:lnTo>
                        <a:pt x="39" y="147"/>
                      </a:lnTo>
                      <a:lnTo>
                        <a:pt x="34" y="145"/>
                      </a:lnTo>
                      <a:lnTo>
                        <a:pt x="30" y="144"/>
                      </a:lnTo>
                      <a:lnTo>
                        <a:pt x="26" y="142"/>
                      </a:lnTo>
                      <a:lnTo>
                        <a:pt x="23" y="140"/>
                      </a:lnTo>
                      <a:lnTo>
                        <a:pt x="20" y="138"/>
                      </a:lnTo>
                      <a:lnTo>
                        <a:pt x="17" y="135"/>
                      </a:lnTo>
                      <a:lnTo>
                        <a:pt x="14" y="133"/>
                      </a:lnTo>
                      <a:lnTo>
                        <a:pt x="12" y="130"/>
                      </a:lnTo>
                      <a:lnTo>
                        <a:pt x="10" y="127"/>
                      </a:lnTo>
                      <a:lnTo>
                        <a:pt x="8" y="124"/>
                      </a:lnTo>
                      <a:lnTo>
                        <a:pt x="7" y="121"/>
                      </a:lnTo>
                      <a:lnTo>
                        <a:pt x="5" y="118"/>
                      </a:lnTo>
                      <a:lnTo>
                        <a:pt x="4" y="116"/>
                      </a:lnTo>
                      <a:lnTo>
                        <a:pt x="3" y="113"/>
                      </a:lnTo>
                      <a:lnTo>
                        <a:pt x="2" y="110"/>
                      </a:lnTo>
                      <a:lnTo>
                        <a:pt x="2" y="107"/>
                      </a:lnTo>
                      <a:lnTo>
                        <a:pt x="1" y="105"/>
                      </a:lnTo>
                      <a:lnTo>
                        <a:pt x="1" y="103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0" y="96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2" y="39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8" y="23"/>
                      </a:lnTo>
                      <a:lnTo>
                        <a:pt x="11" y="20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21" y="10"/>
                      </a:lnTo>
                      <a:lnTo>
                        <a:pt x="24" y="8"/>
                      </a:lnTo>
                      <a:lnTo>
                        <a:pt x="27" y="7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ABCD0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220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51" name="TextBox 19"/>
              <p:cNvSpPr txBox="1">
                <a:spLocks noChangeArrowheads="1"/>
              </p:cNvSpPr>
              <p:nvPr/>
            </p:nvSpPr>
            <p:spPr bwMode="auto">
              <a:xfrm>
                <a:off x="1101132" y="3672917"/>
                <a:ext cx="788888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친구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3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명이 똑같이 나누면 한 명은 몇 개씩 먹을 수 있을까요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0" t="33718" r="45944" b="60672"/>
            <a:stretch/>
          </p:blipFill>
          <p:spPr>
            <a:xfrm>
              <a:off x="2842258" y="4070544"/>
              <a:ext cx="2044089" cy="730970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977563" y="4871249"/>
            <a:ext cx="8076248" cy="1231530"/>
            <a:chOff x="977563" y="4871249"/>
            <a:chExt cx="8076248" cy="1231530"/>
          </a:xfrm>
        </p:grpSpPr>
        <p:grpSp>
          <p:nvGrpSpPr>
            <p:cNvPr id="4" name="그룹 3"/>
            <p:cNvGrpSpPr/>
            <p:nvPr/>
          </p:nvGrpSpPr>
          <p:grpSpPr>
            <a:xfrm>
              <a:off x="977563" y="4871249"/>
              <a:ext cx="8076248" cy="430887"/>
              <a:chOff x="928145" y="4924414"/>
              <a:chExt cx="8076248" cy="430887"/>
            </a:xfrm>
          </p:grpSpPr>
          <p:grpSp>
            <p:nvGrpSpPr>
              <p:cNvPr id="68" name="그룹 67"/>
              <p:cNvGrpSpPr/>
              <p:nvPr/>
            </p:nvGrpSpPr>
            <p:grpSpPr>
              <a:xfrm>
                <a:off x="928145" y="4924414"/>
                <a:ext cx="7441272" cy="430887"/>
                <a:chOff x="434331" y="2432616"/>
                <a:chExt cx="7673844" cy="430887"/>
              </a:xfrm>
            </p:grpSpPr>
            <p:sp>
              <p:nvSpPr>
                <p:cNvPr id="69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81542" y="2432616"/>
                  <a:ext cx="7526633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endParaRPr lang="ko-KR" altLang="en-US" sz="2200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70" name="Freeform 14"/>
                <p:cNvSpPr>
                  <a:spLocks/>
                </p:cNvSpPr>
                <p:nvPr/>
              </p:nvSpPr>
              <p:spPr bwMode="auto">
                <a:xfrm>
                  <a:off x="434331" y="2573828"/>
                  <a:ext cx="126000" cy="126000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5" y="1"/>
                    </a:cxn>
                    <a:cxn ang="0">
                      <a:pos x="115" y="3"/>
                    </a:cxn>
                    <a:cxn ang="0">
                      <a:pos x="122" y="6"/>
                    </a:cxn>
                    <a:cxn ang="0">
                      <a:pos x="129" y="11"/>
                    </a:cxn>
                    <a:cxn ang="0">
                      <a:pos x="134" y="16"/>
                    </a:cxn>
                    <a:cxn ang="0">
                      <a:pos x="139" y="21"/>
                    </a:cxn>
                    <a:cxn ang="0">
                      <a:pos x="142" y="27"/>
                    </a:cxn>
                    <a:cxn ang="0">
                      <a:pos x="145" y="33"/>
                    </a:cxn>
                    <a:cxn ang="0">
                      <a:pos x="146" y="38"/>
                    </a:cxn>
                    <a:cxn ang="0">
                      <a:pos x="148" y="44"/>
                    </a:cxn>
                    <a:cxn ang="0">
                      <a:pos x="148" y="48"/>
                    </a:cxn>
                    <a:cxn ang="0">
                      <a:pos x="149" y="51"/>
                    </a:cxn>
                    <a:cxn ang="0">
                      <a:pos x="149" y="54"/>
                    </a:cxn>
                    <a:cxn ang="0">
                      <a:pos x="149" y="54"/>
                    </a:cxn>
                    <a:cxn ang="0">
                      <a:pos x="149" y="100"/>
                    </a:cxn>
                    <a:cxn ang="0">
                      <a:pos x="147" y="110"/>
                    </a:cxn>
                    <a:cxn ang="0">
                      <a:pos x="144" y="118"/>
                    </a:cxn>
                    <a:cxn ang="0">
                      <a:pos x="140" y="126"/>
                    </a:cxn>
                    <a:cxn ang="0">
                      <a:pos x="136" y="132"/>
                    </a:cxn>
                    <a:cxn ang="0">
                      <a:pos x="130" y="136"/>
                    </a:cxn>
                    <a:cxn ang="0">
                      <a:pos x="124" y="140"/>
                    </a:cxn>
                    <a:cxn ang="0">
                      <a:pos x="119" y="143"/>
                    </a:cxn>
                    <a:cxn ang="0">
                      <a:pos x="113" y="145"/>
                    </a:cxn>
                    <a:cxn ang="0">
                      <a:pos x="108" y="147"/>
                    </a:cxn>
                    <a:cxn ang="0">
                      <a:pos x="103" y="148"/>
                    </a:cxn>
                    <a:cxn ang="0">
                      <a:pos x="99" y="148"/>
                    </a:cxn>
                    <a:cxn ang="0">
                      <a:pos x="96" y="148"/>
                    </a:cxn>
                    <a:cxn ang="0">
                      <a:pos x="94" y="148"/>
                    </a:cxn>
                    <a:cxn ang="0">
                      <a:pos x="54" y="148"/>
                    </a:cxn>
                    <a:cxn ang="0">
                      <a:pos x="43" y="148"/>
                    </a:cxn>
                    <a:cxn ang="0">
                      <a:pos x="34" y="145"/>
                    </a:cxn>
                    <a:cxn ang="0">
                      <a:pos x="26" y="142"/>
                    </a:cxn>
                    <a:cxn ang="0">
                      <a:pos x="20" y="138"/>
                    </a:cxn>
                    <a:cxn ang="0">
                      <a:pos x="14" y="133"/>
                    </a:cxn>
                    <a:cxn ang="0">
                      <a:pos x="10" y="127"/>
                    </a:cxn>
                    <a:cxn ang="0">
                      <a:pos x="7" y="121"/>
                    </a:cxn>
                    <a:cxn ang="0">
                      <a:pos x="4" y="116"/>
                    </a:cxn>
                    <a:cxn ang="0">
                      <a:pos x="2" y="110"/>
                    </a:cxn>
                    <a:cxn ang="0">
                      <a:pos x="1" y="105"/>
                    </a:cxn>
                    <a:cxn ang="0">
                      <a:pos x="0" y="101"/>
                    </a:cxn>
                    <a:cxn ang="0">
                      <a:pos x="0" y="97"/>
                    </a:cxn>
                    <a:cxn ang="0">
                      <a:pos x="0" y="95"/>
                    </a:cxn>
                    <a:cxn ang="0">
                      <a:pos x="0" y="94"/>
                    </a:cxn>
                    <a:cxn ang="0">
                      <a:pos x="0" y="49"/>
                    </a:cxn>
                    <a:cxn ang="0">
                      <a:pos x="2" y="39"/>
                    </a:cxn>
                    <a:cxn ang="0">
                      <a:pos x="4" y="30"/>
                    </a:cxn>
                    <a:cxn ang="0">
                      <a:pos x="8" y="23"/>
                    </a:cxn>
                    <a:cxn ang="0">
                      <a:pos x="13" y="17"/>
                    </a:cxn>
                    <a:cxn ang="0">
                      <a:pos x="18" y="12"/>
                    </a:cxn>
                    <a:cxn ang="0">
                      <a:pos x="24" y="8"/>
                    </a:cxn>
                    <a:cxn ang="0">
                      <a:pos x="30" y="5"/>
                    </a:cxn>
                    <a:cxn ang="0">
                      <a:pos x="36" y="3"/>
                    </a:cxn>
                    <a:cxn ang="0">
                      <a:pos x="41" y="2"/>
                    </a:cxn>
                    <a:cxn ang="0">
                      <a:pos x="46" y="1"/>
                    </a:cxn>
                    <a:cxn ang="0">
                      <a:pos x="50" y="0"/>
                    </a:cxn>
                    <a:cxn ang="0">
                      <a:pos x="53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149" h="148">
                      <a:moveTo>
                        <a:pt x="54" y="0"/>
                      </a:moveTo>
                      <a:lnTo>
                        <a:pt x="94" y="0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0" y="2"/>
                      </a:lnTo>
                      <a:lnTo>
                        <a:pt x="115" y="3"/>
                      </a:lnTo>
                      <a:lnTo>
                        <a:pt x="119" y="4"/>
                      </a:lnTo>
                      <a:lnTo>
                        <a:pt x="122" y="6"/>
                      </a:lnTo>
                      <a:lnTo>
                        <a:pt x="126" y="8"/>
                      </a:lnTo>
                      <a:lnTo>
                        <a:pt x="129" y="11"/>
                      </a:lnTo>
                      <a:lnTo>
                        <a:pt x="132" y="13"/>
                      </a:lnTo>
                      <a:lnTo>
                        <a:pt x="134" y="16"/>
                      </a:lnTo>
                      <a:lnTo>
                        <a:pt x="137" y="19"/>
                      </a:lnTo>
                      <a:lnTo>
                        <a:pt x="139" y="21"/>
                      </a:lnTo>
                      <a:lnTo>
                        <a:pt x="141" y="24"/>
                      </a:lnTo>
                      <a:lnTo>
                        <a:pt x="142" y="27"/>
                      </a:lnTo>
                      <a:lnTo>
                        <a:pt x="143" y="30"/>
                      </a:lnTo>
                      <a:lnTo>
                        <a:pt x="145" y="33"/>
                      </a:lnTo>
                      <a:lnTo>
                        <a:pt x="146" y="36"/>
                      </a:lnTo>
                      <a:lnTo>
                        <a:pt x="146" y="38"/>
                      </a:lnTo>
                      <a:lnTo>
                        <a:pt x="147" y="41"/>
                      </a:lnTo>
                      <a:lnTo>
                        <a:pt x="148" y="44"/>
                      </a:lnTo>
                      <a:lnTo>
                        <a:pt x="148" y="46"/>
                      </a:lnTo>
                      <a:lnTo>
                        <a:pt x="148" y="48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8" y="105"/>
                      </a:lnTo>
                      <a:lnTo>
                        <a:pt x="147" y="110"/>
                      </a:lnTo>
                      <a:lnTo>
                        <a:pt x="146" y="114"/>
                      </a:lnTo>
                      <a:lnTo>
                        <a:pt x="144" y="118"/>
                      </a:lnTo>
                      <a:lnTo>
                        <a:pt x="142" y="122"/>
                      </a:lnTo>
                      <a:lnTo>
                        <a:pt x="140" y="126"/>
                      </a:lnTo>
                      <a:lnTo>
                        <a:pt x="138" y="129"/>
                      </a:lnTo>
                      <a:lnTo>
                        <a:pt x="136" y="132"/>
                      </a:lnTo>
                      <a:lnTo>
                        <a:pt x="133" y="134"/>
                      </a:lnTo>
                      <a:lnTo>
                        <a:pt x="130" y="136"/>
                      </a:lnTo>
                      <a:lnTo>
                        <a:pt x="127" y="138"/>
                      </a:lnTo>
                      <a:lnTo>
                        <a:pt x="124" y="140"/>
                      </a:lnTo>
                      <a:lnTo>
                        <a:pt x="122" y="142"/>
                      </a:lnTo>
                      <a:lnTo>
                        <a:pt x="119" y="143"/>
                      </a:lnTo>
                      <a:lnTo>
                        <a:pt x="116" y="144"/>
                      </a:lnTo>
                      <a:lnTo>
                        <a:pt x="113" y="145"/>
                      </a:lnTo>
                      <a:lnTo>
                        <a:pt x="110" y="146"/>
                      </a:lnTo>
                      <a:lnTo>
                        <a:pt x="108" y="147"/>
                      </a:lnTo>
                      <a:lnTo>
                        <a:pt x="105" y="147"/>
                      </a:lnTo>
                      <a:lnTo>
                        <a:pt x="103" y="148"/>
                      </a:lnTo>
                      <a:lnTo>
                        <a:pt x="101" y="148"/>
                      </a:lnTo>
                      <a:lnTo>
                        <a:pt x="99" y="148"/>
                      </a:lnTo>
                      <a:lnTo>
                        <a:pt x="97" y="148"/>
                      </a:lnTo>
                      <a:lnTo>
                        <a:pt x="96" y="148"/>
                      </a:lnTo>
                      <a:lnTo>
                        <a:pt x="95" y="148"/>
                      </a:lnTo>
                      <a:lnTo>
                        <a:pt x="94" y="148"/>
                      </a:lnTo>
                      <a:lnTo>
                        <a:pt x="94" y="148"/>
                      </a:lnTo>
                      <a:lnTo>
                        <a:pt x="54" y="148"/>
                      </a:lnTo>
                      <a:lnTo>
                        <a:pt x="49" y="148"/>
                      </a:lnTo>
                      <a:lnTo>
                        <a:pt x="43" y="148"/>
                      </a:lnTo>
                      <a:lnTo>
                        <a:pt x="39" y="147"/>
                      </a:lnTo>
                      <a:lnTo>
                        <a:pt x="34" y="145"/>
                      </a:lnTo>
                      <a:lnTo>
                        <a:pt x="30" y="144"/>
                      </a:lnTo>
                      <a:lnTo>
                        <a:pt x="26" y="142"/>
                      </a:lnTo>
                      <a:lnTo>
                        <a:pt x="23" y="140"/>
                      </a:lnTo>
                      <a:lnTo>
                        <a:pt x="20" y="138"/>
                      </a:lnTo>
                      <a:lnTo>
                        <a:pt x="17" y="135"/>
                      </a:lnTo>
                      <a:lnTo>
                        <a:pt x="14" y="133"/>
                      </a:lnTo>
                      <a:lnTo>
                        <a:pt x="12" y="130"/>
                      </a:lnTo>
                      <a:lnTo>
                        <a:pt x="10" y="127"/>
                      </a:lnTo>
                      <a:lnTo>
                        <a:pt x="8" y="124"/>
                      </a:lnTo>
                      <a:lnTo>
                        <a:pt x="7" y="121"/>
                      </a:lnTo>
                      <a:lnTo>
                        <a:pt x="5" y="118"/>
                      </a:lnTo>
                      <a:lnTo>
                        <a:pt x="4" y="116"/>
                      </a:lnTo>
                      <a:lnTo>
                        <a:pt x="3" y="113"/>
                      </a:lnTo>
                      <a:lnTo>
                        <a:pt x="2" y="110"/>
                      </a:lnTo>
                      <a:lnTo>
                        <a:pt x="2" y="107"/>
                      </a:lnTo>
                      <a:lnTo>
                        <a:pt x="1" y="105"/>
                      </a:lnTo>
                      <a:lnTo>
                        <a:pt x="1" y="103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0" y="96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2" y="39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8" y="23"/>
                      </a:lnTo>
                      <a:lnTo>
                        <a:pt x="11" y="20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21" y="10"/>
                      </a:lnTo>
                      <a:lnTo>
                        <a:pt x="24" y="8"/>
                      </a:lnTo>
                      <a:lnTo>
                        <a:pt x="27" y="7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ABCD0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220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71" name="TextBox 19"/>
              <p:cNvSpPr txBox="1">
                <a:spLocks noChangeArrowheads="1"/>
              </p:cNvSpPr>
              <p:nvPr/>
            </p:nvSpPr>
            <p:spPr bwMode="auto">
              <a:xfrm>
                <a:off x="1115512" y="4924414"/>
                <a:ext cx="788888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친구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4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명이 똑같이 나누면 한 명은 몇 개씩 먹을 수 있을까요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1" t="43052" r="47287" b="51338"/>
            <a:stretch/>
          </p:blipFill>
          <p:spPr>
            <a:xfrm>
              <a:off x="2955851" y="5371809"/>
              <a:ext cx="1794363" cy="730970"/>
            </a:xfrm>
            <a:prstGeom prst="rect">
              <a:avLst/>
            </a:prstGeom>
          </p:spPr>
        </p:pic>
      </p:grpSp>
      <p:pic>
        <p:nvPicPr>
          <p:cNvPr id="67" name="그림 6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5662" y="30898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2901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곱셈과 나눗셈의 관계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884204" y="1336208"/>
            <a:ext cx="5633543" cy="769441"/>
            <a:chOff x="3803670" y="1734824"/>
            <a:chExt cx="5633543" cy="769441"/>
          </a:xfrm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4051538" y="1734824"/>
              <a:ext cx="53856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-20" dirty="0">
                  <a:latin typeface="나눔고딕" pitchFamily="50" charset="-127"/>
                  <a:ea typeface="나눔고딕" pitchFamily="50" charset="-127"/>
                </a:rPr>
                <a:t>사과 </a:t>
              </a:r>
              <a:r>
                <a:rPr lang="en-US" altLang="ko-KR" sz="2200" b="1" spc="-20" dirty="0">
                  <a:latin typeface="나눔고딕" pitchFamily="50" charset="-127"/>
                  <a:ea typeface="나눔고딕" pitchFamily="50" charset="-127"/>
                </a:rPr>
                <a:t>12</a:t>
              </a:r>
              <a:r>
                <a:rPr lang="ko-KR" altLang="en-US" sz="2200" b="1" spc="-20" dirty="0">
                  <a:latin typeface="나눔고딕" pitchFamily="50" charset="-127"/>
                  <a:ea typeface="나눔고딕" pitchFamily="50" charset="-127"/>
                </a:rPr>
                <a:t>개를 똑같이 나누면 한 명이</a:t>
              </a:r>
              <a:r>
                <a:rPr lang="en-US" altLang="ko-KR" sz="2200" b="1" spc="-2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-20" dirty="0">
                  <a:latin typeface="나눔고딕" pitchFamily="50" charset="-127"/>
                  <a:ea typeface="나눔고딕" pitchFamily="50" charset="-127"/>
                </a:rPr>
                <a:t>몇 개씩 먹을 수 있는지 알아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3449149" y="4252484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56413" y="4252484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49149" y="5455857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56413" y="5455857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9" name="그림 58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7707" y="43106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7707" y="55196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타원 60">
            <a:hlinkClick r:id="rId6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>
            <a:hlinkClick r:id="rId10" action="ppaction://hlinksldjump"/>
          </p:cNvPr>
          <p:cNvSpPr/>
          <p:nvPr/>
        </p:nvSpPr>
        <p:spPr>
          <a:xfrm>
            <a:off x="693816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6774913" y="1441502"/>
            <a:ext cx="1564859" cy="1932569"/>
            <a:chOff x="6771952" y="1441502"/>
            <a:chExt cx="1564859" cy="1932569"/>
          </a:xfrm>
        </p:grpSpPr>
        <p:sp>
          <p:nvSpPr>
            <p:cNvPr id="73" name="모서리가 둥근 직사각형 72"/>
            <p:cNvSpPr/>
            <p:nvPr/>
          </p:nvSpPr>
          <p:spPr>
            <a:xfrm>
              <a:off x="7847803" y="1441502"/>
              <a:ext cx="489008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모서리가 둥근 직사각형 83"/>
            <p:cNvSpPr/>
            <p:nvPr/>
          </p:nvSpPr>
          <p:spPr>
            <a:xfrm>
              <a:off x="7309877" y="1441502"/>
              <a:ext cx="489008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5" name="모서리가 둥근 직사각형 84"/>
            <p:cNvSpPr/>
            <p:nvPr/>
          </p:nvSpPr>
          <p:spPr>
            <a:xfrm>
              <a:off x="6771952" y="1441502"/>
              <a:ext cx="489008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69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4" grpId="0"/>
      <p:bldP spid="46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0" t="55616" r="33226" b="32391"/>
          <a:stretch/>
        </p:blipFill>
        <p:spPr>
          <a:xfrm>
            <a:off x="6168584" y="1235171"/>
            <a:ext cx="3010077" cy="1562782"/>
          </a:xfrm>
          <a:prstGeom prst="rect">
            <a:avLst/>
          </a:prstGeom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t="70411" r="26073" b="22660"/>
          <a:stretch/>
        </p:blipFill>
        <p:spPr>
          <a:xfrm>
            <a:off x="1552343" y="3182674"/>
            <a:ext cx="4153786" cy="90291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268924" y="3418688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38319" y="3418688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4912" y="34802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206" y="34802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모서리가 둥근 직사각형 61"/>
          <p:cNvSpPr/>
          <p:nvPr/>
        </p:nvSpPr>
        <p:spPr>
          <a:xfrm>
            <a:off x="894901" y="4723875"/>
            <a:ext cx="8095111" cy="84890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0807" y="4763607"/>
            <a:ext cx="8019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바둑돌은 모두 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15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개로 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묶음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3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묶음이 있으므로 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5×3=15, 3×5=15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 나타냈습니다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2901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곱셈식과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나눗셈식으로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74855" y="2413233"/>
            <a:ext cx="4796860" cy="769441"/>
            <a:chOff x="434331" y="2432616"/>
            <a:chExt cx="4796860" cy="769441"/>
          </a:xfrm>
        </p:grpSpPr>
        <p:sp>
          <p:nvSpPr>
            <p:cNvPr id="55" name="TextBox 19"/>
            <p:cNvSpPr txBox="1">
              <a:spLocks noChangeArrowheads="1"/>
            </p:cNvSpPr>
            <p:nvPr/>
          </p:nvSpPr>
          <p:spPr bwMode="auto">
            <a:xfrm>
              <a:off x="581543" y="2432616"/>
              <a:ext cx="464964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바둑돌의 수를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곱셈식으로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나타내어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434331" y="257382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74855" y="4184600"/>
            <a:ext cx="8044349" cy="430887"/>
            <a:chOff x="974855" y="4184600"/>
            <a:chExt cx="8044349" cy="430887"/>
          </a:xfrm>
        </p:grpSpPr>
        <p:grpSp>
          <p:nvGrpSpPr>
            <p:cNvPr id="48" name="그룹 47"/>
            <p:cNvGrpSpPr/>
            <p:nvPr/>
          </p:nvGrpSpPr>
          <p:grpSpPr>
            <a:xfrm>
              <a:off x="974855" y="4184600"/>
              <a:ext cx="7441272" cy="430887"/>
              <a:chOff x="434331" y="2432616"/>
              <a:chExt cx="7673844" cy="430887"/>
            </a:xfrm>
          </p:grpSpPr>
          <p:sp>
            <p:nvSpPr>
              <p:cNvPr id="49" name="TextBox 19"/>
              <p:cNvSpPr txBox="1">
                <a:spLocks noChangeArrowheads="1"/>
              </p:cNvSpPr>
              <p:nvPr/>
            </p:nvSpPr>
            <p:spPr bwMode="auto">
              <a:xfrm>
                <a:off x="581542" y="2432616"/>
                <a:ext cx="752663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434331" y="257382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130323" y="4184600"/>
              <a:ext cx="78888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그렇게 나타낸 이유를 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884204" y="1342099"/>
            <a:ext cx="4868010" cy="769441"/>
            <a:chOff x="3803670" y="1734824"/>
            <a:chExt cx="4868010" cy="769441"/>
          </a:xfrm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4051539" y="1734824"/>
              <a:ext cx="462014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20" dirty="0">
                  <a:latin typeface="나눔고딕" pitchFamily="50" charset="-127"/>
                  <a:ea typeface="나눔고딕" pitchFamily="50" charset="-127"/>
                </a:rPr>
                <a:t>바둑돌 </a:t>
              </a:r>
              <a:r>
                <a:rPr lang="en-US" altLang="ko-KR" sz="2200" b="1" spc="-20" dirty="0">
                  <a:latin typeface="나눔고딕" pitchFamily="50" charset="-127"/>
                  <a:ea typeface="나눔고딕" pitchFamily="50" charset="-127"/>
                </a:rPr>
                <a:t>15</a:t>
              </a:r>
              <a:r>
                <a:rPr lang="ko-KR" altLang="en-US" sz="2200" b="1" spc="-20" dirty="0">
                  <a:latin typeface="나눔고딕" pitchFamily="50" charset="-127"/>
                  <a:ea typeface="나눔고딕" pitchFamily="50" charset="-127"/>
                </a:rPr>
                <a:t>개를 </a:t>
              </a:r>
              <a:r>
                <a:rPr lang="ko-KR" altLang="en-US" sz="2200" b="1" spc="-20" dirty="0" err="1">
                  <a:latin typeface="나눔고딕" pitchFamily="50" charset="-127"/>
                  <a:ea typeface="나눔고딕" pitchFamily="50" charset="-127"/>
                </a:rPr>
                <a:t>곱셈식과</a:t>
              </a:r>
              <a:r>
                <a:rPr lang="ko-KR" altLang="en-US" sz="2200" b="1" spc="-2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-20" dirty="0" err="1">
                  <a:latin typeface="나눔고딕" pitchFamily="50" charset="-127"/>
                  <a:ea typeface="나눔고딕" pitchFamily="50" charset="-127"/>
                </a:rPr>
                <a:t>나눗셈식으로</a:t>
              </a:r>
              <a:r>
                <a:rPr lang="ko-KR" altLang="en-US" sz="2200" b="1" spc="-20" dirty="0">
                  <a:latin typeface="나눔고딕" pitchFamily="50" charset="-127"/>
                  <a:ea typeface="나눔고딕" pitchFamily="50" charset="-127"/>
                </a:rPr>
                <a:t> 나타내어 봅시다</a:t>
              </a:r>
              <a:r>
                <a:rPr lang="en-US" altLang="ko-KR" sz="2200" b="1" spc="-20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53" name="그림 52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338" y="49395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9" action="ppaction://hlinksldjump"/>
          </p:cNvPr>
          <p:cNvSpPr/>
          <p:nvPr/>
        </p:nvSpPr>
        <p:spPr>
          <a:xfrm>
            <a:off x="693816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3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6" grpId="0"/>
      <p:bldP spid="62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모서리가 둥근 직사각형 61"/>
          <p:cNvSpPr/>
          <p:nvPr/>
        </p:nvSpPr>
        <p:spPr>
          <a:xfrm>
            <a:off x="894901" y="3835047"/>
            <a:ext cx="8095112" cy="8517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2901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곱셈식과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나눗셈식으로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나타내기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79845" y="3876179"/>
            <a:ext cx="8110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묶으면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묶음이 되므로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15÷5=3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 나타냈습니다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묶으면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묶음이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되므로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15÷3=5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87253" y="1349387"/>
            <a:ext cx="5031411" cy="769441"/>
            <a:chOff x="434331" y="2432616"/>
            <a:chExt cx="5031411" cy="769441"/>
          </a:xfrm>
        </p:grpSpPr>
        <p:sp>
          <p:nvSpPr>
            <p:cNvPr id="55" name="TextBox 19"/>
            <p:cNvSpPr txBox="1">
              <a:spLocks noChangeArrowheads="1"/>
            </p:cNvSpPr>
            <p:nvPr/>
          </p:nvSpPr>
          <p:spPr bwMode="auto">
            <a:xfrm>
              <a:off x="581544" y="2432616"/>
              <a:ext cx="488419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바둑돌을 묶는 방법을 다르게 하여 </a:t>
              </a:r>
              <a:r>
                <a:rPr lang="ko-KR" altLang="en-US" sz="2200" b="1" spc="-100" dirty="0" err="1" smtClean="0">
                  <a:latin typeface="나눔고딕" pitchFamily="50" charset="-127"/>
                  <a:ea typeface="나눔고딕" pitchFamily="50" charset="-127"/>
                </a:rPr>
                <a:t>나눗셈식으로</a:t>
              </a:r>
              <a:r>
                <a:rPr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 나타내어 보세요</a:t>
              </a:r>
              <a:r>
                <a:rPr lang="en-US" altLang="ko-KR" sz="2200" b="1" spc="-1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434331" y="257382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002519" y="3285139"/>
            <a:ext cx="8008760" cy="441520"/>
            <a:chOff x="1002519" y="3285139"/>
            <a:chExt cx="8008760" cy="441520"/>
          </a:xfrm>
        </p:grpSpPr>
        <p:grpSp>
          <p:nvGrpSpPr>
            <p:cNvPr id="48" name="그룹 47"/>
            <p:cNvGrpSpPr/>
            <p:nvPr/>
          </p:nvGrpSpPr>
          <p:grpSpPr>
            <a:xfrm>
              <a:off x="1002519" y="3295772"/>
              <a:ext cx="7441272" cy="430887"/>
              <a:chOff x="434331" y="2432616"/>
              <a:chExt cx="7673844" cy="430887"/>
            </a:xfrm>
          </p:grpSpPr>
          <p:sp>
            <p:nvSpPr>
              <p:cNvPr id="49" name="TextBox 19"/>
              <p:cNvSpPr txBox="1">
                <a:spLocks noChangeArrowheads="1"/>
              </p:cNvSpPr>
              <p:nvPr/>
            </p:nvSpPr>
            <p:spPr bwMode="auto">
              <a:xfrm>
                <a:off x="581542" y="2432616"/>
                <a:ext cx="752663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434331" y="257382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122398" y="3285139"/>
              <a:ext cx="78888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그렇게 나타낸 이유를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8" name="그림 3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t="81834" r="26073" b="11237"/>
          <a:stretch/>
        </p:blipFill>
        <p:spPr>
          <a:xfrm>
            <a:off x="1552343" y="2213355"/>
            <a:ext cx="4153786" cy="902917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0058" y="24896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352" y="24896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2492198" y="2428103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22803" y="2428103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5" name="그림 4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0" t="55616" r="33226" b="32391"/>
          <a:stretch/>
        </p:blipFill>
        <p:spPr>
          <a:xfrm>
            <a:off x="6170956" y="1235171"/>
            <a:ext cx="3010077" cy="1562782"/>
          </a:xfrm>
          <a:prstGeom prst="rect">
            <a:avLst/>
          </a:prstGeom>
        </p:spPr>
      </p:pic>
      <p:pic>
        <p:nvPicPr>
          <p:cNvPr id="46" name="그림 45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7656" y="40521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693816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6222849" y="1329365"/>
            <a:ext cx="2809433" cy="1474225"/>
            <a:chOff x="6214223" y="1329365"/>
            <a:chExt cx="2809433" cy="1474225"/>
          </a:xfrm>
        </p:grpSpPr>
        <p:sp>
          <p:nvSpPr>
            <p:cNvPr id="33" name="모서리가 둥근 직사각형 32"/>
            <p:cNvSpPr/>
            <p:nvPr/>
          </p:nvSpPr>
          <p:spPr>
            <a:xfrm>
              <a:off x="7374435" y="1329365"/>
              <a:ext cx="489008" cy="147422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6794329" y="1329365"/>
              <a:ext cx="489008" cy="147422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6214223" y="1329365"/>
              <a:ext cx="489008" cy="147422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모서리가 둥근 직사각형 51"/>
            <p:cNvSpPr/>
            <p:nvPr/>
          </p:nvSpPr>
          <p:spPr>
            <a:xfrm>
              <a:off x="8534648" y="1329365"/>
              <a:ext cx="489008" cy="147422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7954541" y="1329365"/>
              <a:ext cx="489008" cy="147422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6151332" y="1384240"/>
            <a:ext cx="2934016" cy="1366068"/>
            <a:chOff x="6151332" y="1384240"/>
            <a:chExt cx="2934016" cy="1366068"/>
          </a:xfrm>
        </p:grpSpPr>
        <p:sp>
          <p:nvSpPr>
            <p:cNvPr id="56" name="모서리가 둥근 직사각형 55"/>
            <p:cNvSpPr/>
            <p:nvPr/>
          </p:nvSpPr>
          <p:spPr>
            <a:xfrm rot="5400000">
              <a:off x="7404687" y="130885"/>
              <a:ext cx="427306" cy="2934016"/>
            </a:xfrm>
            <a:prstGeom prst="roundRect">
              <a:avLst/>
            </a:prstGeom>
            <a:noFill/>
            <a:ln w="28575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모서리가 둥근 직사각형 57"/>
            <p:cNvSpPr/>
            <p:nvPr/>
          </p:nvSpPr>
          <p:spPr>
            <a:xfrm rot="5400000">
              <a:off x="7404687" y="600266"/>
              <a:ext cx="427306" cy="2934016"/>
            </a:xfrm>
            <a:prstGeom prst="roundRect">
              <a:avLst/>
            </a:prstGeom>
            <a:noFill/>
            <a:ln w="28575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9" name="모서리가 둥근 직사각형 58"/>
            <p:cNvSpPr/>
            <p:nvPr/>
          </p:nvSpPr>
          <p:spPr>
            <a:xfrm rot="5400000">
              <a:off x="7404687" y="1069647"/>
              <a:ext cx="427306" cy="2934016"/>
            </a:xfrm>
            <a:prstGeom prst="roundRect">
              <a:avLst/>
            </a:prstGeom>
            <a:noFill/>
            <a:ln w="28575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98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모서리가 둥근 직사각형 61"/>
          <p:cNvSpPr/>
          <p:nvPr/>
        </p:nvSpPr>
        <p:spPr>
          <a:xfrm>
            <a:off x="894900" y="2045436"/>
            <a:ext cx="8095112" cy="8517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2901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곱셈식과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나눗셈식으로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나타내기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73529" y="2086568"/>
            <a:ext cx="8110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곱셈과 나눗셈의 관계는 덧셈과 뺄셈의 관계와 비슷합니다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곱셈과 나눗셈은 서로 반대입니다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655" y="22625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73529" y="1510223"/>
            <a:ext cx="8072427" cy="430887"/>
            <a:chOff x="904307" y="4404375"/>
            <a:chExt cx="8072427" cy="430887"/>
          </a:xfrm>
        </p:grpSpPr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1072717" y="4404375"/>
              <a:ext cx="790401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곱셈과 나눗셈의 관계를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904307" y="455657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2" name="타원 21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693816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5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0" t="8142" r="26898" b="72834"/>
          <a:stretch/>
        </p:blipFill>
        <p:spPr>
          <a:xfrm>
            <a:off x="2964047" y="1607009"/>
            <a:ext cx="3939363" cy="2478968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45453" y="409250"/>
            <a:ext cx="435828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곱셈식을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나눗셈식으로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969342" y="3877105"/>
            <a:ext cx="8072427" cy="430887"/>
            <a:chOff x="4178747" y="2353232"/>
            <a:chExt cx="8072427" cy="430887"/>
          </a:xfrm>
        </p:grpSpPr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4347157" y="2353232"/>
              <a:ext cx="790401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사과의 수를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곱셈식으로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나타내어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4178747" y="250543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138" y="44248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그룹 21"/>
          <p:cNvGrpSpPr/>
          <p:nvPr/>
        </p:nvGrpSpPr>
        <p:grpSpPr>
          <a:xfrm>
            <a:off x="899751" y="1359356"/>
            <a:ext cx="8424158" cy="430887"/>
            <a:chOff x="899751" y="4053950"/>
            <a:chExt cx="8424158" cy="430887"/>
          </a:xfrm>
        </p:grpSpPr>
        <p:grpSp>
          <p:nvGrpSpPr>
            <p:cNvPr id="29" name="그룹 28"/>
            <p:cNvGrpSpPr/>
            <p:nvPr/>
          </p:nvGrpSpPr>
          <p:grpSpPr>
            <a:xfrm>
              <a:off x="917586" y="4053950"/>
              <a:ext cx="8406323" cy="430887"/>
              <a:chOff x="434331" y="4334369"/>
              <a:chExt cx="8406323" cy="430887"/>
            </a:xfrm>
          </p:grpSpPr>
          <p:sp>
            <p:nvSpPr>
              <p:cNvPr id="31" name="TextBox 19"/>
              <p:cNvSpPr txBox="1">
                <a:spLocks noChangeArrowheads="1"/>
              </p:cNvSpPr>
              <p:nvPr/>
            </p:nvSpPr>
            <p:spPr bwMode="auto">
              <a:xfrm>
                <a:off x="634610" y="4334369"/>
                <a:ext cx="820604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err="1" smtClean="0">
                    <a:latin typeface="나눔고딕" pitchFamily="50" charset="-127"/>
                    <a:ea typeface="나눔고딕" pitchFamily="50" charset="-127"/>
                  </a:rPr>
                  <a:t>곱셈식을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 err="1" smtClean="0">
                    <a:latin typeface="나눔고딕" pitchFamily="50" charset="-127"/>
                    <a:ea typeface="나눔고딕" pitchFamily="50" charset="-127"/>
                  </a:rPr>
                  <a:t>나눗셈식으로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나타내어 봅시다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434331" y="447728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899751" y="4156693"/>
              <a:ext cx="219266" cy="218283"/>
            </a:xfrm>
            <a:custGeom>
              <a:avLst/>
              <a:gdLst/>
              <a:ahLst/>
              <a:cxnLst>
                <a:cxn ang="0">
                  <a:pos x="86" y="74"/>
                </a:cxn>
                <a:cxn ang="0">
                  <a:pos x="80" y="77"/>
                </a:cxn>
                <a:cxn ang="0">
                  <a:pos x="76" y="80"/>
                </a:cxn>
                <a:cxn ang="0">
                  <a:pos x="74" y="85"/>
                </a:cxn>
                <a:cxn ang="0">
                  <a:pos x="74" y="131"/>
                </a:cxn>
                <a:cxn ang="0">
                  <a:pos x="75" y="137"/>
                </a:cxn>
                <a:cxn ang="0">
                  <a:pos x="77" y="143"/>
                </a:cxn>
                <a:cxn ang="0">
                  <a:pos x="82" y="147"/>
                </a:cxn>
                <a:cxn ang="0">
                  <a:pos x="86" y="148"/>
                </a:cxn>
                <a:cxn ang="0">
                  <a:pos x="134" y="148"/>
                </a:cxn>
                <a:cxn ang="0">
                  <a:pos x="142" y="146"/>
                </a:cxn>
                <a:cxn ang="0">
                  <a:pos x="147" y="142"/>
                </a:cxn>
                <a:cxn ang="0">
                  <a:pos x="149" y="137"/>
                </a:cxn>
                <a:cxn ang="0">
                  <a:pos x="149" y="88"/>
                </a:cxn>
                <a:cxn ang="0">
                  <a:pos x="147" y="82"/>
                </a:cxn>
                <a:cxn ang="0">
                  <a:pos x="142" y="76"/>
                </a:cxn>
                <a:cxn ang="0">
                  <a:pos x="137" y="74"/>
                </a:cxn>
                <a:cxn ang="0">
                  <a:pos x="131" y="0"/>
                </a:cxn>
                <a:cxn ang="0">
                  <a:pos x="153" y="2"/>
                </a:cxn>
                <a:cxn ang="0">
                  <a:pos x="171" y="8"/>
                </a:cxn>
                <a:cxn ang="0">
                  <a:pos x="189" y="19"/>
                </a:cxn>
                <a:cxn ang="0">
                  <a:pos x="201" y="31"/>
                </a:cxn>
                <a:cxn ang="0">
                  <a:pos x="210" y="44"/>
                </a:cxn>
                <a:cxn ang="0">
                  <a:pos x="216" y="58"/>
                </a:cxn>
                <a:cxn ang="0">
                  <a:pos x="220" y="71"/>
                </a:cxn>
                <a:cxn ang="0">
                  <a:pos x="222" y="82"/>
                </a:cxn>
                <a:cxn ang="0">
                  <a:pos x="223" y="131"/>
                </a:cxn>
                <a:cxn ang="0">
                  <a:pos x="221" y="152"/>
                </a:cxn>
                <a:cxn ang="0">
                  <a:pos x="215" y="171"/>
                </a:cxn>
                <a:cxn ang="0">
                  <a:pos x="204" y="189"/>
                </a:cxn>
                <a:cxn ang="0">
                  <a:pos x="192" y="200"/>
                </a:cxn>
                <a:cxn ang="0">
                  <a:pos x="179" y="210"/>
                </a:cxn>
                <a:cxn ang="0">
                  <a:pos x="164" y="216"/>
                </a:cxn>
                <a:cxn ang="0">
                  <a:pos x="151" y="220"/>
                </a:cxn>
                <a:cxn ang="0">
                  <a:pos x="140" y="222"/>
                </a:cxn>
                <a:cxn ang="0">
                  <a:pos x="91" y="222"/>
                </a:cxn>
                <a:cxn ang="0">
                  <a:pos x="70" y="220"/>
                </a:cxn>
                <a:cxn ang="0">
                  <a:pos x="52" y="214"/>
                </a:cxn>
                <a:cxn ang="0">
                  <a:pos x="34" y="203"/>
                </a:cxn>
                <a:cxn ang="0">
                  <a:pos x="22" y="192"/>
                </a:cxn>
                <a:cxn ang="0">
                  <a:pos x="13" y="178"/>
                </a:cxn>
                <a:cxn ang="0">
                  <a:pos x="6" y="164"/>
                </a:cxn>
                <a:cxn ang="0">
                  <a:pos x="2" y="151"/>
                </a:cxn>
                <a:cxn ang="0">
                  <a:pos x="1" y="140"/>
                </a:cxn>
                <a:cxn ang="0">
                  <a:pos x="0" y="91"/>
                </a:cxn>
                <a:cxn ang="0">
                  <a:pos x="2" y="70"/>
                </a:cxn>
                <a:cxn ang="0">
                  <a:pos x="8" y="52"/>
                </a:cxn>
                <a:cxn ang="0">
                  <a:pos x="19" y="34"/>
                </a:cxn>
                <a:cxn ang="0">
                  <a:pos x="31" y="22"/>
                </a:cxn>
                <a:cxn ang="0">
                  <a:pos x="44" y="13"/>
                </a:cxn>
                <a:cxn ang="0">
                  <a:pos x="58" y="6"/>
                </a:cxn>
                <a:cxn ang="0">
                  <a:pos x="71" y="3"/>
                </a:cxn>
                <a:cxn ang="0">
                  <a:pos x="83" y="1"/>
                </a:cxn>
              </a:cxnLst>
              <a:rect l="0" t="0" r="r" b="b"/>
              <a:pathLst>
                <a:path w="223" h="222">
                  <a:moveTo>
                    <a:pt x="92" y="74"/>
                  </a:moveTo>
                  <a:lnTo>
                    <a:pt x="90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74"/>
                  </a:lnTo>
                  <a:lnTo>
                    <a:pt x="85" y="75"/>
                  </a:lnTo>
                  <a:lnTo>
                    <a:pt x="83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5" y="82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1"/>
                  </a:lnTo>
                  <a:lnTo>
                    <a:pt x="74" y="131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6"/>
                  </a:lnTo>
                  <a:lnTo>
                    <a:pt x="75" y="137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1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8" y="144"/>
                  </a:lnTo>
                  <a:lnTo>
                    <a:pt x="79" y="145"/>
                  </a:lnTo>
                  <a:lnTo>
                    <a:pt x="80" y="146"/>
                  </a:lnTo>
                  <a:lnTo>
                    <a:pt x="80" y="147"/>
                  </a:lnTo>
                  <a:lnTo>
                    <a:pt x="82" y="147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5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90" y="149"/>
                  </a:lnTo>
                  <a:lnTo>
                    <a:pt x="91" y="149"/>
                  </a:lnTo>
                  <a:lnTo>
                    <a:pt x="131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39" y="147"/>
                  </a:lnTo>
                  <a:lnTo>
                    <a:pt x="142" y="146"/>
                  </a:lnTo>
                  <a:lnTo>
                    <a:pt x="143" y="145"/>
                  </a:lnTo>
                  <a:lnTo>
                    <a:pt x="144" y="145"/>
                  </a:lnTo>
                  <a:lnTo>
                    <a:pt x="145" y="144"/>
                  </a:lnTo>
                  <a:lnTo>
                    <a:pt x="146" y="143"/>
                  </a:lnTo>
                  <a:lnTo>
                    <a:pt x="147" y="142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9" y="137"/>
                  </a:lnTo>
                  <a:lnTo>
                    <a:pt x="149" y="133"/>
                  </a:lnTo>
                  <a:lnTo>
                    <a:pt x="149" y="131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9" y="88"/>
                  </a:lnTo>
                  <a:lnTo>
                    <a:pt x="149" y="88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7" y="83"/>
                  </a:lnTo>
                  <a:lnTo>
                    <a:pt x="147" y="82"/>
                  </a:lnTo>
                  <a:lnTo>
                    <a:pt x="145" y="79"/>
                  </a:lnTo>
                  <a:lnTo>
                    <a:pt x="145" y="79"/>
                  </a:lnTo>
                  <a:lnTo>
                    <a:pt x="144" y="77"/>
                  </a:lnTo>
                  <a:lnTo>
                    <a:pt x="143" y="76"/>
                  </a:lnTo>
                  <a:lnTo>
                    <a:pt x="142" y="76"/>
                  </a:lnTo>
                  <a:lnTo>
                    <a:pt x="141" y="7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7" y="74"/>
                  </a:lnTo>
                  <a:lnTo>
                    <a:pt x="133" y="74"/>
                  </a:lnTo>
                  <a:lnTo>
                    <a:pt x="131" y="74"/>
                  </a:lnTo>
                  <a:lnTo>
                    <a:pt x="92" y="74"/>
                  </a:lnTo>
                  <a:close/>
                  <a:moveTo>
                    <a:pt x="90" y="0"/>
                  </a:moveTo>
                  <a:lnTo>
                    <a:pt x="131" y="0"/>
                  </a:lnTo>
                  <a:lnTo>
                    <a:pt x="136" y="0"/>
                  </a:lnTo>
                  <a:lnTo>
                    <a:pt x="140" y="1"/>
                  </a:lnTo>
                  <a:lnTo>
                    <a:pt x="145" y="1"/>
                  </a:lnTo>
                  <a:lnTo>
                    <a:pt x="148" y="2"/>
                  </a:lnTo>
                  <a:lnTo>
                    <a:pt x="153" y="2"/>
                  </a:lnTo>
                  <a:lnTo>
                    <a:pt x="157" y="3"/>
                  </a:lnTo>
                  <a:lnTo>
                    <a:pt x="160" y="4"/>
                  </a:lnTo>
                  <a:lnTo>
                    <a:pt x="164" y="5"/>
                  </a:lnTo>
                  <a:lnTo>
                    <a:pt x="167" y="7"/>
                  </a:lnTo>
                  <a:lnTo>
                    <a:pt x="171" y="8"/>
                  </a:lnTo>
                  <a:lnTo>
                    <a:pt x="174" y="10"/>
                  </a:lnTo>
                  <a:lnTo>
                    <a:pt x="177" y="11"/>
                  </a:lnTo>
                  <a:lnTo>
                    <a:pt x="183" y="15"/>
                  </a:lnTo>
                  <a:lnTo>
                    <a:pt x="186" y="17"/>
                  </a:lnTo>
                  <a:lnTo>
                    <a:pt x="189" y="19"/>
                  </a:lnTo>
                  <a:lnTo>
                    <a:pt x="192" y="21"/>
                  </a:lnTo>
                  <a:lnTo>
                    <a:pt x="194" y="24"/>
                  </a:lnTo>
                  <a:lnTo>
                    <a:pt x="196" y="26"/>
                  </a:lnTo>
                  <a:lnTo>
                    <a:pt x="199" y="28"/>
                  </a:lnTo>
                  <a:lnTo>
                    <a:pt x="201" y="31"/>
                  </a:lnTo>
                  <a:lnTo>
                    <a:pt x="203" y="33"/>
                  </a:lnTo>
                  <a:lnTo>
                    <a:pt x="205" y="36"/>
                  </a:lnTo>
                  <a:lnTo>
                    <a:pt x="207" y="39"/>
                  </a:lnTo>
                  <a:lnTo>
                    <a:pt x="209" y="42"/>
                  </a:lnTo>
                  <a:lnTo>
                    <a:pt x="210" y="44"/>
                  </a:lnTo>
                  <a:lnTo>
                    <a:pt x="211" y="47"/>
                  </a:lnTo>
                  <a:lnTo>
                    <a:pt x="213" y="50"/>
                  </a:lnTo>
                  <a:lnTo>
                    <a:pt x="214" y="52"/>
                  </a:lnTo>
                  <a:lnTo>
                    <a:pt x="215" y="55"/>
                  </a:lnTo>
                  <a:lnTo>
                    <a:pt x="216" y="58"/>
                  </a:lnTo>
                  <a:lnTo>
                    <a:pt x="217" y="61"/>
                  </a:lnTo>
                  <a:lnTo>
                    <a:pt x="218" y="63"/>
                  </a:lnTo>
                  <a:lnTo>
                    <a:pt x="219" y="66"/>
                  </a:lnTo>
                  <a:lnTo>
                    <a:pt x="220" y="69"/>
                  </a:lnTo>
                  <a:lnTo>
                    <a:pt x="220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2" y="79"/>
                  </a:lnTo>
                  <a:lnTo>
                    <a:pt x="222" y="81"/>
                  </a:lnTo>
                  <a:lnTo>
                    <a:pt x="222" y="82"/>
                  </a:lnTo>
                  <a:lnTo>
                    <a:pt x="222" y="84"/>
                  </a:lnTo>
                  <a:lnTo>
                    <a:pt x="222" y="85"/>
                  </a:lnTo>
                  <a:lnTo>
                    <a:pt x="222" y="86"/>
                  </a:lnTo>
                  <a:lnTo>
                    <a:pt x="223" y="90"/>
                  </a:lnTo>
                  <a:lnTo>
                    <a:pt x="223" y="131"/>
                  </a:lnTo>
                  <a:lnTo>
                    <a:pt x="223" y="136"/>
                  </a:lnTo>
                  <a:lnTo>
                    <a:pt x="222" y="140"/>
                  </a:lnTo>
                  <a:lnTo>
                    <a:pt x="222" y="144"/>
                  </a:lnTo>
                  <a:lnTo>
                    <a:pt x="221" y="148"/>
                  </a:lnTo>
                  <a:lnTo>
                    <a:pt x="221" y="152"/>
                  </a:lnTo>
                  <a:lnTo>
                    <a:pt x="220" y="156"/>
                  </a:lnTo>
                  <a:lnTo>
                    <a:pt x="219" y="160"/>
                  </a:lnTo>
                  <a:lnTo>
                    <a:pt x="217" y="164"/>
                  </a:lnTo>
                  <a:lnTo>
                    <a:pt x="216" y="167"/>
                  </a:lnTo>
                  <a:lnTo>
                    <a:pt x="215" y="171"/>
                  </a:lnTo>
                  <a:lnTo>
                    <a:pt x="213" y="174"/>
                  </a:lnTo>
                  <a:lnTo>
                    <a:pt x="211" y="177"/>
                  </a:lnTo>
                  <a:lnTo>
                    <a:pt x="208" y="183"/>
                  </a:lnTo>
                  <a:lnTo>
                    <a:pt x="206" y="186"/>
                  </a:lnTo>
                  <a:lnTo>
                    <a:pt x="204" y="189"/>
                  </a:lnTo>
                  <a:lnTo>
                    <a:pt x="202" y="191"/>
                  </a:lnTo>
                  <a:lnTo>
                    <a:pt x="199" y="194"/>
                  </a:lnTo>
                  <a:lnTo>
                    <a:pt x="197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7" y="205"/>
                  </a:lnTo>
                  <a:lnTo>
                    <a:pt x="184" y="206"/>
                  </a:lnTo>
                  <a:lnTo>
                    <a:pt x="181" y="208"/>
                  </a:lnTo>
                  <a:lnTo>
                    <a:pt x="179" y="210"/>
                  </a:lnTo>
                  <a:lnTo>
                    <a:pt x="176" y="211"/>
                  </a:lnTo>
                  <a:lnTo>
                    <a:pt x="173" y="212"/>
                  </a:lnTo>
                  <a:lnTo>
                    <a:pt x="170" y="214"/>
                  </a:lnTo>
                  <a:lnTo>
                    <a:pt x="168" y="215"/>
                  </a:lnTo>
                  <a:lnTo>
                    <a:pt x="164" y="216"/>
                  </a:lnTo>
                  <a:lnTo>
                    <a:pt x="162" y="217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4" y="219"/>
                  </a:lnTo>
                  <a:lnTo>
                    <a:pt x="151" y="220"/>
                  </a:lnTo>
                  <a:lnTo>
                    <a:pt x="149" y="220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39" y="222"/>
                  </a:lnTo>
                  <a:lnTo>
                    <a:pt x="137" y="222"/>
                  </a:lnTo>
                  <a:lnTo>
                    <a:pt x="136" y="222"/>
                  </a:lnTo>
                  <a:lnTo>
                    <a:pt x="133" y="222"/>
                  </a:lnTo>
                  <a:lnTo>
                    <a:pt x="91" y="222"/>
                  </a:lnTo>
                  <a:lnTo>
                    <a:pt x="86" y="222"/>
                  </a:lnTo>
                  <a:lnTo>
                    <a:pt x="83" y="222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70" y="220"/>
                  </a:lnTo>
                  <a:lnTo>
                    <a:pt x="66" y="219"/>
                  </a:lnTo>
                  <a:lnTo>
                    <a:pt x="62" y="218"/>
                  </a:lnTo>
                  <a:lnTo>
                    <a:pt x="59" y="217"/>
                  </a:lnTo>
                  <a:lnTo>
                    <a:pt x="55" y="216"/>
                  </a:lnTo>
                  <a:lnTo>
                    <a:pt x="52" y="214"/>
                  </a:lnTo>
                  <a:lnTo>
                    <a:pt x="49" y="213"/>
                  </a:lnTo>
                  <a:lnTo>
                    <a:pt x="45" y="211"/>
                  </a:lnTo>
                  <a:lnTo>
                    <a:pt x="39" y="207"/>
                  </a:lnTo>
                  <a:lnTo>
                    <a:pt x="36" y="205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29" y="199"/>
                  </a:lnTo>
                  <a:lnTo>
                    <a:pt x="26" y="197"/>
                  </a:lnTo>
                  <a:lnTo>
                    <a:pt x="24" y="194"/>
                  </a:lnTo>
                  <a:lnTo>
                    <a:pt x="22" y="192"/>
                  </a:lnTo>
                  <a:lnTo>
                    <a:pt x="20" y="189"/>
                  </a:lnTo>
                  <a:lnTo>
                    <a:pt x="18" y="186"/>
                  </a:lnTo>
                  <a:lnTo>
                    <a:pt x="16" y="184"/>
                  </a:lnTo>
                  <a:lnTo>
                    <a:pt x="14" y="181"/>
                  </a:lnTo>
                  <a:lnTo>
                    <a:pt x="13" y="178"/>
                  </a:lnTo>
                  <a:lnTo>
                    <a:pt x="11" y="176"/>
                  </a:lnTo>
                  <a:lnTo>
                    <a:pt x="10" y="173"/>
                  </a:lnTo>
                  <a:lnTo>
                    <a:pt x="9" y="170"/>
                  </a:lnTo>
                  <a:lnTo>
                    <a:pt x="7" y="167"/>
                  </a:lnTo>
                  <a:lnTo>
                    <a:pt x="6" y="164"/>
                  </a:lnTo>
                  <a:lnTo>
                    <a:pt x="5" y="162"/>
                  </a:lnTo>
                  <a:lnTo>
                    <a:pt x="5" y="159"/>
                  </a:lnTo>
                  <a:lnTo>
                    <a:pt x="4" y="157"/>
                  </a:lnTo>
                  <a:lnTo>
                    <a:pt x="3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2" y="70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8" y="52"/>
                  </a:lnTo>
                  <a:lnTo>
                    <a:pt x="10" y="49"/>
                  </a:lnTo>
                  <a:lnTo>
                    <a:pt x="11" y="45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7" y="11"/>
                  </a:lnTo>
                  <a:lnTo>
                    <a:pt x="50" y="10"/>
                  </a:lnTo>
                  <a:lnTo>
                    <a:pt x="52" y="9"/>
                  </a:lnTo>
                  <a:lnTo>
                    <a:pt x="55" y="8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3" y="5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6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9" name="모서리가 둥근 직사각형 58"/>
          <p:cNvSpPr/>
          <p:nvPr/>
        </p:nvSpPr>
        <p:spPr>
          <a:xfrm>
            <a:off x="899751" y="5417006"/>
            <a:ext cx="8081383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9056" y="5446196"/>
            <a:ext cx="80520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사과가 모두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줄 있으므로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itchFamily="50" charset="-127"/>
              </a:rPr>
              <a:t>×3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=21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960464" y="4909069"/>
            <a:ext cx="8072427" cy="430887"/>
            <a:chOff x="4178747" y="2353232"/>
            <a:chExt cx="8072427" cy="430887"/>
          </a:xfrm>
        </p:grpSpPr>
        <p:sp>
          <p:nvSpPr>
            <p:cNvPr id="62" name="TextBox 19"/>
            <p:cNvSpPr txBox="1">
              <a:spLocks noChangeArrowheads="1"/>
            </p:cNvSpPr>
            <p:nvPr/>
          </p:nvSpPr>
          <p:spPr bwMode="auto">
            <a:xfrm>
              <a:off x="4347157" y="2353232"/>
              <a:ext cx="790401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그렇게 나타낸 이유를 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4178747" y="250543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4" name="그림 6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9893" y="54781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8" t="28748" r="35632" b="65816"/>
          <a:stretch/>
        </p:blipFill>
        <p:spPr>
          <a:xfrm>
            <a:off x="2619706" y="4241087"/>
            <a:ext cx="2020187" cy="70836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73873" y="4390460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73529" y="4390460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21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693816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4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모서리가 둥근 직사각형 58"/>
          <p:cNvSpPr/>
          <p:nvPr/>
        </p:nvSpPr>
        <p:spPr>
          <a:xfrm>
            <a:off x="892176" y="5089760"/>
            <a:ext cx="8101908" cy="79863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0807" y="5108317"/>
            <a:ext cx="8019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사과가 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7×3=21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개이므로 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묶음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3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묶음으로 묶을 수 있습니다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따라서 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21÷7=3, 21÷3=7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 나타낼 수 있습니다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985455" y="3221587"/>
            <a:ext cx="8072427" cy="430887"/>
            <a:chOff x="4178747" y="2353232"/>
            <a:chExt cx="8072427" cy="430887"/>
          </a:xfrm>
        </p:grpSpPr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4347157" y="2353232"/>
              <a:ext cx="790401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곱셈식을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나눗셈식으로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나타내어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4178747" y="250543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5745" y="39626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그룹 60"/>
          <p:cNvGrpSpPr/>
          <p:nvPr/>
        </p:nvGrpSpPr>
        <p:grpSpPr>
          <a:xfrm>
            <a:off x="985455" y="4560558"/>
            <a:ext cx="8072427" cy="430887"/>
            <a:chOff x="4178747" y="2353232"/>
            <a:chExt cx="8072427" cy="430887"/>
          </a:xfrm>
        </p:grpSpPr>
        <p:sp>
          <p:nvSpPr>
            <p:cNvPr id="62" name="TextBox 19"/>
            <p:cNvSpPr txBox="1">
              <a:spLocks noChangeArrowheads="1"/>
            </p:cNvSpPr>
            <p:nvPr/>
          </p:nvSpPr>
          <p:spPr bwMode="auto">
            <a:xfrm>
              <a:off x="4347157" y="2353232"/>
              <a:ext cx="790401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그렇게 나타낸 이유를 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4178747" y="250543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4" name="그림 6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2842" y="53210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45453" y="409250"/>
            <a:ext cx="435828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곱셈식을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나눗셈식으로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그림 30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4543" y="39626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7" t="39366" r="47931" b="55198"/>
          <a:stretch/>
        </p:blipFill>
        <p:spPr>
          <a:xfrm>
            <a:off x="1089717" y="3789340"/>
            <a:ext cx="2633598" cy="70836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13964" y="3917447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35834" y="3917447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21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3" t="39366" r="16865" b="55198"/>
          <a:stretch/>
        </p:blipFill>
        <p:spPr>
          <a:xfrm>
            <a:off x="4599677" y="3789340"/>
            <a:ext cx="2633598" cy="70836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032571" y="3917447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87114" y="3917447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8984" y="3917447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21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05721" y="3917447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693816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0" t="8142" r="26898" b="72834"/>
          <a:stretch/>
        </p:blipFill>
        <p:spPr>
          <a:xfrm>
            <a:off x="3155119" y="1170013"/>
            <a:ext cx="3545427" cy="22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7" grpId="0"/>
      <p:bldP spid="34" grpId="0"/>
      <p:bldP spid="35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6" t="56733" r="17098" b="33802"/>
          <a:stretch/>
        </p:blipFill>
        <p:spPr>
          <a:xfrm>
            <a:off x="4921543" y="2434856"/>
            <a:ext cx="1839433" cy="1233378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6" name="모서리가 둥근 직사각형 85"/>
          <p:cNvSpPr/>
          <p:nvPr/>
        </p:nvSpPr>
        <p:spPr>
          <a:xfrm>
            <a:off x="884203" y="4743972"/>
            <a:ext cx="8125191" cy="51638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720" y="410956"/>
            <a:ext cx="42933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곱셈과 나눗셈의 관계 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84204" y="1290243"/>
            <a:ext cx="8142321" cy="634843"/>
            <a:chOff x="884204" y="1407206"/>
            <a:chExt cx="8142321" cy="634843"/>
          </a:xfrm>
        </p:grpSpPr>
        <p:grpSp>
          <p:nvGrpSpPr>
            <p:cNvPr id="24" name="그룹 23"/>
            <p:cNvGrpSpPr/>
            <p:nvPr/>
          </p:nvGrpSpPr>
          <p:grpSpPr>
            <a:xfrm>
              <a:off x="884204" y="1505367"/>
              <a:ext cx="8142321" cy="430887"/>
              <a:chOff x="3803670" y="1734824"/>
              <a:chExt cx="8142321" cy="430887"/>
            </a:xfrm>
          </p:grpSpPr>
          <p:sp>
            <p:nvSpPr>
              <p:cNvPr id="25" name="TextBox 19"/>
              <p:cNvSpPr txBox="1">
                <a:spLocks noChangeArrowheads="1"/>
              </p:cNvSpPr>
              <p:nvPr/>
            </p:nvSpPr>
            <p:spPr bwMode="auto">
              <a:xfrm>
                <a:off x="4051539" y="1734824"/>
                <a:ext cx="789445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just" defTabSz="844008" latinLnBrk="0"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:r>
                  <a:rPr lang="ko-KR" altLang="en-US" sz="2200" b="1" spc="-10" dirty="0" smtClean="0">
                    <a:latin typeface="나눔고딕"/>
                    <a:ea typeface="나눔고딕"/>
                    <a:sym typeface="Wingdings"/>
                  </a:rPr>
                  <a:t>      안에 알맞은 수를 써넣고</a:t>
                </a:r>
                <a:r>
                  <a:rPr lang="en-US" altLang="ko-KR" sz="2200" b="1" spc="-10" dirty="0" smtClean="0">
                    <a:latin typeface="나눔고딕"/>
                    <a:ea typeface="나눔고딕"/>
                    <a:sym typeface="Wingdings"/>
                  </a:rPr>
                  <a:t>, </a:t>
                </a:r>
                <a:r>
                  <a:rPr lang="ko-KR" altLang="en-US" sz="2200" b="1" spc="-10" dirty="0" smtClean="0">
                    <a:latin typeface="나눔고딕"/>
                    <a:ea typeface="나눔고딕"/>
                    <a:sym typeface="Wingdings"/>
                  </a:rPr>
                  <a:t>곱셈과 나눗셈의 관계를 말해 봅시다</a:t>
                </a:r>
                <a:r>
                  <a:rPr lang="en-US" altLang="ko-KR" sz="2200" b="1" spc="-10" dirty="0" smtClean="0">
                    <a:latin typeface="나눔고딕"/>
                    <a:ea typeface="나눔고딕"/>
                    <a:sym typeface="Wingdings"/>
                  </a:rPr>
                  <a:t>.</a:t>
                </a:r>
                <a:endParaRPr lang="ko-KR" altLang="en-US" sz="2200" b="1" spc="-10" dirty="0">
                  <a:latin typeface="나눔고딕"/>
                  <a:ea typeface="나눔고딕"/>
                  <a:sym typeface="Wingdings"/>
                </a:endParaRPr>
              </a:p>
            </p:txBody>
          </p:sp>
          <p:grpSp>
            <p:nvGrpSpPr>
              <p:cNvPr id="26" name="그룹 25"/>
              <p:cNvGrpSpPr/>
              <p:nvPr/>
            </p:nvGrpSpPr>
            <p:grpSpPr>
              <a:xfrm>
                <a:off x="3803670" y="1842565"/>
                <a:ext cx="219266" cy="218283"/>
                <a:chOff x="-572047" y="4429132"/>
                <a:chExt cx="291025" cy="289721"/>
              </a:xfrm>
            </p:grpSpPr>
            <p:sp>
              <p:nvSpPr>
                <p:cNvPr id="27" name="Freeform 14"/>
                <p:cNvSpPr>
                  <a:spLocks/>
                </p:cNvSpPr>
                <p:nvPr/>
              </p:nvSpPr>
              <p:spPr bwMode="auto">
                <a:xfrm>
                  <a:off x="-504842" y="4496337"/>
                  <a:ext cx="194452" cy="193147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5" y="1"/>
                    </a:cxn>
                    <a:cxn ang="0">
                      <a:pos x="115" y="3"/>
                    </a:cxn>
                    <a:cxn ang="0">
                      <a:pos x="122" y="6"/>
                    </a:cxn>
                    <a:cxn ang="0">
                      <a:pos x="129" y="11"/>
                    </a:cxn>
                    <a:cxn ang="0">
                      <a:pos x="134" y="16"/>
                    </a:cxn>
                    <a:cxn ang="0">
                      <a:pos x="139" y="21"/>
                    </a:cxn>
                    <a:cxn ang="0">
                      <a:pos x="142" y="27"/>
                    </a:cxn>
                    <a:cxn ang="0">
                      <a:pos x="145" y="33"/>
                    </a:cxn>
                    <a:cxn ang="0">
                      <a:pos x="146" y="38"/>
                    </a:cxn>
                    <a:cxn ang="0">
                      <a:pos x="148" y="44"/>
                    </a:cxn>
                    <a:cxn ang="0">
                      <a:pos x="148" y="48"/>
                    </a:cxn>
                    <a:cxn ang="0">
                      <a:pos x="149" y="51"/>
                    </a:cxn>
                    <a:cxn ang="0">
                      <a:pos x="149" y="54"/>
                    </a:cxn>
                    <a:cxn ang="0">
                      <a:pos x="149" y="54"/>
                    </a:cxn>
                    <a:cxn ang="0">
                      <a:pos x="149" y="100"/>
                    </a:cxn>
                    <a:cxn ang="0">
                      <a:pos x="147" y="110"/>
                    </a:cxn>
                    <a:cxn ang="0">
                      <a:pos x="144" y="118"/>
                    </a:cxn>
                    <a:cxn ang="0">
                      <a:pos x="140" y="126"/>
                    </a:cxn>
                    <a:cxn ang="0">
                      <a:pos x="136" y="132"/>
                    </a:cxn>
                    <a:cxn ang="0">
                      <a:pos x="130" y="136"/>
                    </a:cxn>
                    <a:cxn ang="0">
                      <a:pos x="124" y="140"/>
                    </a:cxn>
                    <a:cxn ang="0">
                      <a:pos x="119" y="143"/>
                    </a:cxn>
                    <a:cxn ang="0">
                      <a:pos x="113" y="145"/>
                    </a:cxn>
                    <a:cxn ang="0">
                      <a:pos x="108" y="147"/>
                    </a:cxn>
                    <a:cxn ang="0">
                      <a:pos x="103" y="148"/>
                    </a:cxn>
                    <a:cxn ang="0">
                      <a:pos x="99" y="148"/>
                    </a:cxn>
                    <a:cxn ang="0">
                      <a:pos x="96" y="148"/>
                    </a:cxn>
                    <a:cxn ang="0">
                      <a:pos x="94" y="148"/>
                    </a:cxn>
                    <a:cxn ang="0">
                      <a:pos x="54" y="148"/>
                    </a:cxn>
                    <a:cxn ang="0">
                      <a:pos x="43" y="148"/>
                    </a:cxn>
                    <a:cxn ang="0">
                      <a:pos x="34" y="145"/>
                    </a:cxn>
                    <a:cxn ang="0">
                      <a:pos x="26" y="142"/>
                    </a:cxn>
                    <a:cxn ang="0">
                      <a:pos x="20" y="138"/>
                    </a:cxn>
                    <a:cxn ang="0">
                      <a:pos x="14" y="133"/>
                    </a:cxn>
                    <a:cxn ang="0">
                      <a:pos x="10" y="127"/>
                    </a:cxn>
                    <a:cxn ang="0">
                      <a:pos x="7" y="121"/>
                    </a:cxn>
                    <a:cxn ang="0">
                      <a:pos x="4" y="116"/>
                    </a:cxn>
                    <a:cxn ang="0">
                      <a:pos x="2" y="110"/>
                    </a:cxn>
                    <a:cxn ang="0">
                      <a:pos x="1" y="105"/>
                    </a:cxn>
                    <a:cxn ang="0">
                      <a:pos x="0" y="101"/>
                    </a:cxn>
                    <a:cxn ang="0">
                      <a:pos x="0" y="97"/>
                    </a:cxn>
                    <a:cxn ang="0">
                      <a:pos x="0" y="95"/>
                    </a:cxn>
                    <a:cxn ang="0">
                      <a:pos x="0" y="94"/>
                    </a:cxn>
                    <a:cxn ang="0">
                      <a:pos x="0" y="49"/>
                    </a:cxn>
                    <a:cxn ang="0">
                      <a:pos x="2" y="39"/>
                    </a:cxn>
                    <a:cxn ang="0">
                      <a:pos x="4" y="30"/>
                    </a:cxn>
                    <a:cxn ang="0">
                      <a:pos x="8" y="23"/>
                    </a:cxn>
                    <a:cxn ang="0">
                      <a:pos x="13" y="17"/>
                    </a:cxn>
                    <a:cxn ang="0">
                      <a:pos x="18" y="12"/>
                    </a:cxn>
                    <a:cxn ang="0">
                      <a:pos x="24" y="8"/>
                    </a:cxn>
                    <a:cxn ang="0">
                      <a:pos x="30" y="5"/>
                    </a:cxn>
                    <a:cxn ang="0">
                      <a:pos x="36" y="3"/>
                    </a:cxn>
                    <a:cxn ang="0">
                      <a:pos x="41" y="2"/>
                    </a:cxn>
                    <a:cxn ang="0">
                      <a:pos x="46" y="1"/>
                    </a:cxn>
                    <a:cxn ang="0">
                      <a:pos x="50" y="0"/>
                    </a:cxn>
                    <a:cxn ang="0">
                      <a:pos x="53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149" h="148">
                      <a:moveTo>
                        <a:pt x="54" y="0"/>
                      </a:moveTo>
                      <a:lnTo>
                        <a:pt x="94" y="0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0" y="2"/>
                      </a:lnTo>
                      <a:lnTo>
                        <a:pt x="115" y="3"/>
                      </a:lnTo>
                      <a:lnTo>
                        <a:pt x="119" y="4"/>
                      </a:lnTo>
                      <a:lnTo>
                        <a:pt x="122" y="6"/>
                      </a:lnTo>
                      <a:lnTo>
                        <a:pt x="126" y="8"/>
                      </a:lnTo>
                      <a:lnTo>
                        <a:pt x="129" y="11"/>
                      </a:lnTo>
                      <a:lnTo>
                        <a:pt x="132" y="13"/>
                      </a:lnTo>
                      <a:lnTo>
                        <a:pt x="134" y="16"/>
                      </a:lnTo>
                      <a:lnTo>
                        <a:pt x="137" y="19"/>
                      </a:lnTo>
                      <a:lnTo>
                        <a:pt x="139" y="21"/>
                      </a:lnTo>
                      <a:lnTo>
                        <a:pt x="141" y="24"/>
                      </a:lnTo>
                      <a:lnTo>
                        <a:pt x="142" y="27"/>
                      </a:lnTo>
                      <a:lnTo>
                        <a:pt x="143" y="30"/>
                      </a:lnTo>
                      <a:lnTo>
                        <a:pt x="145" y="33"/>
                      </a:lnTo>
                      <a:lnTo>
                        <a:pt x="146" y="36"/>
                      </a:lnTo>
                      <a:lnTo>
                        <a:pt x="146" y="38"/>
                      </a:lnTo>
                      <a:lnTo>
                        <a:pt x="147" y="41"/>
                      </a:lnTo>
                      <a:lnTo>
                        <a:pt x="148" y="44"/>
                      </a:lnTo>
                      <a:lnTo>
                        <a:pt x="148" y="46"/>
                      </a:lnTo>
                      <a:lnTo>
                        <a:pt x="148" y="48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8" y="105"/>
                      </a:lnTo>
                      <a:lnTo>
                        <a:pt x="147" y="110"/>
                      </a:lnTo>
                      <a:lnTo>
                        <a:pt x="146" y="114"/>
                      </a:lnTo>
                      <a:lnTo>
                        <a:pt x="144" y="118"/>
                      </a:lnTo>
                      <a:lnTo>
                        <a:pt x="142" y="122"/>
                      </a:lnTo>
                      <a:lnTo>
                        <a:pt x="140" y="126"/>
                      </a:lnTo>
                      <a:lnTo>
                        <a:pt x="138" y="129"/>
                      </a:lnTo>
                      <a:lnTo>
                        <a:pt x="136" y="132"/>
                      </a:lnTo>
                      <a:lnTo>
                        <a:pt x="133" y="134"/>
                      </a:lnTo>
                      <a:lnTo>
                        <a:pt x="130" y="136"/>
                      </a:lnTo>
                      <a:lnTo>
                        <a:pt x="127" y="138"/>
                      </a:lnTo>
                      <a:lnTo>
                        <a:pt x="124" y="140"/>
                      </a:lnTo>
                      <a:lnTo>
                        <a:pt x="122" y="142"/>
                      </a:lnTo>
                      <a:lnTo>
                        <a:pt x="119" y="143"/>
                      </a:lnTo>
                      <a:lnTo>
                        <a:pt x="116" y="144"/>
                      </a:lnTo>
                      <a:lnTo>
                        <a:pt x="113" y="145"/>
                      </a:lnTo>
                      <a:lnTo>
                        <a:pt x="110" y="146"/>
                      </a:lnTo>
                      <a:lnTo>
                        <a:pt x="108" y="147"/>
                      </a:lnTo>
                      <a:lnTo>
                        <a:pt x="105" y="147"/>
                      </a:lnTo>
                      <a:lnTo>
                        <a:pt x="103" y="148"/>
                      </a:lnTo>
                      <a:lnTo>
                        <a:pt x="101" y="148"/>
                      </a:lnTo>
                      <a:lnTo>
                        <a:pt x="99" y="148"/>
                      </a:lnTo>
                      <a:lnTo>
                        <a:pt x="97" y="148"/>
                      </a:lnTo>
                      <a:lnTo>
                        <a:pt x="96" y="148"/>
                      </a:lnTo>
                      <a:lnTo>
                        <a:pt x="95" y="148"/>
                      </a:lnTo>
                      <a:lnTo>
                        <a:pt x="94" y="148"/>
                      </a:lnTo>
                      <a:lnTo>
                        <a:pt x="94" y="148"/>
                      </a:lnTo>
                      <a:lnTo>
                        <a:pt x="54" y="148"/>
                      </a:lnTo>
                      <a:lnTo>
                        <a:pt x="49" y="148"/>
                      </a:lnTo>
                      <a:lnTo>
                        <a:pt x="43" y="148"/>
                      </a:lnTo>
                      <a:lnTo>
                        <a:pt x="39" y="147"/>
                      </a:lnTo>
                      <a:lnTo>
                        <a:pt x="34" y="145"/>
                      </a:lnTo>
                      <a:lnTo>
                        <a:pt x="30" y="144"/>
                      </a:lnTo>
                      <a:lnTo>
                        <a:pt x="26" y="142"/>
                      </a:lnTo>
                      <a:lnTo>
                        <a:pt x="23" y="140"/>
                      </a:lnTo>
                      <a:lnTo>
                        <a:pt x="20" y="138"/>
                      </a:lnTo>
                      <a:lnTo>
                        <a:pt x="17" y="135"/>
                      </a:lnTo>
                      <a:lnTo>
                        <a:pt x="14" y="133"/>
                      </a:lnTo>
                      <a:lnTo>
                        <a:pt x="12" y="130"/>
                      </a:lnTo>
                      <a:lnTo>
                        <a:pt x="10" y="127"/>
                      </a:lnTo>
                      <a:lnTo>
                        <a:pt x="8" y="124"/>
                      </a:lnTo>
                      <a:lnTo>
                        <a:pt x="7" y="121"/>
                      </a:lnTo>
                      <a:lnTo>
                        <a:pt x="5" y="118"/>
                      </a:lnTo>
                      <a:lnTo>
                        <a:pt x="4" y="116"/>
                      </a:lnTo>
                      <a:lnTo>
                        <a:pt x="3" y="113"/>
                      </a:lnTo>
                      <a:lnTo>
                        <a:pt x="2" y="110"/>
                      </a:lnTo>
                      <a:lnTo>
                        <a:pt x="2" y="107"/>
                      </a:lnTo>
                      <a:lnTo>
                        <a:pt x="1" y="105"/>
                      </a:lnTo>
                      <a:lnTo>
                        <a:pt x="1" y="103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0" y="96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2" y="39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8" y="23"/>
                      </a:lnTo>
                      <a:lnTo>
                        <a:pt x="11" y="20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21" y="10"/>
                      </a:lnTo>
                      <a:lnTo>
                        <a:pt x="24" y="8"/>
                      </a:lnTo>
                      <a:lnTo>
                        <a:pt x="27" y="7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ABCD03"/>
                </a:solidFill>
                <a:ln w="0">
                  <a:solidFill>
                    <a:srgbClr val="99FF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220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8" name="Freeform 15"/>
                <p:cNvSpPr>
                  <a:spLocks noEditPoints="1"/>
                </p:cNvSpPr>
                <p:nvPr/>
              </p:nvSpPr>
              <p:spPr bwMode="auto">
                <a:xfrm>
                  <a:off x="-572047" y="4429132"/>
                  <a:ext cx="291025" cy="289721"/>
                </a:xfrm>
                <a:custGeom>
                  <a:avLst/>
                  <a:gdLst/>
                  <a:ahLst/>
                  <a:cxnLst>
                    <a:cxn ang="0">
                      <a:pos x="86" y="74"/>
                    </a:cxn>
                    <a:cxn ang="0">
                      <a:pos x="80" y="77"/>
                    </a:cxn>
                    <a:cxn ang="0">
                      <a:pos x="76" y="80"/>
                    </a:cxn>
                    <a:cxn ang="0">
                      <a:pos x="74" y="85"/>
                    </a:cxn>
                    <a:cxn ang="0">
                      <a:pos x="74" y="131"/>
                    </a:cxn>
                    <a:cxn ang="0">
                      <a:pos x="75" y="137"/>
                    </a:cxn>
                    <a:cxn ang="0">
                      <a:pos x="77" y="143"/>
                    </a:cxn>
                    <a:cxn ang="0">
                      <a:pos x="82" y="147"/>
                    </a:cxn>
                    <a:cxn ang="0">
                      <a:pos x="86" y="148"/>
                    </a:cxn>
                    <a:cxn ang="0">
                      <a:pos x="134" y="148"/>
                    </a:cxn>
                    <a:cxn ang="0">
                      <a:pos x="142" y="146"/>
                    </a:cxn>
                    <a:cxn ang="0">
                      <a:pos x="147" y="142"/>
                    </a:cxn>
                    <a:cxn ang="0">
                      <a:pos x="149" y="137"/>
                    </a:cxn>
                    <a:cxn ang="0">
                      <a:pos x="149" y="88"/>
                    </a:cxn>
                    <a:cxn ang="0">
                      <a:pos x="147" y="82"/>
                    </a:cxn>
                    <a:cxn ang="0">
                      <a:pos x="142" y="76"/>
                    </a:cxn>
                    <a:cxn ang="0">
                      <a:pos x="137" y="74"/>
                    </a:cxn>
                    <a:cxn ang="0">
                      <a:pos x="131" y="0"/>
                    </a:cxn>
                    <a:cxn ang="0">
                      <a:pos x="153" y="2"/>
                    </a:cxn>
                    <a:cxn ang="0">
                      <a:pos x="171" y="8"/>
                    </a:cxn>
                    <a:cxn ang="0">
                      <a:pos x="189" y="19"/>
                    </a:cxn>
                    <a:cxn ang="0">
                      <a:pos x="201" y="31"/>
                    </a:cxn>
                    <a:cxn ang="0">
                      <a:pos x="210" y="44"/>
                    </a:cxn>
                    <a:cxn ang="0">
                      <a:pos x="216" y="58"/>
                    </a:cxn>
                    <a:cxn ang="0">
                      <a:pos x="220" y="71"/>
                    </a:cxn>
                    <a:cxn ang="0">
                      <a:pos x="222" y="82"/>
                    </a:cxn>
                    <a:cxn ang="0">
                      <a:pos x="223" y="131"/>
                    </a:cxn>
                    <a:cxn ang="0">
                      <a:pos x="221" y="152"/>
                    </a:cxn>
                    <a:cxn ang="0">
                      <a:pos x="215" y="171"/>
                    </a:cxn>
                    <a:cxn ang="0">
                      <a:pos x="204" y="189"/>
                    </a:cxn>
                    <a:cxn ang="0">
                      <a:pos x="192" y="200"/>
                    </a:cxn>
                    <a:cxn ang="0">
                      <a:pos x="179" y="210"/>
                    </a:cxn>
                    <a:cxn ang="0">
                      <a:pos x="164" y="216"/>
                    </a:cxn>
                    <a:cxn ang="0">
                      <a:pos x="151" y="220"/>
                    </a:cxn>
                    <a:cxn ang="0">
                      <a:pos x="140" y="222"/>
                    </a:cxn>
                    <a:cxn ang="0">
                      <a:pos x="91" y="222"/>
                    </a:cxn>
                    <a:cxn ang="0">
                      <a:pos x="70" y="220"/>
                    </a:cxn>
                    <a:cxn ang="0">
                      <a:pos x="52" y="214"/>
                    </a:cxn>
                    <a:cxn ang="0">
                      <a:pos x="34" y="203"/>
                    </a:cxn>
                    <a:cxn ang="0">
                      <a:pos x="22" y="192"/>
                    </a:cxn>
                    <a:cxn ang="0">
                      <a:pos x="13" y="178"/>
                    </a:cxn>
                    <a:cxn ang="0">
                      <a:pos x="6" y="164"/>
                    </a:cxn>
                    <a:cxn ang="0">
                      <a:pos x="2" y="151"/>
                    </a:cxn>
                    <a:cxn ang="0">
                      <a:pos x="1" y="140"/>
                    </a:cxn>
                    <a:cxn ang="0">
                      <a:pos x="0" y="91"/>
                    </a:cxn>
                    <a:cxn ang="0">
                      <a:pos x="2" y="70"/>
                    </a:cxn>
                    <a:cxn ang="0">
                      <a:pos x="8" y="52"/>
                    </a:cxn>
                    <a:cxn ang="0">
                      <a:pos x="19" y="34"/>
                    </a:cxn>
                    <a:cxn ang="0">
                      <a:pos x="31" y="22"/>
                    </a:cxn>
                    <a:cxn ang="0">
                      <a:pos x="44" y="13"/>
                    </a:cxn>
                    <a:cxn ang="0">
                      <a:pos x="58" y="6"/>
                    </a:cxn>
                    <a:cxn ang="0">
                      <a:pos x="71" y="3"/>
                    </a:cxn>
                    <a:cxn ang="0">
                      <a:pos x="83" y="1"/>
                    </a:cxn>
                  </a:cxnLst>
                  <a:rect l="0" t="0" r="r" b="b"/>
                  <a:pathLst>
                    <a:path w="223" h="222">
                      <a:moveTo>
                        <a:pt x="92" y="74"/>
                      </a:moveTo>
                      <a:lnTo>
                        <a:pt x="90" y="74"/>
                      </a:lnTo>
                      <a:lnTo>
                        <a:pt x="88" y="74"/>
                      </a:lnTo>
                      <a:lnTo>
                        <a:pt x="88" y="74"/>
                      </a:lnTo>
                      <a:lnTo>
                        <a:pt x="86" y="74"/>
                      </a:lnTo>
                      <a:lnTo>
                        <a:pt x="85" y="75"/>
                      </a:lnTo>
                      <a:lnTo>
                        <a:pt x="83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0" y="77"/>
                      </a:lnTo>
                      <a:lnTo>
                        <a:pt x="80" y="77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6" y="80"/>
                      </a:lnTo>
                      <a:lnTo>
                        <a:pt x="76" y="80"/>
                      </a:lnTo>
                      <a:lnTo>
                        <a:pt x="75" y="82"/>
                      </a:lnTo>
                      <a:lnTo>
                        <a:pt x="74" y="84"/>
                      </a:lnTo>
                      <a:lnTo>
                        <a:pt x="74" y="84"/>
                      </a:lnTo>
                      <a:lnTo>
                        <a:pt x="74" y="85"/>
                      </a:lnTo>
                      <a:lnTo>
                        <a:pt x="74" y="86"/>
                      </a:lnTo>
                      <a:lnTo>
                        <a:pt x="74" y="86"/>
                      </a:lnTo>
                      <a:lnTo>
                        <a:pt x="74" y="90"/>
                      </a:lnTo>
                      <a:lnTo>
                        <a:pt x="74" y="91"/>
                      </a:lnTo>
                      <a:lnTo>
                        <a:pt x="74" y="131"/>
                      </a:lnTo>
                      <a:lnTo>
                        <a:pt x="74" y="132"/>
                      </a:lnTo>
                      <a:lnTo>
                        <a:pt x="74" y="134"/>
                      </a:lnTo>
                      <a:lnTo>
                        <a:pt x="74" y="134"/>
                      </a:lnTo>
                      <a:lnTo>
                        <a:pt x="74" y="136"/>
                      </a:lnTo>
                      <a:lnTo>
                        <a:pt x="75" y="137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41"/>
                      </a:lnTo>
                      <a:lnTo>
                        <a:pt x="77" y="143"/>
                      </a:lnTo>
                      <a:lnTo>
                        <a:pt x="77" y="143"/>
                      </a:lnTo>
                      <a:lnTo>
                        <a:pt x="78" y="144"/>
                      </a:lnTo>
                      <a:lnTo>
                        <a:pt x="79" y="145"/>
                      </a:lnTo>
                      <a:lnTo>
                        <a:pt x="80" y="146"/>
                      </a:lnTo>
                      <a:lnTo>
                        <a:pt x="80" y="147"/>
                      </a:lnTo>
                      <a:lnTo>
                        <a:pt x="82" y="147"/>
                      </a:lnTo>
                      <a:lnTo>
                        <a:pt x="82" y="148"/>
                      </a:lnTo>
                      <a:lnTo>
                        <a:pt x="84" y="148"/>
                      </a:lnTo>
                      <a:lnTo>
                        <a:pt x="85" y="148"/>
                      </a:lnTo>
                      <a:lnTo>
                        <a:pt x="86" y="148"/>
                      </a:lnTo>
                      <a:lnTo>
                        <a:pt x="86" y="148"/>
                      </a:lnTo>
                      <a:lnTo>
                        <a:pt x="90" y="149"/>
                      </a:lnTo>
                      <a:lnTo>
                        <a:pt x="91" y="149"/>
                      </a:lnTo>
                      <a:lnTo>
                        <a:pt x="131" y="149"/>
                      </a:lnTo>
                      <a:lnTo>
                        <a:pt x="133" y="149"/>
                      </a:lnTo>
                      <a:lnTo>
                        <a:pt x="134" y="148"/>
                      </a:lnTo>
                      <a:lnTo>
                        <a:pt x="134" y="148"/>
                      </a:lnTo>
                      <a:lnTo>
                        <a:pt x="136" y="148"/>
                      </a:lnTo>
                      <a:lnTo>
                        <a:pt x="138" y="148"/>
                      </a:lnTo>
                      <a:lnTo>
                        <a:pt x="139" y="147"/>
                      </a:lnTo>
                      <a:lnTo>
                        <a:pt x="142" y="146"/>
                      </a:lnTo>
                      <a:lnTo>
                        <a:pt x="143" y="145"/>
                      </a:lnTo>
                      <a:lnTo>
                        <a:pt x="144" y="145"/>
                      </a:lnTo>
                      <a:lnTo>
                        <a:pt x="145" y="144"/>
                      </a:lnTo>
                      <a:lnTo>
                        <a:pt x="146" y="143"/>
                      </a:lnTo>
                      <a:lnTo>
                        <a:pt x="147" y="142"/>
                      </a:lnTo>
                      <a:lnTo>
                        <a:pt x="148" y="140"/>
                      </a:lnTo>
                      <a:lnTo>
                        <a:pt x="148" y="140"/>
                      </a:lnTo>
                      <a:lnTo>
                        <a:pt x="148" y="138"/>
                      </a:lnTo>
                      <a:lnTo>
                        <a:pt x="148" y="138"/>
                      </a:lnTo>
                      <a:lnTo>
                        <a:pt x="149" y="137"/>
                      </a:lnTo>
                      <a:lnTo>
                        <a:pt x="149" y="133"/>
                      </a:lnTo>
                      <a:lnTo>
                        <a:pt x="149" y="131"/>
                      </a:lnTo>
                      <a:lnTo>
                        <a:pt x="149" y="92"/>
                      </a:lnTo>
                      <a:lnTo>
                        <a:pt x="149" y="90"/>
                      </a:lnTo>
                      <a:lnTo>
                        <a:pt x="149" y="88"/>
                      </a:lnTo>
                      <a:lnTo>
                        <a:pt x="149" y="88"/>
                      </a:lnTo>
                      <a:lnTo>
                        <a:pt x="148" y="86"/>
                      </a:lnTo>
                      <a:lnTo>
                        <a:pt x="148" y="85"/>
                      </a:lnTo>
                      <a:lnTo>
                        <a:pt x="147" y="83"/>
                      </a:lnTo>
                      <a:lnTo>
                        <a:pt x="147" y="82"/>
                      </a:lnTo>
                      <a:lnTo>
                        <a:pt x="145" y="79"/>
                      </a:lnTo>
                      <a:lnTo>
                        <a:pt x="145" y="79"/>
                      </a:lnTo>
                      <a:lnTo>
                        <a:pt x="144" y="77"/>
                      </a:lnTo>
                      <a:lnTo>
                        <a:pt x="143" y="76"/>
                      </a:lnTo>
                      <a:lnTo>
                        <a:pt x="142" y="76"/>
                      </a:lnTo>
                      <a:lnTo>
                        <a:pt x="141" y="75"/>
                      </a:lnTo>
                      <a:lnTo>
                        <a:pt x="138" y="74"/>
                      </a:lnTo>
                      <a:lnTo>
                        <a:pt x="138" y="74"/>
                      </a:lnTo>
                      <a:lnTo>
                        <a:pt x="138" y="74"/>
                      </a:lnTo>
                      <a:lnTo>
                        <a:pt x="137" y="74"/>
                      </a:lnTo>
                      <a:lnTo>
                        <a:pt x="133" y="74"/>
                      </a:lnTo>
                      <a:lnTo>
                        <a:pt x="131" y="74"/>
                      </a:lnTo>
                      <a:lnTo>
                        <a:pt x="92" y="74"/>
                      </a:lnTo>
                      <a:close/>
                      <a:moveTo>
                        <a:pt x="90" y="0"/>
                      </a:moveTo>
                      <a:lnTo>
                        <a:pt x="131" y="0"/>
                      </a:lnTo>
                      <a:lnTo>
                        <a:pt x="136" y="0"/>
                      </a:lnTo>
                      <a:lnTo>
                        <a:pt x="140" y="1"/>
                      </a:lnTo>
                      <a:lnTo>
                        <a:pt x="145" y="1"/>
                      </a:lnTo>
                      <a:lnTo>
                        <a:pt x="148" y="2"/>
                      </a:lnTo>
                      <a:lnTo>
                        <a:pt x="153" y="2"/>
                      </a:lnTo>
                      <a:lnTo>
                        <a:pt x="157" y="3"/>
                      </a:lnTo>
                      <a:lnTo>
                        <a:pt x="160" y="4"/>
                      </a:lnTo>
                      <a:lnTo>
                        <a:pt x="164" y="5"/>
                      </a:lnTo>
                      <a:lnTo>
                        <a:pt x="167" y="7"/>
                      </a:lnTo>
                      <a:lnTo>
                        <a:pt x="171" y="8"/>
                      </a:lnTo>
                      <a:lnTo>
                        <a:pt x="174" y="10"/>
                      </a:lnTo>
                      <a:lnTo>
                        <a:pt x="177" y="11"/>
                      </a:lnTo>
                      <a:lnTo>
                        <a:pt x="183" y="15"/>
                      </a:lnTo>
                      <a:lnTo>
                        <a:pt x="186" y="17"/>
                      </a:lnTo>
                      <a:lnTo>
                        <a:pt x="189" y="19"/>
                      </a:lnTo>
                      <a:lnTo>
                        <a:pt x="192" y="21"/>
                      </a:lnTo>
                      <a:lnTo>
                        <a:pt x="194" y="24"/>
                      </a:lnTo>
                      <a:lnTo>
                        <a:pt x="196" y="26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3" y="33"/>
                      </a:lnTo>
                      <a:lnTo>
                        <a:pt x="205" y="36"/>
                      </a:lnTo>
                      <a:lnTo>
                        <a:pt x="207" y="39"/>
                      </a:lnTo>
                      <a:lnTo>
                        <a:pt x="209" y="42"/>
                      </a:lnTo>
                      <a:lnTo>
                        <a:pt x="210" y="44"/>
                      </a:lnTo>
                      <a:lnTo>
                        <a:pt x="211" y="47"/>
                      </a:lnTo>
                      <a:lnTo>
                        <a:pt x="213" y="50"/>
                      </a:lnTo>
                      <a:lnTo>
                        <a:pt x="214" y="52"/>
                      </a:lnTo>
                      <a:lnTo>
                        <a:pt x="215" y="55"/>
                      </a:lnTo>
                      <a:lnTo>
                        <a:pt x="216" y="58"/>
                      </a:lnTo>
                      <a:lnTo>
                        <a:pt x="217" y="61"/>
                      </a:lnTo>
                      <a:lnTo>
                        <a:pt x="218" y="63"/>
                      </a:lnTo>
                      <a:lnTo>
                        <a:pt x="219" y="66"/>
                      </a:lnTo>
                      <a:lnTo>
                        <a:pt x="220" y="69"/>
                      </a:lnTo>
                      <a:lnTo>
                        <a:pt x="220" y="71"/>
                      </a:lnTo>
                      <a:lnTo>
                        <a:pt x="221" y="73"/>
                      </a:lnTo>
                      <a:lnTo>
                        <a:pt x="221" y="75"/>
                      </a:lnTo>
                      <a:lnTo>
                        <a:pt x="222" y="79"/>
                      </a:lnTo>
                      <a:lnTo>
                        <a:pt x="222" y="81"/>
                      </a:lnTo>
                      <a:lnTo>
                        <a:pt x="222" y="82"/>
                      </a:lnTo>
                      <a:lnTo>
                        <a:pt x="222" y="84"/>
                      </a:lnTo>
                      <a:lnTo>
                        <a:pt x="222" y="85"/>
                      </a:lnTo>
                      <a:lnTo>
                        <a:pt x="222" y="86"/>
                      </a:lnTo>
                      <a:lnTo>
                        <a:pt x="223" y="90"/>
                      </a:lnTo>
                      <a:lnTo>
                        <a:pt x="223" y="131"/>
                      </a:lnTo>
                      <a:lnTo>
                        <a:pt x="223" y="136"/>
                      </a:lnTo>
                      <a:lnTo>
                        <a:pt x="222" y="140"/>
                      </a:lnTo>
                      <a:lnTo>
                        <a:pt x="222" y="144"/>
                      </a:lnTo>
                      <a:lnTo>
                        <a:pt x="221" y="148"/>
                      </a:lnTo>
                      <a:lnTo>
                        <a:pt x="221" y="152"/>
                      </a:lnTo>
                      <a:lnTo>
                        <a:pt x="220" y="156"/>
                      </a:lnTo>
                      <a:lnTo>
                        <a:pt x="219" y="160"/>
                      </a:lnTo>
                      <a:lnTo>
                        <a:pt x="217" y="164"/>
                      </a:lnTo>
                      <a:lnTo>
                        <a:pt x="216" y="167"/>
                      </a:lnTo>
                      <a:lnTo>
                        <a:pt x="215" y="171"/>
                      </a:lnTo>
                      <a:lnTo>
                        <a:pt x="213" y="174"/>
                      </a:lnTo>
                      <a:lnTo>
                        <a:pt x="211" y="177"/>
                      </a:lnTo>
                      <a:lnTo>
                        <a:pt x="208" y="183"/>
                      </a:lnTo>
                      <a:lnTo>
                        <a:pt x="206" y="186"/>
                      </a:lnTo>
                      <a:lnTo>
                        <a:pt x="204" y="189"/>
                      </a:lnTo>
                      <a:lnTo>
                        <a:pt x="202" y="191"/>
                      </a:lnTo>
                      <a:lnTo>
                        <a:pt x="199" y="194"/>
                      </a:lnTo>
                      <a:lnTo>
                        <a:pt x="197" y="196"/>
                      </a:lnTo>
                      <a:lnTo>
                        <a:pt x="194" y="198"/>
                      </a:lnTo>
                      <a:lnTo>
                        <a:pt x="192" y="200"/>
                      </a:lnTo>
                      <a:lnTo>
                        <a:pt x="190" y="202"/>
                      </a:lnTo>
                      <a:lnTo>
                        <a:pt x="187" y="205"/>
                      </a:lnTo>
                      <a:lnTo>
                        <a:pt x="184" y="206"/>
                      </a:lnTo>
                      <a:lnTo>
                        <a:pt x="181" y="208"/>
                      </a:lnTo>
                      <a:lnTo>
                        <a:pt x="179" y="210"/>
                      </a:lnTo>
                      <a:lnTo>
                        <a:pt x="176" y="211"/>
                      </a:lnTo>
                      <a:lnTo>
                        <a:pt x="173" y="212"/>
                      </a:lnTo>
                      <a:lnTo>
                        <a:pt x="170" y="214"/>
                      </a:lnTo>
                      <a:lnTo>
                        <a:pt x="168" y="215"/>
                      </a:lnTo>
                      <a:lnTo>
                        <a:pt x="164" y="216"/>
                      </a:lnTo>
                      <a:lnTo>
                        <a:pt x="162" y="217"/>
                      </a:lnTo>
                      <a:lnTo>
                        <a:pt x="159" y="218"/>
                      </a:lnTo>
                      <a:lnTo>
                        <a:pt x="157" y="218"/>
                      </a:lnTo>
                      <a:lnTo>
                        <a:pt x="154" y="219"/>
                      </a:lnTo>
                      <a:lnTo>
                        <a:pt x="151" y="220"/>
                      </a:lnTo>
                      <a:lnTo>
                        <a:pt x="149" y="220"/>
                      </a:lnTo>
                      <a:lnTo>
                        <a:pt x="147" y="221"/>
                      </a:lnTo>
                      <a:lnTo>
                        <a:pt x="144" y="221"/>
                      </a:lnTo>
                      <a:lnTo>
                        <a:pt x="142" y="221"/>
                      </a:lnTo>
                      <a:lnTo>
                        <a:pt x="140" y="222"/>
                      </a:lnTo>
                      <a:lnTo>
                        <a:pt x="139" y="222"/>
                      </a:lnTo>
                      <a:lnTo>
                        <a:pt x="137" y="222"/>
                      </a:lnTo>
                      <a:lnTo>
                        <a:pt x="136" y="222"/>
                      </a:lnTo>
                      <a:lnTo>
                        <a:pt x="133" y="222"/>
                      </a:lnTo>
                      <a:lnTo>
                        <a:pt x="91" y="222"/>
                      </a:lnTo>
                      <a:lnTo>
                        <a:pt x="86" y="222"/>
                      </a:lnTo>
                      <a:lnTo>
                        <a:pt x="83" y="222"/>
                      </a:lnTo>
                      <a:lnTo>
                        <a:pt x="78" y="221"/>
                      </a:lnTo>
                      <a:lnTo>
                        <a:pt x="74" y="221"/>
                      </a:lnTo>
                      <a:lnTo>
                        <a:pt x="70" y="220"/>
                      </a:lnTo>
                      <a:lnTo>
                        <a:pt x="66" y="219"/>
                      </a:lnTo>
                      <a:lnTo>
                        <a:pt x="62" y="218"/>
                      </a:lnTo>
                      <a:lnTo>
                        <a:pt x="59" y="217"/>
                      </a:lnTo>
                      <a:lnTo>
                        <a:pt x="55" y="216"/>
                      </a:lnTo>
                      <a:lnTo>
                        <a:pt x="52" y="214"/>
                      </a:lnTo>
                      <a:lnTo>
                        <a:pt x="49" y="213"/>
                      </a:lnTo>
                      <a:lnTo>
                        <a:pt x="45" y="211"/>
                      </a:lnTo>
                      <a:lnTo>
                        <a:pt x="39" y="207"/>
                      </a:lnTo>
                      <a:lnTo>
                        <a:pt x="36" y="205"/>
                      </a:lnTo>
                      <a:lnTo>
                        <a:pt x="34" y="203"/>
                      </a:lnTo>
                      <a:lnTo>
                        <a:pt x="31" y="201"/>
                      </a:lnTo>
                      <a:lnTo>
                        <a:pt x="29" y="199"/>
                      </a:lnTo>
                      <a:lnTo>
                        <a:pt x="26" y="197"/>
                      </a:lnTo>
                      <a:lnTo>
                        <a:pt x="24" y="194"/>
                      </a:lnTo>
                      <a:lnTo>
                        <a:pt x="22" y="192"/>
                      </a:lnTo>
                      <a:lnTo>
                        <a:pt x="20" y="189"/>
                      </a:lnTo>
                      <a:lnTo>
                        <a:pt x="18" y="186"/>
                      </a:lnTo>
                      <a:lnTo>
                        <a:pt x="16" y="184"/>
                      </a:lnTo>
                      <a:lnTo>
                        <a:pt x="14" y="181"/>
                      </a:lnTo>
                      <a:lnTo>
                        <a:pt x="13" y="178"/>
                      </a:lnTo>
                      <a:lnTo>
                        <a:pt x="11" y="176"/>
                      </a:lnTo>
                      <a:lnTo>
                        <a:pt x="10" y="173"/>
                      </a:lnTo>
                      <a:lnTo>
                        <a:pt x="9" y="170"/>
                      </a:lnTo>
                      <a:lnTo>
                        <a:pt x="7" y="167"/>
                      </a:lnTo>
                      <a:lnTo>
                        <a:pt x="6" y="164"/>
                      </a:lnTo>
                      <a:lnTo>
                        <a:pt x="5" y="162"/>
                      </a:lnTo>
                      <a:lnTo>
                        <a:pt x="5" y="159"/>
                      </a:lnTo>
                      <a:lnTo>
                        <a:pt x="4" y="157"/>
                      </a:lnTo>
                      <a:lnTo>
                        <a:pt x="3" y="153"/>
                      </a:lnTo>
                      <a:lnTo>
                        <a:pt x="2" y="151"/>
                      </a:lnTo>
                      <a:lnTo>
                        <a:pt x="2" y="149"/>
                      </a:lnTo>
                      <a:lnTo>
                        <a:pt x="2" y="147"/>
                      </a:lnTo>
                      <a:lnTo>
                        <a:pt x="1" y="143"/>
                      </a:lnTo>
                      <a:lnTo>
                        <a:pt x="1" y="142"/>
                      </a:lnTo>
                      <a:lnTo>
                        <a:pt x="1" y="140"/>
                      </a:lnTo>
                      <a:lnTo>
                        <a:pt x="0" y="138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2"/>
                      </a:lnTo>
                      <a:lnTo>
                        <a:pt x="0" y="91"/>
                      </a:lnTo>
                      <a:lnTo>
                        <a:pt x="0" y="86"/>
                      </a:lnTo>
                      <a:lnTo>
                        <a:pt x="0" y="83"/>
                      </a:lnTo>
                      <a:lnTo>
                        <a:pt x="1" y="78"/>
                      </a:lnTo>
                      <a:lnTo>
                        <a:pt x="1" y="74"/>
                      </a:lnTo>
                      <a:lnTo>
                        <a:pt x="2" y="70"/>
                      </a:lnTo>
                      <a:lnTo>
                        <a:pt x="3" y="66"/>
                      </a:lnTo>
                      <a:lnTo>
                        <a:pt x="4" y="62"/>
                      </a:lnTo>
                      <a:lnTo>
                        <a:pt x="5" y="59"/>
                      </a:lnTo>
                      <a:lnTo>
                        <a:pt x="6" y="55"/>
                      </a:lnTo>
                      <a:lnTo>
                        <a:pt x="8" y="52"/>
                      </a:lnTo>
                      <a:lnTo>
                        <a:pt x="10" y="49"/>
                      </a:lnTo>
                      <a:lnTo>
                        <a:pt x="11" y="45"/>
                      </a:lnTo>
                      <a:lnTo>
                        <a:pt x="15" y="39"/>
                      </a:lnTo>
                      <a:lnTo>
                        <a:pt x="17" y="37"/>
                      </a:lnTo>
                      <a:lnTo>
                        <a:pt x="19" y="34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6" y="26"/>
                      </a:lnTo>
                      <a:lnTo>
                        <a:pt x="28" y="24"/>
                      </a:lnTo>
                      <a:lnTo>
                        <a:pt x="31" y="22"/>
                      </a:lnTo>
                      <a:lnTo>
                        <a:pt x="33" y="20"/>
                      </a:lnTo>
                      <a:lnTo>
                        <a:pt x="36" y="18"/>
                      </a:lnTo>
                      <a:lnTo>
                        <a:pt x="38" y="16"/>
                      </a:lnTo>
                      <a:lnTo>
                        <a:pt x="42" y="14"/>
                      </a:lnTo>
                      <a:lnTo>
                        <a:pt x="44" y="13"/>
                      </a:lnTo>
                      <a:lnTo>
                        <a:pt x="47" y="11"/>
                      </a:lnTo>
                      <a:lnTo>
                        <a:pt x="50" y="10"/>
                      </a:lnTo>
                      <a:lnTo>
                        <a:pt x="52" y="9"/>
                      </a:lnTo>
                      <a:lnTo>
                        <a:pt x="55" y="8"/>
                      </a:lnTo>
                      <a:lnTo>
                        <a:pt x="58" y="6"/>
                      </a:lnTo>
                      <a:lnTo>
                        <a:pt x="61" y="6"/>
                      </a:lnTo>
                      <a:lnTo>
                        <a:pt x="63" y="5"/>
                      </a:lnTo>
                      <a:lnTo>
                        <a:pt x="66" y="4"/>
                      </a:lnTo>
                      <a:lnTo>
                        <a:pt x="69" y="3"/>
                      </a:lnTo>
                      <a:lnTo>
                        <a:pt x="71" y="3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9" y="1"/>
                      </a:lnTo>
                      <a:lnTo>
                        <a:pt x="81" y="1"/>
                      </a:lnTo>
                      <a:lnTo>
                        <a:pt x="83" y="1"/>
                      </a:lnTo>
                      <a:lnTo>
                        <a:pt x="84" y="1"/>
                      </a:lnTo>
                      <a:lnTo>
                        <a:pt x="85" y="1"/>
                      </a:lnTo>
                      <a:lnTo>
                        <a:pt x="8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6699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220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</p:grpSp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5" t="48043" r="72920" b="47085"/>
            <a:stretch/>
          </p:blipFill>
          <p:spPr>
            <a:xfrm>
              <a:off x="1185945" y="1407206"/>
              <a:ext cx="468810" cy="634843"/>
            </a:xfrm>
            <a:prstGeom prst="rect">
              <a:avLst/>
            </a:prstGeom>
          </p:spPr>
        </p:pic>
      </p:grpSp>
      <p:sp>
        <p:nvSpPr>
          <p:cNvPr id="89" name="TextBox 88"/>
          <p:cNvSpPr txBox="1"/>
          <p:nvPr/>
        </p:nvSpPr>
        <p:spPr>
          <a:xfrm>
            <a:off x="941308" y="4786933"/>
            <a:ext cx="80881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자동차는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16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대입니다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3" name="그림 9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1994" y="47934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그룹 40"/>
          <p:cNvGrpSpPr/>
          <p:nvPr/>
        </p:nvGrpSpPr>
        <p:grpSpPr>
          <a:xfrm>
            <a:off x="982162" y="4236188"/>
            <a:ext cx="8144516" cy="430887"/>
            <a:chOff x="4178747" y="2367746"/>
            <a:chExt cx="8144516" cy="430887"/>
          </a:xfrm>
        </p:grpSpPr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4333652" y="2367746"/>
              <a:ext cx="798961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자동차가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몇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대인가요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4178747" y="250543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84935" y="5346766"/>
            <a:ext cx="8133883" cy="634843"/>
            <a:chOff x="993561" y="5346766"/>
            <a:chExt cx="8133883" cy="634843"/>
          </a:xfrm>
        </p:grpSpPr>
        <p:grpSp>
          <p:nvGrpSpPr>
            <p:cNvPr id="90" name="그룹 89"/>
            <p:cNvGrpSpPr/>
            <p:nvPr/>
          </p:nvGrpSpPr>
          <p:grpSpPr>
            <a:xfrm>
              <a:off x="993561" y="5463501"/>
              <a:ext cx="8133883" cy="430887"/>
              <a:chOff x="4178747" y="2367746"/>
              <a:chExt cx="8133883" cy="430887"/>
            </a:xfrm>
          </p:grpSpPr>
          <p:sp>
            <p:nvSpPr>
              <p:cNvPr id="91" name="TextBox 19"/>
              <p:cNvSpPr txBox="1">
                <a:spLocks noChangeArrowheads="1"/>
              </p:cNvSpPr>
              <p:nvPr/>
            </p:nvSpPr>
            <p:spPr bwMode="auto">
              <a:xfrm>
                <a:off x="4323019" y="2367746"/>
                <a:ext cx="798961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/>
                    <a:ea typeface="나눔고딕"/>
                    <a:sym typeface="Wingdings"/>
                  </a:rPr>
                  <a:t>      </a:t>
                </a:r>
                <a:r>
                  <a:rPr lang="ko-KR" altLang="en-US" sz="2200" b="1" dirty="0">
                    <a:latin typeface="나눔고딕"/>
                    <a:ea typeface="나눔고딕"/>
                    <a:sym typeface="Wingdings"/>
                  </a:rPr>
                  <a:t>안에 알맞은 </a:t>
                </a:r>
                <a:r>
                  <a:rPr lang="ko-KR" altLang="en-US" sz="2200" b="1" dirty="0" smtClean="0">
                    <a:latin typeface="나눔고딕"/>
                    <a:ea typeface="나눔고딕"/>
                    <a:sym typeface="Wingdings"/>
                  </a:rPr>
                  <a:t>수를 써넣으세요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2" name="Freeform 14"/>
              <p:cNvSpPr>
                <a:spLocks/>
              </p:cNvSpPr>
              <p:nvPr/>
            </p:nvSpPr>
            <p:spPr bwMode="auto">
              <a:xfrm>
                <a:off x="4178747" y="250543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5" t="48043" r="72920" b="47085"/>
            <a:stretch/>
          </p:blipFill>
          <p:spPr>
            <a:xfrm>
              <a:off x="1209491" y="5346766"/>
              <a:ext cx="468810" cy="634843"/>
            </a:xfrm>
            <a:prstGeom prst="rect">
              <a:avLst/>
            </a:prstGeom>
          </p:spPr>
        </p:pic>
      </p:grpSp>
      <p:pic>
        <p:nvPicPr>
          <p:cNvPr id="32" name="그림 31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4183" y="54380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52021" r="41954" b="28289"/>
          <a:stretch/>
        </p:blipFill>
        <p:spPr>
          <a:xfrm>
            <a:off x="1053788" y="1810125"/>
            <a:ext cx="3418345" cy="256563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994839" y="2532201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11531" y="2532201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55830" y="3094951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55270" y="3094951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05692" y="3094951"/>
            <a:ext cx="21270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또는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16</a:t>
            </a:r>
            <a:r>
              <a:rPr lang="en-US" altLang="ko-KR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÷2=8)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05692" y="2532200"/>
            <a:ext cx="21270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또는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×8=16)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8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11" action="ppaction://hlinksldjump"/>
          </p:cNvPr>
          <p:cNvSpPr/>
          <p:nvPr/>
        </p:nvSpPr>
        <p:spPr>
          <a:xfrm>
            <a:off x="693816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4554471" y="2532201"/>
            <a:ext cx="5781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9" grpId="0"/>
      <p:bldP spid="40" grpId="0"/>
      <p:bldP spid="45" grpId="0"/>
      <p:bldP spid="46" grpId="0"/>
      <p:bldP spid="47" grpId="0"/>
      <p:bldP spid="48" grpId="0"/>
      <p:bldP spid="49" grpId="0"/>
      <p:bldP spid="5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580</Words>
  <Application>Microsoft Office PowerPoint</Application>
  <PresentationFormat>A4 용지(210x297mm)</PresentationFormat>
  <Paragraphs>189</Paragraphs>
  <Slides>15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15</vt:i4>
      </vt:variant>
    </vt:vector>
  </HeadingPairs>
  <TitlesOfParts>
    <vt:vector size="25" baseType="lpstr">
      <vt:lpstr>굴림</vt:lpstr>
      <vt:lpstr>Arial</vt:lpstr>
      <vt:lpstr>맑은 고딕</vt:lpstr>
      <vt:lpstr>나눔고딕</vt:lpstr>
      <vt:lpstr>Wingdings</vt:lpstr>
      <vt:lpstr>나눔고딕 ExtraBold</vt:lpstr>
      <vt:lpstr>나눔바른고딕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323</cp:revision>
  <dcterms:created xsi:type="dcterms:W3CDTF">2016-11-16T23:53:02Z</dcterms:created>
  <dcterms:modified xsi:type="dcterms:W3CDTF">2018-01-18T05:36:25Z</dcterms:modified>
</cp:coreProperties>
</file>