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17"/>
  </p:notesMasterIdLst>
  <p:sldIdLst>
    <p:sldId id="256" r:id="rId4"/>
    <p:sldId id="257" r:id="rId5"/>
    <p:sldId id="258" r:id="rId6"/>
    <p:sldId id="278" r:id="rId7"/>
    <p:sldId id="259" r:id="rId8"/>
    <p:sldId id="283" r:id="rId9"/>
    <p:sldId id="279" r:id="rId10"/>
    <p:sldId id="284" r:id="rId11"/>
    <p:sldId id="281" r:id="rId12"/>
    <p:sldId id="285" r:id="rId13"/>
    <p:sldId id="286" r:id="rId14"/>
    <p:sldId id="287" r:id="rId15"/>
    <p:sldId id="262" r:id="rId16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18"/>
      <p:bold r:id="rId19"/>
    </p:embeddedFont>
    <p:embeddedFont>
      <p:font typeface="나눔바른고딕" panose="020B0603020101020101" pitchFamily="50" charset="-127"/>
      <p:regular r:id="rId20"/>
      <p:bold r:id="rId21"/>
    </p:embeddedFont>
    <p:embeddedFont>
      <p:font typeface="나눔고딕" panose="020D0604000000000000" pitchFamily="50" charset="-127"/>
      <p:regular r:id="rId22"/>
      <p:bold r:id="rId23"/>
    </p:embeddedFont>
    <p:embeddedFont>
      <p:font typeface="나눔고딕 ExtraBold" panose="020D0904000000000000" pitchFamily="50" charset="-127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842" autoAdjust="0"/>
  </p:normalViewPr>
  <p:slideViewPr>
    <p:cSldViewPr snapToGrid="0" showGuides="1">
      <p:cViewPr>
        <p:scale>
          <a:sx n="80" d="100"/>
          <a:sy n="80" d="100"/>
        </p:scale>
        <p:origin x="-1482" y="-168"/>
      </p:cViewPr>
      <p:guideLst>
        <p:guide orient="horz" pos="482"/>
        <p:guide orient="horz" pos="3717"/>
        <p:guide orient="horz" pos="618"/>
        <p:guide orient="horz" pos="908"/>
        <p:guide orient="horz"/>
        <p:guide pos="551"/>
        <p:guide pos="56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50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09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09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467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862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9855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8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253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똑같이 나누어 볼까요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 smtClean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2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똑같이 나누어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31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2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52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39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84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14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28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4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emf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9.xml"/><Relationship Id="rId4" Type="http://schemas.openxmlformats.org/officeDocument/2006/relationships/image" Target="../media/image8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1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10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slide" Target="slide5.xml"/><Relationship Id="rId4" Type="http://schemas.openxmlformats.org/officeDocument/2006/relationships/image" Target="../media/image13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19742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3837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나눗셈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54~55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36~37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89829" y="3116460"/>
            <a:ext cx="5072098" cy="773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똑같이 나누어 볼까요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(2)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7" name="_x129629312" descr="DRW000019383c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8" y="3080008"/>
            <a:ext cx="3067784" cy="186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875715" y="1412776"/>
            <a:ext cx="8133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-985838" algn="just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빵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12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개를 한 명에게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개씩 나누어 주려고 합니다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몇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명에 게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빵을 나누어 줄 수 있는지 그림을 그려서 알아보세요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582" y="38046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29731920" descr="EMB000019383c7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8" y="2601516"/>
            <a:ext cx="2238461" cy="252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10" name="타원 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1" name="이등변 삼각형 1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13" name="타원 1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4" name="이등변 삼각형 1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93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50350" y="2398592"/>
            <a:ext cx="6764293" cy="866482"/>
            <a:chOff x="2350350" y="2398592"/>
            <a:chExt cx="6764293" cy="866482"/>
          </a:xfrm>
        </p:grpSpPr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72" t="55000" r="13579" b="39444"/>
            <a:stretch/>
          </p:blipFill>
          <p:spPr>
            <a:xfrm>
              <a:off x="5956392" y="2451380"/>
              <a:ext cx="2366803" cy="723900"/>
            </a:xfrm>
            <a:prstGeom prst="rect">
              <a:avLst/>
            </a:prstGeom>
          </p:spPr>
        </p:pic>
        <p:pic>
          <p:nvPicPr>
            <p:cNvPr id="20" name="그림 19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6" t="63886" r="51303" b="29464"/>
            <a:stretch/>
          </p:blipFill>
          <p:spPr>
            <a:xfrm>
              <a:off x="2350350" y="2398592"/>
              <a:ext cx="3359352" cy="866482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>
            <a:xfrm>
              <a:off x="8292187" y="2675764"/>
              <a:ext cx="8224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85838" indent="-985838"/>
              <a:r>
                <a:rPr lang="ko-KR" altLang="en-US" sz="2200" b="1" dirty="0" err="1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모둠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875715" y="1412776"/>
            <a:ext cx="85770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-985838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학생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25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명이 한 </a:t>
            </a:r>
            <a:r>
              <a:rPr lang="ko-KR" altLang="en-US" sz="2200" b="1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모둠에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명씩 나누어 달리기를 하려고 합니다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몇 </a:t>
            </a:r>
            <a:r>
              <a:rPr lang="ko-KR" altLang="en-US" sz="2200" b="1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모둠으로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나누어야 할까요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?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16541" y="2597111"/>
            <a:ext cx="2433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25÷5=5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063811" y="2597111"/>
            <a:ext cx="2433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7519" y="26104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169" y="26104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3" name="타원 2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4" name="이등변 삼각형 2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07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5800022" y="4484991"/>
            <a:ext cx="38110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5=6 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776272" y="3176972"/>
            <a:ext cx="38110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5-5-5-5-5-5 =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0 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75715" y="1412776"/>
            <a:ext cx="8133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3288" indent="-903288" algn="just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배구공을 한 반에 </a:t>
            </a:r>
            <a:r>
              <a:rPr lang="en-US" altLang="ko-KR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개씩 나누어 주려고 합니다</a:t>
            </a:r>
            <a:r>
              <a:rPr lang="en-US" altLang="ko-KR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몇 반에 나누어 줄 </a:t>
            </a:r>
            <a:r>
              <a:rPr lang="ko-KR" altLang="en-US" sz="2200" b="1" spc="-1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수 있는지 </a:t>
            </a:r>
            <a:r>
              <a:rPr lang="ko-KR" altLang="en-US" sz="2200" b="1" spc="-1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뺄셈식과</a:t>
            </a:r>
            <a:r>
              <a:rPr lang="ko-KR" altLang="en-US" sz="2200" b="1" spc="-1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spc="-1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나눗셈식을</a:t>
            </a:r>
            <a:r>
              <a:rPr lang="ko-KR" altLang="en-US" sz="2200" b="1" spc="-1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이용하여 해결해 보세요</a:t>
            </a:r>
            <a:r>
              <a:rPr lang="en-US" altLang="ko-KR" sz="2200" b="1" spc="-1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spc="-1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6643" y="31806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6644" y="45129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868039" y="2742283"/>
            <a:ext cx="3073086" cy="2257289"/>
            <a:chOff x="1550056" y="3024051"/>
            <a:chExt cx="3073086" cy="2257289"/>
          </a:xfrm>
        </p:grpSpPr>
        <p:pic>
          <p:nvPicPr>
            <p:cNvPr id="2049" name="_x129624416" descr="DRW000019383cf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056" y="3024051"/>
              <a:ext cx="3073086" cy="514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_x129624416" descr="DRW000019383cf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056" y="3604882"/>
              <a:ext cx="3073086" cy="514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_x129624416" descr="DRW000019383cf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056" y="4185713"/>
              <a:ext cx="3073086" cy="514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_x129624416" descr="DRW000019383cf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056" y="4766545"/>
              <a:ext cx="3073086" cy="514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그룹 4"/>
          <p:cNvGrpSpPr/>
          <p:nvPr/>
        </p:nvGrpSpPr>
        <p:grpSpPr>
          <a:xfrm>
            <a:off x="5169436" y="2702920"/>
            <a:ext cx="3697126" cy="937897"/>
            <a:chOff x="5169436" y="2702920"/>
            <a:chExt cx="3697126" cy="937897"/>
          </a:xfrm>
        </p:grpSpPr>
        <p:sp>
          <p:nvSpPr>
            <p:cNvPr id="21" name="직사각형 20"/>
            <p:cNvSpPr/>
            <p:nvPr/>
          </p:nvSpPr>
          <p:spPr>
            <a:xfrm>
              <a:off x="5169436" y="2702920"/>
              <a:ext cx="347065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3288" indent="-903288" algn="just"/>
              <a:r>
                <a:rPr lang="ko-KR" altLang="en-US" sz="2200" b="1" dirty="0" err="1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뺄셈식으로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해결하기</a:t>
              </a:r>
              <a:endParaRPr lang="en-US" altLang="ko-KR" sz="2200" b="1" spc="-1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5260773" y="3640817"/>
              <a:ext cx="360578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/>
            <p:cNvSpPr/>
            <p:nvPr/>
          </p:nvSpPr>
          <p:spPr>
            <a:xfrm>
              <a:off x="5216936" y="3200722"/>
              <a:ext cx="347065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3288" indent="-903288" algn="just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30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en-US" altLang="ko-KR" sz="2200" b="1" spc="-1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169436" y="3952802"/>
            <a:ext cx="3697126" cy="1012495"/>
            <a:chOff x="5169436" y="3952802"/>
            <a:chExt cx="3697126" cy="1012495"/>
          </a:xfrm>
        </p:grpSpPr>
        <p:sp>
          <p:nvSpPr>
            <p:cNvPr id="22" name="직사각형 21"/>
            <p:cNvSpPr/>
            <p:nvPr/>
          </p:nvSpPr>
          <p:spPr>
            <a:xfrm>
              <a:off x="5169436" y="3952802"/>
              <a:ext cx="347065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3288" indent="-903288" algn="just"/>
              <a:r>
                <a:rPr lang="ko-KR" altLang="en-US" sz="2200" b="1" dirty="0" err="1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나눗셈식으로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해결하기</a:t>
              </a:r>
              <a:endParaRPr lang="en-US" altLang="ko-KR" sz="2200" b="1" spc="-1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24" name="직선 연결선 23"/>
            <p:cNvCxnSpPr/>
            <p:nvPr/>
          </p:nvCxnSpPr>
          <p:spPr>
            <a:xfrm>
              <a:off x="5260773" y="4965297"/>
              <a:ext cx="360578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5216936" y="4491105"/>
              <a:ext cx="84039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3288" indent="-903288" algn="just"/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30÷</a:t>
              </a:r>
              <a:endParaRPr lang="en-US" altLang="ko-KR" sz="2200" b="1" spc="-1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6" name="타원 2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32" name="타원 3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3" name="이등변 삼각형 3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93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4" y="2852936"/>
            <a:ext cx="5072098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곱셈과 나눗셈의 관계를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알아볼까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>
          <a:xfrm>
            <a:off x="395537" y="476672"/>
            <a:ext cx="311730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6479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3568" y="52751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5464" y="548680"/>
            <a:ext cx="2170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똑같이 나누어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619428" y="2721460"/>
            <a:ext cx="513623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같은 양이 몇 번 들어 있는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나눗셈을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알아보아요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7" y="476672"/>
            <a:ext cx="311730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5464" y="548680"/>
            <a:ext cx="2170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똑같이 나누어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4585" y="28035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과자를 똑같이 나누어 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2" name="모서리가 둥근 직사각형 51"/>
          <p:cNvSpPr/>
          <p:nvPr/>
        </p:nvSpPr>
        <p:spPr>
          <a:xfrm>
            <a:off x="5733236" y="4564646"/>
            <a:ext cx="3289904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89431" y="4578911"/>
            <a:ext cx="26277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5731409" y="3107842"/>
            <a:ext cx="3293558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9431" y="3126398"/>
            <a:ext cx="19462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899751" y="1523475"/>
            <a:ext cx="8424158" cy="769441"/>
            <a:chOff x="899751" y="4053950"/>
            <a:chExt cx="8424158" cy="769441"/>
          </a:xfrm>
        </p:grpSpPr>
        <p:grpSp>
          <p:nvGrpSpPr>
            <p:cNvPr id="2" name="그룹 1"/>
            <p:cNvGrpSpPr/>
            <p:nvPr/>
          </p:nvGrpSpPr>
          <p:grpSpPr>
            <a:xfrm>
              <a:off x="917586" y="4053950"/>
              <a:ext cx="8406323" cy="769441"/>
              <a:chOff x="434331" y="4334369"/>
              <a:chExt cx="8406323" cy="769441"/>
            </a:xfrm>
          </p:grpSpPr>
          <p:sp>
            <p:nvSpPr>
              <p:cNvPr id="61" name="TextBox 19"/>
              <p:cNvSpPr txBox="1">
                <a:spLocks noChangeArrowheads="1"/>
              </p:cNvSpPr>
              <p:nvPr/>
            </p:nvSpPr>
            <p:spPr bwMode="auto">
              <a:xfrm>
                <a:off x="634610" y="4334369"/>
                <a:ext cx="820604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spc="-20" dirty="0" smtClean="0">
                    <a:latin typeface="나눔고딕" pitchFamily="50" charset="-127"/>
                    <a:ea typeface="나눔고딕" pitchFamily="50" charset="-127"/>
                  </a:rPr>
                  <a:t>과자 </a:t>
                </a:r>
                <a:r>
                  <a:rPr lang="en-US" altLang="ko-KR" sz="2200" b="1" spc="-20" dirty="0" smtClean="0">
                    <a:latin typeface="나눔고딕" pitchFamily="50" charset="-127"/>
                    <a:ea typeface="나눔고딕" pitchFamily="50" charset="-127"/>
                  </a:rPr>
                  <a:t>8</a:t>
                </a:r>
                <a:r>
                  <a:rPr lang="ko-KR" altLang="en-US" sz="2200" b="1" spc="-20" dirty="0" smtClean="0">
                    <a:latin typeface="나눔고딕" pitchFamily="50" charset="-127"/>
                    <a:ea typeface="나눔고딕" pitchFamily="50" charset="-127"/>
                  </a:rPr>
                  <a:t>개를 한 접시에 </a:t>
                </a:r>
                <a:r>
                  <a:rPr lang="en-US" altLang="ko-KR" sz="2200" b="1" spc="-20" dirty="0" smtClean="0">
                    <a:latin typeface="나눔고딕" pitchFamily="50" charset="-127"/>
                    <a:ea typeface="나눔고딕" pitchFamily="50" charset="-127"/>
                  </a:rPr>
                  <a:t>2</a:t>
                </a:r>
                <a:r>
                  <a:rPr lang="ko-KR" altLang="en-US" sz="2200" b="1" spc="-20" dirty="0" smtClean="0">
                    <a:latin typeface="나눔고딕" pitchFamily="50" charset="-127"/>
                    <a:ea typeface="나눔고딕" pitchFamily="50" charset="-127"/>
                  </a:rPr>
                  <a:t>개씩 담으려면 접시가 몇 개 필요</a:t>
                </a:r>
                <a:r>
                  <a:rPr lang="ko-KR" altLang="en-US" sz="2200" b="1" spc="-20" dirty="0">
                    <a:latin typeface="나눔고딕" pitchFamily="50" charset="-127"/>
                    <a:ea typeface="나눔고딕" pitchFamily="50" charset="-127"/>
                  </a:rPr>
                  <a:t>한</a:t>
                </a:r>
                <a:r>
                  <a:rPr lang="ko-KR" altLang="en-US" sz="2200" b="1" spc="-20" dirty="0" smtClean="0">
                    <a:latin typeface="나눔고딕" pitchFamily="50" charset="-127"/>
                    <a:ea typeface="나눔고딕" pitchFamily="50" charset="-127"/>
                  </a:rPr>
                  <a:t>지 생각해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봅시다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5" name="Freeform 14"/>
              <p:cNvSpPr>
                <a:spLocks/>
              </p:cNvSpPr>
              <p:nvPr/>
            </p:nvSpPr>
            <p:spPr bwMode="auto">
              <a:xfrm>
                <a:off x="434331" y="447728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899751" y="4156693"/>
              <a:ext cx="219266" cy="218283"/>
            </a:xfrm>
            <a:custGeom>
              <a:avLst/>
              <a:gdLst/>
              <a:ahLst/>
              <a:cxnLst>
                <a:cxn ang="0">
                  <a:pos x="86" y="74"/>
                </a:cxn>
                <a:cxn ang="0">
                  <a:pos x="80" y="77"/>
                </a:cxn>
                <a:cxn ang="0">
                  <a:pos x="76" y="80"/>
                </a:cxn>
                <a:cxn ang="0">
                  <a:pos x="74" y="85"/>
                </a:cxn>
                <a:cxn ang="0">
                  <a:pos x="74" y="131"/>
                </a:cxn>
                <a:cxn ang="0">
                  <a:pos x="75" y="137"/>
                </a:cxn>
                <a:cxn ang="0">
                  <a:pos x="77" y="143"/>
                </a:cxn>
                <a:cxn ang="0">
                  <a:pos x="82" y="147"/>
                </a:cxn>
                <a:cxn ang="0">
                  <a:pos x="86" y="148"/>
                </a:cxn>
                <a:cxn ang="0">
                  <a:pos x="134" y="148"/>
                </a:cxn>
                <a:cxn ang="0">
                  <a:pos x="142" y="146"/>
                </a:cxn>
                <a:cxn ang="0">
                  <a:pos x="147" y="142"/>
                </a:cxn>
                <a:cxn ang="0">
                  <a:pos x="149" y="137"/>
                </a:cxn>
                <a:cxn ang="0">
                  <a:pos x="149" y="88"/>
                </a:cxn>
                <a:cxn ang="0">
                  <a:pos x="147" y="82"/>
                </a:cxn>
                <a:cxn ang="0">
                  <a:pos x="142" y="76"/>
                </a:cxn>
                <a:cxn ang="0">
                  <a:pos x="137" y="74"/>
                </a:cxn>
                <a:cxn ang="0">
                  <a:pos x="131" y="0"/>
                </a:cxn>
                <a:cxn ang="0">
                  <a:pos x="153" y="2"/>
                </a:cxn>
                <a:cxn ang="0">
                  <a:pos x="171" y="8"/>
                </a:cxn>
                <a:cxn ang="0">
                  <a:pos x="189" y="19"/>
                </a:cxn>
                <a:cxn ang="0">
                  <a:pos x="201" y="31"/>
                </a:cxn>
                <a:cxn ang="0">
                  <a:pos x="210" y="44"/>
                </a:cxn>
                <a:cxn ang="0">
                  <a:pos x="216" y="58"/>
                </a:cxn>
                <a:cxn ang="0">
                  <a:pos x="220" y="71"/>
                </a:cxn>
                <a:cxn ang="0">
                  <a:pos x="222" y="82"/>
                </a:cxn>
                <a:cxn ang="0">
                  <a:pos x="223" y="131"/>
                </a:cxn>
                <a:cxn ang="0">
                  <a:pos x="221" y="152"/>
                </a:cxn>
                <a:cxn ang="0">
                  <a:pos x="215" y="171"/>
                </a:cxn>
                <a:cxn ang="0">
                  <a:pos x="204" y="189"/>
                </a:cxn>
                <a:cxn ang="0">
                  <a:pos x="192" y="200"/>
                </a:cxn>
                <a:cxn ang="0">
                  <a:pos x="179" y="210"/>
                </a:cxn>
                <a:cxn ang="0">
                  <a:pos x="164" y="216"/>
                </a:cxn>
                <a:cxn ang="0">
                  <a:pos x="151" y="220"/>
                </a:cxn>
                <a:cxn ang="0">
                  <a:pos x="140" y="222"/>
                </a:cxn>
                <a:cxn ang="0">
                  <a:pos x="91" y="222"/>
                </a:cxn>
                <a:cxn ang="0">
                  <a:pos x="70" y="220"/>
                </a:cxn>
                <a:cxn ang="0">
                  <a:pos x="52" y="214"/>
                </a:cxn>
                <a:cxn ang="0">
                  <a:pos x="34" y="203"/>
                </a:cxn>
                <a:cxn ang="0">
                  <a:pos x="22" y="192"/>
                </a:cxn>
                <a:cxn ang="0">
                  <a:pos x="13" y="178"/>
                </a:cxn>
                <a:cxn ang="0">
                  <a:pos x="6" y="164"/>
                </a:cxn>
                <a:cxn ang="0">
                  <a:pos x="2" y="151"/>
                </a:cxn>
                <a:cxn ang="0">
                  <a:pos x="1" y="140"/>
                </a:cxn>
                <a:cxn ang="0">
                  <a:pos x="0" y="91"/>
                </a:cxn>
                <a:cxn ang="0">
                  <a:pos x="2" y="70"/>
                </a:cxn>
                <a:cxn ang="0">
                  <a:pos x="8" y="52"/>
                </a:cxn>
                <a:cxn ang="0">
                  <a:pos x="19" y="34"/>
                </a:cxn>
                <a:cxn ang="0">
                  <a:pos x="31" y="22"/>
                </a:cxn>
                <a:cxn ang="0">
                  <a:pos x="44" y="13"/>
                </a:cxn>
                <a:cxn ang="0">
                  <a:pos x="58" y="6"/>
                </a:cxn>
                <a:cxn ang="0">
                  <a:pos x="71" y="3"/>
                </a:cxn>
                <a:cxn ang="0">
                  <a:pos x="83" y="1"/>
                </a:cxn>
              </a:cxnLst>
              <a:rect l="0" t="0" r="r" b="b"/>
              <a:pathLst>
                <a:path w="223" h="222">
                  <a:moveTo>
                    <a:pt x="92" y="74"/>
                  </a:moveTo>
                  <a:lnTo>
                    <a:pt x="90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74"/>
                  </a:lnTo>
                  <a:lnTo>
                    <a:pt x="85" y="75"/>
                  </a:lnTo>
                  <a:lnTo>
                    <a:pt x="83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5" y="82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1"/>
                  </a:lnTo>
                  <a:lnTo>
                    <a:pt x="74" y="131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6"/>
                  </a:lnTo>
                  <a:lnTo>
                    <a:pt x="75" y="137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1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80" y="146"/>
                  </a:lnTo>
                  <a:lnTo>
                    <a:pt x="80" y="147"/>
                  </a:lnTo>
                  <a:lnTo>
                    <a:pt x="82" y="147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5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90" y="149"/>
                  </a:lnTo>
                  <a:lnTo>
                    <a:pt x="91" y="149"/>
                  </a:lnTo>
                  <a:lnTo>
                    <a:pt x="131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39" y="147"/>
                  </a:lnTo>
                  <a:lnTo>
                    <a:pt x="142" y="146"/>
                  </a:lnTo>
                  <a:lnTo>
                    <a:pt x="143" y="145"/>
                  </a:lnTo>
                  <a:lnTo>
                    <a:pt x="144" y="145"/>
                  </a:lnTo>
                  <a:lnTo>
                    <a:pt x="145" y="144"/>
                  </a:lnTo>
                  <a:lnTo>
                    <a:pt x="146" y="143"/>
                  </a:lnTo>
                  <a:lnTo>
                    <a:pt x="147" y="142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9" y="137"/>
                  </a:lnTo>
                  <a:lnTo>
                    <a:pt x="149" y="133"/>
                  </a:lnTo>
                  <a:lnTo>
                    <a:pt x="149" y="131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88"/>
                  </a:lnTo>
                  <a:lnTo>
                    <a:pt x="149" y="88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7" y="83"/>
                  </a:lnTo>
                  <a:lnTo>
                    <a:pt x="147" y="82"/>
                  </a:lnTo>
                  <a:lnTo>
                    <a:pt x="145" y="79"/>
                  </a:lnTo>
                  <a:lnTo>
                    <a:pt x="145" y="79"/>
                  </a:lnTo>
                  <a:lnTo>
                    <a:pt x="144" y="77"/>
                  </a:lnTo>
                  <a:lnTo>
                    <a:pt x="143" y="76"/>
                  </a:lnTo>
                  <a:lnTo>
                    <a:pt x="142" y="76"/>
                  </a:lnTo>
                  <a:lnTo>
                    <a:pt x="141" y="7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7" y="74"/>
                  </a:lnTo>
                  <a:lnTo>
                    <a:pt x="133" y="74"/>
                  </a:lnTo>
                  <a:lnTo>
                    <a:pt x="131" y="74"/>
                  </a:lnTo>
                  <a:lnTo>
                    <a:pt x="92" y="74"/>
                  </a:lnTo>
                  <a:close/>
                  <a:moveTo>
                    <a:pt x="90" y="0"/>
                  </a:moveTo>
                  <a:lnTo>
                    <a:pt x="131" y="0"/>
                  </a:lnTo>
                  <a:lnTo>
                    <a:pt x="136" y="0"/>
                  </a:lnTo>
                  <a:lnTo>
                    <a:pt x="140" y="1"/>
                  </a:lnTo>
                  <a:lnTo>
                    <a:pt x="145" y="1"/>
                  </a:lnTo>
                  <a:lnTo>
                    <a:pt x="148" y="2"/>
                  </a:lnTo>
                  <a:lnTo>
                    <a:pt x="153" y="2"/>
                  </a:lnTo>
                  <a:lnTo>
                    <a:pt x="157" y="3"/>
                  </a:lnTo>
                  <a:lnTo>
                    <a:pt x="160" y="4"/>
                  </a:lnTo>
                  <a:lnTo>
                    <a:pt x="164" y="5"/>
                  </a:lnTo>
                  <a:lnTo>
                    <a:pt x="167" y="7"/>
                  </a:lnTo>
                  <a:lnTo>
                    <a:pt x="171" y="8"/>
                  </a:lnTo>
                  <a:lnTo>
                    <a:pt x="174" y="10"/>
                  </a:lnTo>
                  <a:lnTo>
                    <a:pt x="177" y="11"/>
                  </a:lnTo>
                  <a:lnTo>
                    <a:pt x="183" y="15"/>
                  </a:lnTo>
                  <a:lnTo>
                    <a:pt x="186" y="17"/>
                  </a:lnTo>
                  <a:lnTo>
                    <a:pt x="189" y="19"/>
                  </a:lnTo>
                  <a:lnTo>
                    <a:pt x="192" y="21"/>
                  </a:lnTo>
                  <a:lnTo>
                    <a:pt x="194" y="24"/>
                  </a:lnTo>
                  <a:lnTo>
                    <a:pt x="196" y="26"/>
                  </a:lnTo>
                  <a:lnTo>
                    <a:pt x="199" y="28"/>
                  </a:lnTo>
                  <a:lnTo>
                    <a:pt x="201" y="31"/>
                  </a:lnTo>
                  <a:lnTo>
                    <a:pt x="203" y="33"/>
                  </a:lnTo>
                  <a:lnTo>
                    <a:pt x="205" y="36"/>
                  </a:lnTo>
                  <a:lnTo>
                    <a:pt x="207" y="39"/>
                  </a:lnTo>
                  <a:lnTo>
                    <a:pt x="209" y="42"/>
                  </a:lnTo>
                  <a:lnTo>
                    <a:pt x="210" y="44"/>
                  </a:lnTo>
                  <a:lnTo>
                    <a:pt x="211" y="47"/>
                  </a:lnTo>
                  <a:lnTo>
                    <a:pt x="213" y="50"/>
                  </a:lnTo>
                  <a:lnTo>
                    <a:pt x="214" y="52"/>
                  </a:lnTo>
                  <a:lnTo>
                    <a:pt x="215" y="55"/>
                  </a:lnTo>
                  <a:lnTo>
                    <a:pt x="216" y="58"/>
                  </a:lnTo>
                  <a:lnTo>
                    <a:pt x="217" y="61"/>
                  </a:lnTo>
                  <a:lnTo>
                    <a:pt x="218" y="63"/>
                  </a:lnTo>
                  <a:lnTo>
                    <a:pt x="219" y="66"/>
                  </a:lnTo>
                  <a:lnTo>
                    <a:pt x="220" y="69"/>
                  </a:lnTo>
                  <a:lnTo>
                    <a:pt x="220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2" y="79"/>
                  </a:lnTo>
                  <a:lnTo>
                    <a:pt x="222" y="81"/>
                  </a:lnTo>
                  <a:lnTo>
                    <a:pt x="222" y="82"/>
                  </a:lnTo>
                  <a:lnTo>
                    <a:pt x="222" y="84"/>
                  </a:lnTo>
                  <a:lnTo>
                    <a:pt x="222" y="85"/>
                  </a:lnTo>
                  <a:lnTo>
                    <a:pt x="222" y="86"/>
                  </a:lnTo>
                  <a:lnTo>
                    <a:pt x="223" y="90"/>
                  </a:lnTo>
                  <a:lnTo>
                    <a:pt x="223" y="131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22" y="144"/>
                  </a:lnTo>
                  <a:lnTo>
                    <a:pt x="221" y="148"/>
                  </a:lnTo>
                  <a:lnTo>
                    <a:pt x="221" y="152"/>
                  </a:lnTo>
                  <a:lnTo>
                    <a:pt x="220" y="156"/>
                  </a:lnTo>
                  <a:lnTo>
                    <a:pt x="219" y="160"/>
                  </a:lnTo>
                  <a:lnTo>
                    <a:pt x="217" y="164"/>
                  </a:lnTo>
                  <a:lnTo>
                    <a:pt x="216" y="167"/>
                  </a:lnTo>
                  <a:lnTo>
                    <a:pt x="215" y="171"/>
                  </a:lnTo>
                  <a:lnTo>
                    <a:pt x="213" y="174"/>
                  </a:lnTo>
                  <a:lnTo>
                    <a:pt x="211" y="177"/>
                  </a:lnTo>
                  <a:lnTo>
                    <a:pt x="208" y="183"/>
                  </a:lnTo>
                  <a:lnTo>
                    <a:pt x="206" y="186"/>
                  </a:lnTo>
                  <a:lnTo>
                    <a:pt x="204" y="189"/>
                  </a:lnTo>
                  <a:lnTo>
                    <a:pt x="202" y="191"/>
                  </a:lnTo>
                  <a:lnTo>
                    <a:pt x="199" y="194"/>
                  </a:lnTo>
                  <a:lnTo>
                    <a:pt x="197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7" y="205"/>
                  </a:lnTo>
                  <a:lnTo>
                    <a:pt x="184" y="206"/>
                  </a:lnTo>
                  <a:lnTo>
                    <a:pt x="181" y="208"/>
                  </a:lnTo>
                  <a:lnTo>
                    <a:pt x="179" y="210"/>
                  </a:lnTo>
                  <a:lnTo>
                    <a:pt x="176" y="211"/>
                  </a:lnTo>
                  <a:lnTo>
                    <a:pt x="173" y="212"/>
                  </a:lnTo>
                  <a:lnTo>
                    <a:pt x="170" y="214"/>
                  </a:lnTo>
                  <a:lnTo>
                    <a:pt x="168" y="215"/>
                  </a:lnTo>
                  <a:lnTo>
                    <a:pt x="164" y="216"/>
                  </a:lnTo>
                  <a:lnTo>
                    <a:pt x="162" y="217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4" y="219"/>
                  </a:lnTo>
                  <a:lnTo>
                    <a:pt x="151" y="220"/>
                  </a:lnTo>
                  <a:lnTo>
                    <a:pt x="149" y="220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39" y="222"/>
                  </a:lnTo>
                  <a:lnTo>
                    <a:pt x="137" y="222"/>
                  </a:lnTo>
                  <a:lnTo>
                    <a:pt x="136" y="222"/>
                  </a:lnTo>
                  <a:lnTo>
                    <a:pt x="133" y="222"/>
                  </a:lnTo>
                  <a:lnTo>
                    <a:pt x="91" y="222"/>
                  </a:lnTo>
                  <a:lnTo>
                    <a:pt x="86" y="222"/>
                  </a:lnTo>
                  <a:lnTo>
                    <a:pt x="83" y="222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70" y="220"/>
                  </a:lnTo>
                  <a:lnTo>
                    <a:pt x="66" y="219"/>
                  </a:lnTo>
                  <a:lnTo>
                    <a:pt x="62" y="218"/>
                  </a:lnTo>
                  <a:lnTo>
                    <a:pt x="59" y="217"/>
                  </a:lnTo>
                  <a:lnTo>
                    <a:pt x="55" y="216"/>
                  </a:lnTo>
                  <a:lnTo>
                    <a:pt x="52" y="214"/>
                  </a:lnTo>
                  <a:lnTo>
                    <a:pt x="49" y="213"/>
                  </a:lnTo>
                  <a:lnTo>
                    <a:pt x="45" y="211"/>
                  </a:lnTo>
                  <a:lnTo>
                    <a:pt x="39" y="207"/>
                  </a:lnTo>
                  <a:lnTo>
                    <a:pt x="36" y="205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29" y="199"/>
                  </a:lnTo>
                  <a:lnTo>
                    <a:pt x="26" y="197"/>
                  </a:lnTo>
                  <a:lnTo>
                    <a:pt x="24" y="194"/>
                  </a:lnTo>
                  <a:lnTo>
                    <a:pt x="22" y="192"/>
                  </a:lnTo>
                  <a:lnTo>
                    <a:pt x="20" y="189"/>
                  </a:lnTo>
                  <a:lnTo>
                    <a:pt x="18" y="186"/>
                  </a:lnTo>
                  <a:lnTo>
                    <a:pt x="16" y="184"/>
                  </a:lnTo>
                  <a:lnTo>
                    <a:pt x="14" y="181"/>
                  </a:lnTo>
                  <a:lnTo>
                    <a:pt x="13" y="178"/>
                  </a:lnTo>
                  <a:lnTo>
                    <a:pt x="11" y="176"/>
                  </a:lnTo>
                  <a:lnTo>
                    <a:pt x="10" y="173"/>
                  </a:lnTo>
                  <a:lnTo>
                    <a:pt x="9" y="170"/>
                  </a:lnTo>
                  <a:lnTo>
                    <a:pt x="7" y="167"/>
                  </a:lnTo>
                  <a:lnTo>
                    <a:pt x="6" y="164"/>
                  </a:lnTo>
                  <a:lnTo>
                    <a:pt x="5" y="162"/>
                  </a:lnTo>
                  <a:lnTo>
                    <a:pt x="5" y="159"/>
                  </a:lnTo>
                  <a:lnTo>
                    <a:pt x="4" y="157"/>
                  </a:lnTo>
                  <a:lnTo>
                    <a:pt x="3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2" y="70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8" y="52"/>
                  </a:lnTo>
                  <a:lnTo>
                    <a:pt x="10" y="49"/>
                  </a:lnTo>
                  <a:lnTo>
                    <a:pt x="11" y="45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7" y="11"/>
                  </a:lnTo>
                  <a:lnTo>
                    <a:pt x="50" y="10"/>
                  </a:lnTo>
                  <a:lnTo>
                    <a:pt x="52" y="9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770874" y="2551109"/>
            <a:ext cx="3410159" cy="430887"/>
            <a:chOff x="1034861" y="3712295"/>
            <a:chExt cx="3410159" cy="430887"/>
          </a:xfrm>
        </p:grpSpPr>
        <p:sp>
          <p:nvSpPr>
            <p:cNvPr id="32" name="TextBox 31"/>
            <p:cNvSpPr txBox="1"/>
            <p:nvPr/>
          </p:nvSpPr>
          <p:spPr>
            <a:xfrm>
              <a:off x="1203493" y="3712295"/>
              <a:ext cx="32415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과자는 모두 몇 개 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5770874" y="3665534"/>
            <a:ext cx="3410159" cy="769441"/>
            <a:chOff x="1034861" y="3712295"/>
            <a:chExt cx="3410159" cy="769441"/>
          </a:xfrm>
        </p:grpSpPr>
        <p:sp>
          <p:nvSpPr>
            <p:cNvPr id="36" name="TextBox 35"/>
            <p:cNvSpPr txBox="1"/>
            <p:nvPr/>
          </p:nvSpPr>
          <p:spPr>
            <a:xfrm>
              <a:off x="1203493" y="3712295"/>
              <a:ext cx="32415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과자를 한 접시에 몇 개씩 담으려고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하나요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0070" y="45898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0070" y="31330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1" t="18875" r="33489" b="64848"/>
          <a:stretch/>
        </p:blipFill>
        <p:spPr>
          <a:xfrm>
            <a:off x="956836" y="2295635"/>
            <a:ext cx="4611683" cy="3181401"/>
          </a:xfrm>
          <a:prstGeom prst="rect">
            <a:avLst/>
          </a:prstGeom>
        </p:spPr>
      </p:pic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7" name="모서리가 둥근 직사각형 36"/>
          <p:cNvSpPr/>
          <p:nvPr/>
        </p:nvSpPr>
        <p:spPr>
          <a:xfrm>
            <a:off x="875572" y="2034778"/>
            <a:ext cx="8145741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9220" y="2052242"/>
            <a:ext cx="41784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접시가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 필요합니다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324" y="20600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과자를 똑같이 나누어 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959270" y="1526005"/>
            <a:ext cx="3410159" cy="430887"/>
            <a:chOff x="1034861" y="3712295"/>
            <a:chExt cx="3410159" cy="430887"/>
          </a:xfrm>
        </p:grpSpPr>
        <p:sp>
          <p:nvSpPr>
            <p:cNvPr id="32" name="TextBox 31"/>
            <p:cNvSpPr txBox="1"/>
            <p:nvPr/>
          </p:nvSpPr>
          <p:spPr>
            <a:xfrm>
              <a:off x="1203493" y="3712295"/>
              <a:ext cx="32415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접시가 몇 개 필요한가요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4" name="모서리가 둥근 직사각형 23"/>
          <p:cNvSpPr/>
          <p:nvPr/>
        </p:nvSpPr>
        <p:spPr>
          <a:xfrm>
            <a:off x="890079" y="3344713"/>
            <a:ext cx="8131234" cy="1492589"/>
          </a:xfrm>
          <a:prstGeom prst="roundRect">
            <a:avLst>
              <a:gd name="adj" fmla="val 1212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5627" y="3367732"/>
            <a:ext cx="80375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과자를 한 접시에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담으면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접시에 담을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indent="-180000" algn="just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에서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씩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번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빼었더니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되었습니다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과자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묶어 보면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묶음이 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따라서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접시에 담을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959270" y="2814519"/>
            <a:ext cx="5952730" cy="430887"/>
            <a:chOff x="1034861" y="3712295"/>
            <a:chExt cx="5952730" cy="430887"/>
          </a:xfrm>
        </p:grpSpPr>
        <p:sp>
          <p:nvSpPr>
            <p:cNvPr id="27" name="TextBox 26"/>
            <p:cNvSpPr txBox="1"/>
            <p:nvPr/>
          </p:nvSpPr>
          <p:spPr>
            <a:xfrm>
              <a:off x="1203493" y="3712295"/>
              <a:ext cx="57840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왜 그렇게 생각하는지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578" y="38822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타원 28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053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6720" y="410956"/>
            <a:ext cx="4322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바둑돌을 이용하여 덜어 보기</a:t>
            </a:r>
            <a:endParaRPr lang="ko-KR" altLang="en-US" sz="20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899751" y="1523475"/>
            <a:ext cx="8424158" cy="430887"/>
            <a:chOff x="899751" y="4053950"/>
            <a:chExt cx="8424158" cy="430887"/>
          </a:xfrm>
        </p:grpSpPr>
        <p:grpSp>
          <p:nvGrpSpPr>
            <p:cNvPr id="24" name="그룹 23"/>
            <p:cNvGrpSpPr/>
            <p:nvPr/>
          </p:nvGrpSpPr>
          <p:grpSpPr>
            <a:xfrm>
              <a:off x="917586" y="4053950"/>
              <a:ext cx="8406323" cy="430887"/>
              <a:chOff x="434331" y="4334369"/>
              <a:chExt cx="8406323" cy="430887"/>
            </a:xfrm>
          </p:grpSpPr>
          <p:sp>
            <p:nvSpPr>
              <p:cNvPr id="26" name="TextBox 19"/>
              <p:cNvSpPr txBox="1">
                <a:spLocks noChangeArrowheads="1"/>
              </p:cNvSpPr>
              <p:nvPr/>
            </p:nvSpPr>
            <p:spPr bwMode="auto">
              <a:xfrm>
                <a:off x="634610" y="4334369"/>
                <a:ext cx="820604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바둑돌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8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개를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2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개씩 덜어 내면 몇 번 덜어 낼 수 있는지 알아봅시다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434331" y="447728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899751" y="4156693"/>
              <a:ext cx="219266" cy="218283"/>
            </a:xfrm>
            <a:custGeom>
              <a:avLst/>
              <a:gdLst/>
              <a:ahLst/>
              <a:cxnLst>
                <a:cxn ang="0">
                  <a:pos x="86" y="74"/>
                </a:cxn>
                <a:cxn ang="0">
                  <a:pos x="80" y="77"/>
                </a:cxn>
                <a:cxn ang="0">
                  <a:pos x="76" y="80"/>
                </a:cxn>
                <a:cxn ang="0">
                  <a:pos x="74" y="85"/>
                </a:cxn>
                <a:cxn ang="0">
                  <a:pos x="74" y="131"/>
                </a:cxn>
                <a:cxn ang="0">
                  <a:pos x="75" y="137"/>
                </a:cxn>
                <a:cxn ang="0">
                  <a:pos x="77" y="143"/>
                </a:cxn>
                <a:cxn ang="0">
                  <a:pos x="82" y="147"/>
                </a:cxn>
                <a:cxn ang="0">
                  <a:pos x="86" y="148"/>
                </a:cxn>
                <a:cxn ang="0">
                  <a:pos x="134" y="148"/>
                </a:cxn>
                <a:cxn ang="0">
                  <a:pos x="142" y="146"/>
                </a:cxn>
                <a:cxn ang="0">
                  <a:pos x="147" y="142"/>
                </a:cxn>
                <a:cxn ang="0">
                  <a:pos x="149" y="137"/>
                </a:cxn>
                <a:cxn ang="0">
                  <a:pos x="149" y="88"/>
                </a:cxn>
                <a:cxn ang="0">
                  <a:pos x="147" y="82"/>
                </a:cxn>
                <a:cxn ang="0">
                  <a:pos x="142" y="76"/>
                </a:cxn>
                <a:cxn ang="0">
                  <a:pos x="137" y="74"/>
                </a:cxn>
                <a:cxn ang="0">
                  <a:pos x="131" y="0"/>
                </a:cxn>
                <a:cxn ang="0">
                  <a:pos x="153" y="2"/>
                </a:cxn>
                <a:cxn ang="0">
                  <a:pos x="171" y="8"/>
                </a:cxn>
                <a:cxn ang="0">
                  <a:pos x="189" y="19"/>
                </a:cxn>
                <a:cxn ang="0">
                  <a:pos x="201" y="31"/>
                </a:cxn>
                <a:cxn ang="0">
                  <a:pos x="210" y="44"/>
                </a:cxn>
                <a:cxn ang="0">
                  <a:pos x="216" y="58"/>
                </a:cxn>
                <a:cxn ang="0">
                  <a:pos x="220" y="71"/>
                </a:cxn>
                <a:cxn ang="0">
                  <a:pos x="222" y="82"/>
                </a:cxn>
                <a:cxn ang="0">
                  <a:pos x="223" y="131"/>
                </a:cxn>
                <a:cxn ang="0">
                  <a:pos x="221" y="152"/>
                </a:cxn>
                <a:cxn ang="0">
                  <a:pos x="215" y="171"/>
                </a:cxn>
                <a:cxn ang="0">
                  <a:pos x="204" y="189"/>
                </a:cxn>
                <a:cxn ang="0">
                  <a:pos x="192" y="200"/>
                </a:cxn>
                <a:cxn ang="0">
                  <a:pos x="179" y="210"/>
                </a:cxn>
                <a:cxn ang="0">
                  <a:pos x="164" y="216"/>
                </a:cxn>
                <a:cxn ang="0">
                  <a:pos x="151" y="220"/>
                </a:cxn>
                <a:cxn ang="0">
                  <a:pos x="140" y="222"/>
                </a:cxn>
                <a:cxn ang="0">
                  <a:pos x="91" y="222"/>
                </a:cxn>
                <a:cxn ang="0">
                  <a:pos x="70" y="220"/>
                </a:cxn>
                <a:cxn ang="0">
                  <a:pos x="52" y="214"/>
                </a:cxn>
                <a:cxn ang="0">
                  <a:pos x="34" y="203"/>
                </a:cxn>
                <a:cxn ang="0">
                  <a:pos x="22" y="192"/>
                </a:cxn>
                <a:cxn ang="0">
                  <a:pos x="13" y="178"/>
                </a:cxn>
                <a:cxn ang="0">
                  <a:pos x="6" y="164"/>
                </a:cxn>
                <a:cxn ang="0">
                  <a:pos x="2" y="151"/>
                </a:cxn>
                <a:cxn ang="0">
                  <a:pos x="1" y="140"/>
                </a:cxn>
                <a:cxn ang="0">
                  <a:pos x="0" y="91"/>
                </a:cxn>
                <a:cxn ang="0">
                  <a:pos x="2" y="70"/>
                </a:cxn>
                <a:cxn ang="0">
                  <a:pos x="8" y="52"/>
                </a:cxn>
                <a:cxn ang="0">
                  <a:pos x="19" y="34"/>
                </a:cxn>
                <a:cxn ang="0">
                  <a:pos x="31" y="22"/>
                </a:cxn>
                <a:cxn ang="0">
                  <a:pos x="44" y="13"/>
                </a:cxn>
                <a:cxn ang="0">
                  <a:pos x="58" y="6"/>
                </a:cxn>
                <a:cxn ang="0">
                  <a:pos x="71" y="3"/>
                </a:cxn>
                <a:cxn ang="0">
                  <a:pos x="83" y="1"/>
                </a:cxn>
              </a:cxnLst>
              <a:rect l="0" t="0" r="r" b="b"/>
              <a:pathLst>
                <a:path w="223" h="222">
                  <a:moveTo>
                    <a:pt x="92" y="74"/>
                  </a:moveTo>
                  <a:lnTo>
                    <a:pt x="90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74"/>
                  </a:lnTo>
                  <a:lnTo>
                    <a:pt x="85" y="75"/>
                  </a:lnTo>
                  <a:lnTo>
                    <a:pt x="83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5" y="82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1"/>
                  </a:lnTo>
                  <a:lnTo>
                    <a:pt x="74" y="131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6"/>
                  </a:lnTo>
                  <a:lnTo>
                    <a:pt x="75" y="137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1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80" y="146"/>
                  </a:lnTo>
                  <a:lnTo>
                    <a:pt x="80" y="147"/>
                  </a:lnTo>
                  <a:lnTo>
                    <a:pt x="82" y="147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5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90" y="149"/>
                  </a:lnTo>
                  <a:lnTo>
                    <a:pt x="91" y="149"/>
                  </a:lnTo>
                  <a:lnTo>
                    <a:pt x="131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39" y="147"/>
                  </a:lnTo>
                  <a:lnTo>
                    <a:pt x="142" y="146"/>
                  </a:lnTo>
                  <a:lnTo>
                    <a:pt x="143" y="145"/>
                  </a:lnTo>
                  <a:lnTo>
                    <a:pt x="144" y="145"/>
                  </a:lnTo>
                  <a:lnTo>
                    <a:pt x="145" y="144"/>
                  </a:lnTo>
                  <a:lnTo>
                    <a:pt x="146" y="143"/>
                  </a:lnTo>
                  <a:lnTo>
                    <a:pt x="147" y="142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9" y="137"/>
                  </a:lnTo>
                  <a:lnTo>
                    <a:pt x="149" y="133"/>
                  </a:lnTo>
                  <a:lnTo>
                    <a:pt x="149" y="131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88"/>
                  </a:lnTo>
                  <a:lnTo>
                    <a:pt x="149" y="88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7" y="83"/>
                  </a:lnTo>
                  <a:lnTo>
                    <a:pt x="147" y="82"/>
                  </a:lnTo>
                  <a:lnTo>
                    <a:pt x="145" y="79"/>
                  </a:lnTo>
                  <a:lnTo>
                    <a:pt x="145" y="79"/>
                  </a:lnTo>
                  <a:lnTo>
                    <a:pt x="144" y="77"/>
                  </a:lnTo>
                  <a:lnTo>
                    <a:pt x="143" y="76"/>
                  </a:lnTo>
                  <a:lnTo>
                    <a:pt x="142" y="76"/>
                  </a:lnTo>
                  <a:lnTo>
                    <a:pt x="141" y="7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7" y="74"/>
                  </a:lnTo>
                  <a:lnTo>
                    <a:pt x="133" y="74"/>
                  </a:lnTo>
                  <a:lnTo>
                    <a:pt x="131" y="74"/>
                  </a:lnTo>
                  <a:lnTo>
                    <a:pt x="92" y="74"/>
                  </a:lnTo>
                  <a:close/>
                  <a:moveTo>
                    <a:pt x="90" y="0"/>
                  </a:moveTo>
                  <a:lnTo>
                    <a:pt x="131" y="0"/>
                  </a:lnTo>
                  <a:lnTo>
                    <a:pt x="136" y="0"/>
                  </a:lnTo>
                  <a:lnTo>
                    <a:pt x="140" y="1"/>
                  </a:lnTo>
                  <a:lnTo>
                    <a:pt x="145" y="1"/>
                  </a:lnTo>
                  <a:lnTo>
                    <a:pt x="148" y="2"/>
                  </a:lnTo>
                  <a:lnTo>
                    <a:pt x="153" y="2"/>
                  </a:lnTo>
                  <a:lnTo>
                    <a:pt x="157" y="3"/>
                  </a:lnTo>
                  <a:lnTo>
                    <a:pt x="160" y="4"/>
                  </a:lnTo>
                  <a:lnTo>
                    <a:pt x="164" y="5"/>
                  </a:lnTo>
                  <a:lnTo>
                    <a:pt x="167" y="7"/>
                  </a:lnTo>
                  <a:lnTo>
                    <a:pt x="171" y="8"/>
                  </a:lnTo>
                  <a:lnTo>
                    <a:pt x="174" y="10"/>
                  </a:lnTo>
                  <a:lnTo>
                    <a:pt x="177" y="11"/>
                  </a:lnTo>
                  <a:lnTo>
                    <a:pt x="183" y="15"/>
                  </a:lnTo>
                  <a:lnTo>
                    <a:pt x="186" y="17"/>
                  </a:lnTo>
                  <a:lnTo>
                    <a:pt x="189" y="19"/>
                  </a:lnTo>
                  <a:lnTo>
                    <a:pt x="192" y="21"/>
                  </a:lnTo>
                  <a:lnTo>
                    <a:pt x="194" y="24"/>
                  </a:lnTo>
                  <a:lnTo>
                    <a:pt x="196" y="26"/>
                  </a:lnTo>
                  <a:lnTo>
                    <a:pt x="199" y="28"/>
                  </a:lnTo>
                  <a:lnTo>
                    <a:pt x="201" y="31"/>
                  </a:lnTo>
                  <a:lnTo>
                    <a:pt x="203" y="33"/>
                  </a:lnTo>
                  <a:lnTo>
                    <a:pt x="205" y="36"/>
                  </a:lnTo>
                  <a:lnTo>
                    <a:pt x="207" y="39"/>
                  </a:lnTo>
                  <a:lnTo>
                    <a:pt x="209" y="42"/>
                  </a:lnTo>
                  <a:lnTo>
                    <a:pt x="210" y="44"/>
                  </a:lnTo>
                  <a:lnTo>
                    <a:pt x="211" y="47"/>
                  </a:lnTo>
                  <a:lnTo>
                    <a:pt x="213" y="50"/>
                  </a:lnTo>
                  <a:lnTo>
                    <a:pt x="214" y="52"/>
                  </a:lnTo>
                  <a:lnTo>
                    <a:pt x="215" y="55"/>
                  </a:lnTo>
                  <a:lnTo>
                    <a:pt x="216" y="58"/>
                  </a:lnTo>
                  <a:lnTo>
                    <a:pt x="217" y="61"/>
                  </a:lnTo>
                  <a:lnTo>
                    <a:pt x="218" y="63"/>
                  </a:lnTo>
                  <a:lnTo>
                    <a:pt x="219" y="66"/>
                  </a:lnTo>
                  <a:lnTo>
                    <a:pt x="220" y="69"/>
                  </a:lnTo>
                  <a:lnTo>
                    <a:pt x="220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2" y="79"/>
                  </a:lnTo>
                  <a:lnTo>
                    <a:pt x="222" y="81"/>
                  </a:lnTo>
                  <a:lnTo>
                    <a:pt x="222" y="82"/>
                  </a:lnTo>
                  <a:lnTo>
                    <a:pt x="222" y="84"/>
                  </a:lnTo>
                  <a:lnTo>
                    <a:pt x="222" y="85"/>
                  </a:lnTo>
                  <a:lnTo>
                    <a:pt x="222" y="86"/>
                  </a:lnTo>
                  <a:lnTo>
                    <a:pt x="223" y="90"/>
                  </a:lnTo>
                  <a:lnTo>
                    <a:pt x="223" y="131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22" y="144"/>
                  </a:lnTo>
                  <a:lnTo>
                    <a:pt x="221" y="148"/>
                  </a:lnTo>
                  <a:lnTo>
                    <a:pt x="221" y="152"/>
                  </a:lnTo>
                  <a:lnTo>
                    <a:pt x="220" y="156"/>
                  </a:lnTo>
                  <a:lnTo>
                    <a:pt x="219" y="160"/>
                  </a:lnTo>
                  <a:lnTo>
                    <a:pt x="217" y="164"/>
                  </a:lnTo>
                  <a:lnTo>
                    <a:pt x="216" y="167"/>
                  </a:lnTo>
                  <a:lnTo>
                    <a:pt x="215" y="171"/>
                  </a:lnTo>
                  <a:lnTo>
                    <a:pt x="213" y="174"/>
                  </a:lnTo>
                  <a:lnTo>
                    <a:pt x="211" y="177"/>
                  </a:lnTo>
                  <a:lnTo>
                    <a:pt x="208" y="183"/>
                  </a:lnTo>
                  <a:lnTo>
                    <a:pt x="206" y="186"/>
                  </a:lnTo>
                  <a:lnTo>
                    <a:pt x="204" y="189"/>
                  </a:lnTo>
                  <a:lnTo>
                    <a:pt x="202" y="191"/>
                  </a:lnTo>
                  <a:lnTo>
                    <a:pt x="199" y="194"/>
                  </a:lnTo>
                  <a:lnTo>
                    <a:pt x="197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7" y="205"/>
                  </a:lnTo>
                  <a:lnTo>
                    <a:pt x="184" y="206"/>
                  </a:lnTo>
                  <a:lnTo>
                    <a:pt x="181" y="208"/>
                  </a:lnTo>
                  <a:lnTo>
                    <a:pt x="179" y="210"/>
                  </a:lnTo>
                  <a:lnTo>
                    <a:pt x="176" y="211"/>
                  </a:lnTo>
                  <a:lnTo>
                    <a:pt x="173" y="212"/>
                  </a:lnTo>
                  <a:lnTo>
                    <a:pt x="170" y="214"/>
                  </a:lnTo>
                  <a:lnTo>
                    <a:pt x="168" y="215"/>
                  </a:lnTo>
                  <a:lnTo>
                    <a:pt x="164" y="216"/>
                  </a:lnTo>
                  <a:lnTo>
                    <a:pt x="162" y="217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4" y="219"/>
                  </a:lnTo>
                  <a:lnTo>
                    <a:pt x="151" y="220"/>
                  </a:lnTo>
                  <a:lnTo>
                    <a:pt x="149" y="220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39" y="222"/>
                  </a:lnTo>
                  <a:lnTo>
                    <a:pt x="137" y="222"/>
                  </a:lnTo>
                  <a:lnTo>
                    <a:pt x="136" y="222"/>
                  </a:lnTo>
                  <a:lnTo>
                    <a:pt x="133" y="222"/>
                  </a:lnTo>
                  <a:lnTo>
                    <a:pt x="91" y="222"/>
                  </a:lnTo>
                  <a:lnTo>
                    <a:pt x="86" y="222"/>
                  </a:lnTo>
                  <a:lnTo>
                    <a:pt x="83" y="222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70" y="220"/>
                  </a:lnTo>
                  <a:lnTo>
                    <a:pt x="66" y="219"/>
                  </a:lnTo>
                  <a:lnTo>
                    <a:pt x="62" y="218"/>
                  </a:lnTo>
                  <a:lnTo>
                    <a:pt x="59" y="217"/>
                  </a:lnTo>
                  <a:lnTo>
                    <a:pt x="55" y="216"/>
                  </a:lnTo>
                  <a:lnTo>
                    <a:pt x="52" y="214"/>
                  </a:lnTo>
                  <a:lnTo>
                    <a:pt x="49" y="213"/>
                  </a:lnTo>
                  <a:lnTo>
                    <a:pt x="45" y="211"/>
                  </a:lnTo>
                  <a:lnTo>
                    <a:pt x="39" y="207"/>
                  </a:lnTo>
                  <a:lnTo>
                    <a:pt x="36" y="205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29" y="199"/>
                  </a:lnTo>
                  <a:lnTo>
                    <a:pt x="26" y="197"/>
                  </a:lnTo>
                  <a:lnTo>
                    <a:pt x="24" y="194"/>
                  </a:lnTo>
                  <a:lnTo>
                    <a:pt x="22" y="192"/>
                  </a:lnTo>
                  <a:lnTo>
                    <a:pt x="20" y="189"/>
                  </a:lnTo>
                  <a:lnTo>
                    <a:pt x="18" y="186"/>
                  </a:lnTo>
                  <a:lnTo>
                    <a:pt x="16" y="184"/>
                  </a:lnTo>
                  <a:lnTo>
                    <a:pt x="14" y="181"/>
                  </a:lnTo>
                  <a:lnTo>
                    <a:pt x="13" y="178"/>
                  </a:lnTo>
                  <a:lnTo>
                    <a:pt x="11" y="176"/>
                  </a:lnTo>
                  <a:lnTo>
                    <a:pt x="10" y="173"/>
                  </a:lnTo>
                  <a:lnTo>
                    <a:pt x="9" y="170"/>
                  </a:lnTo>
                  <a:lnTo>
                    <a:pt x="7" y="167"/>
                  </a:lnTo>
                  <a:lnTo>
                    <a:pt x="6" y="164"/>
                  </a:lnTo>
                  <a:lnTo>
                    <a:pt x="5" y="162"/>
                  </a:lnTo>
                  <a:lnTo>
                    <a:pt x="5" y="159"/>
                  </a:lnTo>
                  <a:lnTo>
                    <a:pt x="4" y="157"/>
                  </a:lnTo>
                  <a:lnTo>
                    <a:pt x="3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2" y="70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8" y="52"/>
                  </a:lnTo>
                  <a:lnTo>
                    <a:pt x="10" y="49"/>
                  </a:lnTo>
                  <a:lnTo>
                    <a:pt x="11" y="45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7" y="11"/>
                  </a:lnTo>
                  <a:lnTo>
                    <a:pt x="50" y="10"/>
                  </a:lnTo>
                  <a:lnTo>
                    <a:pt x="52" y="9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959270" y="4063812"/>
            <a:ext cx="8065696" cy="430887"/>
            <a:chOff x="1034861" y="3712295"/>
            <a:chExt cx="8065696" cy="430887"/>
          </a:xfrm>
        </p:grpSpPr>
        <p:sp>
          <p:nvSpPr>
            <p:cNvPr id="29" name="TextBox 28"/>
            <p:cNvSpPr txBox="1"/>
            <p:nvPr/>
          </p:nvSpPr>
          <p:spPr>
            <a:xfrm>
              <a:off x="1203493" y="3712295"/>
              <a:ext cx="78970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개씩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덜어 내어 보고 몇 번 덜어 낼 수 있는지 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3" name="모서리가 둥근 직사각형 32"/>
          <p:cNvSpPr/>
          <p:nvPr/>
        </p:nvSpPr>
        <p:spPr>
          <a:xfrm>
            <a:off x="875571" y="4630608"/>
            <a:ext cx="8145741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7344" y="4648072"/>
            <a:ext cx="41072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번 덜어 낼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323" y="46558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1" t="51136" r="33489" b="40165"/>
          <a:stretch/>
        </p:blipFill>
        <p:spPr>
          <a:xfrm>
            <a:off x="2642599" y="2161308"/>
            <a:ext cx="4611683" cy="1700421"/>
          </a:xfrm>
          <a:prstGeom prst="rect">
            <a:avLst/>
          </a:prstGeom>
        </p:spPr>
      </p:pic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1321569" y="2786871"/>
            <a:ext cx="4627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개씩        번 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덜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어 낼 수 있습니다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5" t="48043" r="72920" b="47085"/>
          <a:stretch/>
        </p:blipFill>
        <p:spPr>
          <a:xfrm>
            <a:off x="2230109" y="2674188"/>
            <a:ext cx="468810" cy="634843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69903" y="1526514"/>
            <a:ext cx="8065696" cy="430887"/>
            <a:chOff x="1034861" y="3712295"/>
            <a:chExt cx="8065696" cy="430887"/>
          </a:xfrm>
        </p:grpSpPr>
        <p:sp>
          <p:nvSpPr>
            <p:cNvPr id="27" name="TextBox 26"/>
            <p:cNvSpPr txBox="1"/>
            <p:nvPr/>
          </p:nvSpPr>
          <p:spPr>
            <a:xfrm>
              <a:off x="1203493" y="3712295"/>
              <a:ext cx="78970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개씩 몇 번 덜어 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있는지 뺄셈으로 나타내어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 t="69061" r="48019" b="26518"/>
          <a:stretch/>
        </p:blipFill>
        <p:spPr>
          <a:xfrm>
            <a:off x="1272625" y="2095729"/>
            <a:ext cx="3110474" cy="576226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9" name="그림 5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9349" y="21817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666720" y="410956"/>
            <a:ext cx="4322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바둑돌을 이용하여 덜어 보기</a:t>
            </a: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t="78442" r="9036" b="8149"/>
          <a:stretch/>
        </p:blipFill>
        <p:spPr>
          <a:xfrm>
            <a:off x="1160884" y="3499036"/>
            <a:ext cx="7741826" cy="17473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300417" y="2776166"/>
            <a:ext cx="5179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1817" y="2168398"/>
            <a:ext cx="400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12454" y="2168398"/>
            <a:ext cx="400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36776" y="2168398"/>
            <a:ext cx="400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12840" y="2168398"/>
            <a:ext cx="400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1784" y="28259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46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7" grpId="0"/>
      <p:bldP spid="38" grpId="0"/>
      <p:bldP spid="39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58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묶음을 </a:t>
            </a:r>
            <a:r>
              <a:rPr lang="ko-KR" altLang="en-US" sz="22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이용하여 </a:t>
            </a:r>
            <a:r>
              <a:rPr lang="ko-KR" altLang="en-US" sz="22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나눗셈식으로</a:t>
            </a:r>
            <a:r>
              <a:rPr lang="ko-KR" altLang="en-US" sz="22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22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2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2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9024966" y="6165304"/>
            <a:ext cx="428628" cy="428628"/>
            <a:chOff x="6701949" y="6250801"/>
            <a:chExt cx="428628" cy="428628"/>
          </a:xfrm>
        </p:grpSpPr>
        <p:sp>
          <p:nvSpPr>
            <p:cNvPr id="37" name="타원 3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8371314" y="6165304"/>
            <a:ext cx="428628" cy="428628"/>
            <a:chOff x="6701949" y="6250801"/>
            <a:chExt cx="428628" cy="428628"/>
          </a:xfrm>
        </p:grpSpPr>
        <p:sp>
          <p:nvSpPr>
            <p:cNvPr id="54" name="타원 5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이등변 삼각형 5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5" name="그림 74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t="7119" r="39333" b="75735"/>
          <a:stretch/>
        </p:blipFill>
        <p:spPr>
          <a:xfrm>
            <a:off x="2273431" y="1962093"/>
            <a:ext cx="5178237" cy="3351423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884204" y="1354668"/>
            <a:ext cx="8142321" cy="430887"/>
            <a:chOff x="3803670" y="1734824"/>
            <a:chExt cx="8142321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789445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토마토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10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개를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개씩 묶으면 몇 묶음이 되는지 알아봅시다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22" name="타원 21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98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69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묶음을 이용하여 </a:t>
            </a:r>
            <a:r>
              <a:rPr lang="ko-KR" altLang="en-US" sz="22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나눗셈식으로</a:t>
            </a:r>
            <a:r>
              <a:rPr lang="ko-KR" altLang="en-US" sz="22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22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2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9024966" y="6165304"/>
            <a:ext cx="428628" cy="428628"/>
            <a:chOff x="6701949" y="6250801"/>
            <a:chExt cx="428628" cy="428628"/>
          </a:xfrm>
        </p:grpSpPr>
        <p:sp>
          <p:nvSpPr>
            <p:cNvPr id="37" name="타원 3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8371314" y="6165304"/>
            <a:ext cx="428628" cy="428628"/>
            <a:chOff x="6701949" y="6250801"/>
            <a:chExt cx="428628" cy="428628"/>
          </a:xfrm>
        </p:grpSpPr>
        <p:sp>
          <p:nvSpPr>
            <p:cNvPr id="54" name="타원 5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이등변 삼각형 5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6" name="그림 75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4494" y="54387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그룹 48"/>
          <p:cNvGrpSpPr/>
          <p:nvPr/>
        </p:nvGrpSpPr>
        <p:grpSpPr>
          <a:xfrm>
            <a:off x="969903" y="4570799"/>
            <a:ext cx="8065696" cy="769441"/>
            <a:chOff x="1034861" y="3733561"/>
            <a:chExt cx="8065696" cy="769441"/>
          </a:xfrm>
        </p:grpSpPr>
        <p:sp>
          <p:nvSpPr>
            <p:cNvPr id="52" name="TextBox 51"/>
            <p:cNvSpPr txBox="1"/>
            <p:nvPr/>
          </p:nvSpPr>
          <p:spPr>
            <a:xfrm>
              <a:off x="1203493" y="3733561"/>
              <a:ext cx="7897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토마토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개를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개씩 묶으면 몇 묶음인지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나눗셈식으로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나타내어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1" name="모서리가 둥근 직사각형 20"/>
          <p:cNvSpPr/>
          <p:nvPr/>
        </p:nvSpPr>
        <p:spPr>
          <a:xfrm>
            <a:off x="878021" y="3856934"/>
            <a:ext cx="8143293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6699" y="3879474"/>
            <a:ext cx="19462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묶음입니다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1549" y="38821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그룹 23"/>
          <p:cNvGrpSpPr/>
          <p:nvPr/>
        </p:nvGrpSpPr>
        <p:grpSpPr>
          <a:xfrm>
            <a:off x="969903" y="3324334"/>
            <a:ext cx="8065696" cy="430887"/>
            <a:chOff x="1034861" y="3712295"/>
            <a:chExt cx="8065696" cy="430887"/>
          </a:xfrm>
        </p:grpSpPr>
        <p:sp>
          <p:nvSpPr>
            <p:cNvPr id="25" name="TextBox 24"/>
            <p:cNvSpPr txBox="1"/>
            <p:nvPr/>
          </p:nvSpPr>
          <p:spPr>
            <a:xfrm>
              <a:off x="1203493" y="3712295"/>
              <a:ext cx="78970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개씩 묶고 몇 묶음인지 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5" t="27836" r="35773" b="61212"/>
          <a:stretch/>
        </p:blipFill>
        <p:spPr>
          <a:xfrm>
            <a:off x="3203047" y="1557404"/>
            <a:ext cx="3768040" cy="1427043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5" t="51541" r="63658" b="38560"/>
          <a:stretch/>
        </p:blipFill>
        <p:spPr>
          <a:xfrm>
            <a:off x="3214922" y="1581155"/>
            <a:ext cx="941441" cy="1289874"/>
          </a:xfrm>
          <a:prstGeom prst="rect">
            <a:avLst/>
          </a:prstGeom>
        </p:spPr>
      </p:pic>
      <p:pic>
        <p:nvPicPr>
          <p:cNvPr id="29" name="그림 28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7" t="49411" r="47936" b="43508"/>
          <a:stretch/>
        </p:blipFill>
        <p:spPr>
          <a:xfrm>
            <a:off x="3954481" y="1457861"/>
            <a:ext cx="1425039" cy="922606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1" t="57482" r="48318" b="35578"/>
          <a:stretch/>
        </p:blipFill>
        <p:spPr>
          <a:xfrm>
            <a:off x="3780325" y="2127676"/>
            <a:ext cx="1282537" cy="904271"/>
          </a:xfrm>
          <a:prstGeom prst="rect">
            <a:avLst/>
          </a:prstGeom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4" t="52652" r="35981" b="37851"/>
          <a:stretch/>
        </p:blipFill>
        <p:spPr>
          <a:xfrm>
            <a:off x="4906134" y="1729751"/>
            <a:ext cx="1089272" cy="1237486"/>
          </a:xfrm>
          <a:prstGeom prst="rect">
            <a:avLst/>
          </a:prstGeom>
        </p:spPr>
      </p:pic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7" t="53573" r="24731" b="37082"/>
          <a:stretch/>
        </p:blipFill>
        <p:spPr>
          <a:xfrm>
            <a:off x="5724471" y="1629457"/>
            <a:ext cx="1116280" cy="1217822"/>
          </a:xfrm>
          <a:prstGeom prst="rect">
            <a:avLst/>
          </a:prstGeom>
        </p:spPr>
      </p:pic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0" t="43030" r="34122" b="52085"/>
          <a:stretch/>
        </p:blipFill>
        <p:spPr>
          <a:xfrm>
            <a:off x="1119653" y="5303326"/>
            <a:ext cx="2376964" cy="6365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46458" y="5401303"/>
            <a:ext cx="5467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48930" y="5401303"/>
            <a:ext cx="5467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40639" y="5401303"/>
            <a:ext cx="5467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21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5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63886" r="51303" b="29464"/>
          <a:stretch/>
        </p:blipFill>
        <p:spPr>
          <a:xfrm>
            <a:off x="1945428" y="2529709"/>
            <a:ext cx="3359352" cy="866482"/>
          </a:xfrm>
          <a:prstGeom prst="rect">
            <a:avLst/>
          </a:prstGeom>
        </p:spPr>
      </p:pic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63886" r="51303" b="29464"/>
          <a:stretch/>
        </p:blipFill>
        <p:spPr>
          <a:xfrm>
            <a:off x="1945428" y="4497245"/>
            <a:ext cx="3359352" cy="866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358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나눗셈식으로</a:t>
            </a:r>
            <a:r>
              <a:rPr lang="ko-KR" altLang="en-US" sz="22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문제 해결하기</a:t>
            </a:r>
            <a:endParaRPr lang="ko-KR" altLang="en-US" sz="22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2" name="그림 21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983425" y="1984461"/>
            <a:ext cx="8197607" cy="430887"/>
            <a:chOff x="434331" y="3514535"/>
            <a:chExt cx="8197607" cy="430887"/>
          </a:xfrm>
        </p:grpSpPr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592597" y="3514535"/>
              <a:ext cx="803934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-70" dirty="0" smtClean="0">
                  <a:latin typeface="나눔고딕" pitchFamily="50" charset="-127"/>
                  <a:ea typeface="나눔고딕" pitchFamily="50" charset="-127"/>
                </a:rPr>
                <a:t>딸기 </a:t>
              </a:r>
              <a:r>
                <a:rPr lang="en-US" altLang="ko-KR" sz="2200" b="1" spc="-70" dirty="0" smtClean="0">
                  <a:latin typeface="나눔고딕" pitchFamily="50" charset="-127"/>
                  <a:ea typeface="나눔고딕" pitchFamily="50" charset="-127"/>
                </a:rPr>
                <a:t>24</a:t>
              </a:r>
              <a:r>
                <a:rPr lang="ko-KR" altLang="en-US" sz="2200" b="1" spc="-70" dirty="0" smtClean="0">
                  <a:latin typeface="나눔고딕" pitchFamily="50" charset="-127"/>
                  <a:ea typeface="나눔고딕" pitchFamily="50" charset="-127"/>
                </a:rPr>
                <a:t>개를 한 명에게 </a:t>
              </a:r>
              <a:r>
                <a:rPr lang="en-US" altLang="ko-KR" sz="2200" b="1" spc="-70" dirty="0" smtClean="0">
                  <a:latin typeface="나눔고딕" pitchFamily="50" charset="-127"/>
                  <a:ea typeface="나눔고딕" pitchFamily="50" charset="-127"/>
                </a:rPr>
                <a:t>8</a:t>
              </a:r>
              <a:r>
                <a:rPr lang="ko-KR" altLang="en-US" sz="2200" b="1" spc="-70" dirty="0" smtClean="0">
                  <a:latin typeface="나눔고딕" pitchFamily="50" charset="-127"/>
                  <a:ea typeface="나눔고딕" pitchFamily="50" charset="-127"/>
                </a:rPr>
                <a:t>개씩 주면 몇 명에게 나누어 줄 수 있을까요</a:t>
              </a:r>
              <a:r>
                <a:rPr lang="en-US" altLang="ko-KR" sz="2200" b="1" spc="-70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spc="-7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434331" y="366697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884204" y="1388404"/>
            <a:ext cx="8142321" cy="430887"/>
            <a:chOff x="3803670" y="1734824"/>
            <a:chExt cx="8142321" cy="430887"/>
          </a:xfrm>
        </p:grpSpPr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789445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err="1" smtClean="0">
                  <a:latin typeface="나눔고딕"/>
                  <a:ea typeface="나눔고딕"/>
                  <a:sym typeface="Wingdings"/>
                </a:rPr>
                <a:t>나눗셈식으로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구해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40" name="그룹 39"/>
          <p:cNvGrpSpPr/>
          <p:nvPr/>
        </p:nvGrpSpPr>
        <p:grpSpPr>
          <a:xfrm>
            <a:off x="983425" y="4115341"/>
            <a:ext cx="8128771" cy="430887"/>
            <a:chOff x="434331" y="3514535"/>
            <a:chExt cx="8128771" cy="430887"/>
          </a:xfrm>
        </p:grpSpPr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592598" y="3514535"/>
              <a:ext cx="79705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30" dirty="0">
                  <a:latin typeface="나눔고딕" pitchFamily="50" charset="-127"/>
                  <a:ea typeface="나눔고딕" pitchFamily="50" charset="-127"/>
                </a:rPr>
                <a:t>과자 </a:t>
              </a:r>
              <a:r>
                <a:rPr lang="en-US" altLang="ko-KR" sz="2200" b="1" spc="30" dirty="0">
                  <a:latin typeface="나눔고딕" pitchFamily="50" charset="-127"/>
                  <a:ea typeface="나눔고딕" pitchFamily="50" charset="-127"/>
                </a:rPr>
                <a:t>18</a:t>
              </a:r>
              <a:r>
                <a:rPr lang="ko-KR" altLang="en-US" sz="2200" b="1" spc="30" dirty="0">
                  <a:latin typeface="나눔고딕" pitchFamily="50" charset="-127"/>
                  <a:ea typeface="나눔고딕" pitchFamily="50" charset="-127"/>
                </a:rPr>
                <a:t>개를 한 </a:t>
              </a:r>
              <a:r>
                <a:rPr lang="ko-KR" altLang="en-US" sz="2200" b="1" spc="30" dirty="0" smtClean="0">
                  <a:latin typeface="나눔고딕" pitchFamily="50" charset="-127"/>
                  <a:ea typeface="나눔고딕" pitchFamily="50" charset="-127"/>
                </a:rPr>
                <a:t>봉지에 </a:t>
              </a:r>
              <a:r>
                <a:rPr lang="en-US" altLang="ko-KR" sz="2200" b="1" spc="30" dirty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spc="30" dirty="0">
                  <a:latin typeface="나눔고딕" pitchFamily="50" charset="-127"/>
                  <a:ea typeface="나눔고딕" pitchFamily="50" charset="-127"/>
                </a:rPr>
                <a:t>개씩 </a:t>
              </a:r>
              <a:r>
                <a:rPr lang="ko-KR" altLang="en-US" sz="2200" b="1" spc="30" dirty="0" smtClean="0">
                  <a:latin typeface="나눔고딕" pitchFamily="50" charset="-127"/>
                  <a:ea typeface="나눔고딕" pitchFamily="50" charset="-127"/>
                </a:rPr>
                <a:t> 담으면 몇 봉지가 될까요</a:t>
              </a:r>
              <a:r>
                <a:rPr lang="en-US" altLang="ko-KR" sz="2200" b="1" spc="30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spc="3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434331" y="366697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234192" y="3268077"/>
            <a:ext cx="6930779" cy="634843"/>
            <a:chOff x="2234192" y="3268077"/>
            <a:chExt cx="6930779" cy="634843"/>
          </a:xfrm>
        </p:grpSpPr>
        <p:sp>
          <p:nvSpPr>
            <p:cNvPr id="69" name="TextBox 19"/>
            <p:cNvSpPr txBox="1">
              <a:spLocks noChangeArrowheads="1"/>
            </p:cNvSpPr>
            <p:nvPr/>
          </p:nvSpPr>
          <p:spPr bwMode="auto">
            <a:xfrm>
              <a:off x="2234192" y="3376416"/>
              <a:ext cx="693077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70" dirty="0" smtClean="0">
                  <a:latin typeface="나눔고딕" pitchFamily="50" charset="-127"/>
                  <a:ea typeface="나눔고딕" pitchFamily="50" charset="-127"/>
                </a:rPr>
                <a:t>한 명에게 </a:t>
              </a:r>
              <a:r>
                <a:rPr lang="en-US" altLang="ko-KR" sz="2200" b="1" spc="70" dirty="0" smtClean="0">
                  <a:latin typeface="나눔고딕" pitchFamily="50" charset="-127"/>
                  <a:ea typeface="나눔고딕" pitchFamily="50" charset="-127"/>
                </a:rPr>
                <a:t>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개씩 주면       명에게 나누어 줄 수 있습니다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5" t="48043" r="72920" b="47085"/>
            <a:stretch/>
          </p:blipFill>
          <p:spPr>
            <a:xfrm>
              <a:off x="4965020" y="3268077"/>
              <a:ext cx="468810" cy="634843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5022754" y="3370055"/>
            <a:ext cx="5179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286325" y="5240329"/>
            <a:ext cx="4721563" cy="634843"/>
            <a:chOff x="2286325" y="5240329"/>
            <a:chExt cx="4721563" cy="634843"/>
          </a:xfrm>
        </p:grpSpPr>
        <p:sp>
          <p:nvSpPr>
            <p:cNvPr id="84" name="TextBox 19"/>
            <p:cNvSpPr txBox="1">
              <a:spLocks noChangeArrowheads="1"/>
            </p:cNvSpPr>
            <p:nvPr/>
          </p:nvSpPr>
          <p:spPr bwMode="auto">
            <a:xfrm>
              <a:off x="2286325" y="5342308"/>
              <a:ext cx="47215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70" dirty="0" smtClean="0">
                  <a:latin typeface="나눔고딕" pitchFamily="50" charset="-127"/>
                  <a:ea typeface="나눔고딕" pitchFamily="50" charset="-127"/>
                </a:rPr>
                <a:t>한 봉지에 </a:t>
              </a:r>
              <a:r>
                <a:rPr lang="en-US" altLang="ko-KR" sz="2200" b="1" spc="70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개씩        봉지가 됩니다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61" name="그림 6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5" t="48043" r="72920" b="47085"/>
            <a:stretch/>
          </p:blipFill>
          <p:spPr>
            <a:xfrm>
              <a:off x="4496641" y="5240329"/>
              <a:ext cx="468810" cy="634843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>
            <a:off x="4554375" y="5342307"/>
            <a:ext cx="5179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65205" y="2703446"/>
            <a:ext cx="25448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24</a:t>
            </a:r>
            <a:r>
              <a:rPr lang="en-US" altLang="ko-KR" sz="22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8=3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65205" y="4669338"/>
            <a:ext cx="25448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18</a:t>
            </a:r>
            <a:r>
              <a:rPr lang="en-US" altLang="ko-KR" sz="22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÷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3=6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7593" y="34199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9339" y="53920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11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9519" y="27215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9519" y="46891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22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2" grpId="0"/>
      <p:bldP spid="64" grpId="0"/>
      <p:bldP spid="8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451</Words>
  <Application>Microsoft Office PowerPoint</Application>
  <PresentationFormat>A4 용지(210x297mm)</PresentationFormat>
  <Paragraphs>110</Paragraphs>
  <Slides>13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굴림</vt:lpstr>
      <vt:lpstr>Arial</vt:lpstr>
      <vt:lpstr>맑은 고딕</vt:lpstr>
      <vt:lpstr>나눔바른고딕</vt:lpstr>
      <vt:lpstr>나눔고딕</vt:lpstr>
      <vt:lpstr>Wingdings</vt:lpstr>
      <vt:lpstr>나눔고딕 ExtraBold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김보나</cp:lastModifiedBy>
  <cp:revision>284</cp:revision>
  <dcterms:created xsi:type="dcterms:W3CDTF">2016-11-16T23:53:02Z</dcterms:created>
  <dcterms:modified xsi:type="dcterms:W3CDTF">2018-01-16T04:33:48Z</dcterms:modified>
</cp:coreProperties>
</file>